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3"/>
  </p:sldMasterIdLst>
  <p:notesMasterIdLst>
    <p:notesMasterId r:id="rId11"/>
  </p:notesMasterIdLst>
  <p:sldIdLst>
    <p:sldId id="256" r:id="rId4"/>
    <p:sldId id="266" r:id="rId5"/>
    <p:sldId id="267" r:id="rId6"/>
    <p:sldId id="258" r:id="rId7"/>
    <p:sldId id="259" r:id="rId8"/>
    <p:sldId id="262" r:id="rId9"/>
    <p:sldId id="261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Lato Black" panose="020F0502020204030203" pitchFamily="34" charset="0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180A7-A4D0-43DA-BEEC-672DD21FA5D4}" v="1" dt="2025-04-22T16:55:05.419"/>
  </p1510:revLst>
</p1510:revInfo>
</file>

<file path=ppt/tableStyles.xml><?xml version="1.0" encoding="utf-8"?>
<a:tblStyleLst xmlns:a="http://schemas.openxmlformats.org/drawingml/2006/main" def="{8E3ED028-0DA8-4482-9C6F-CCAD557A75F0}">
  <a:tblStyle styleId="{8E3ED028-0DA8-4482-9C6F-CCAD557A75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5"/>
  </p:normalViewPr>
  <p:slideViewPr>
    <p:cSldViewPr snapToGrid="0">
      <p:cViewPr varScale="1">
        <p:scale>
          <a:sx n="125" d="100"/>
          <a:sy n="125" d="100"/>
        </p:scale>
        <p:origin x="38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Lidar" userId="e894683f-802a-4e85-93c7-6c8783b36eaa" providerId="ADAL" clId="{E73180A7-A4D0-43DA-BEEC-672DD21FA5D4}"/>
    <pc:docChg chg="undo custSel addSld delSld modSld sldOrd">
      <pc:chgData name="Jennifer Lidar" userId="e894683f-802a-4e85-93c7-6c8783b36eaa" providerId="ADAL" clId="{E73180A7-A4D0-43DA-BEEC-672DD21FA5D4}" dt="2025-04-22T18:47:11.874" v="893" actId="20577"/>
      <pc:docMkLst>
        <pc:docMk/>
      </pc:docMkLst>
      <pc:sldChg chg="modSp del mod">
        <pc:chgData name="Jennifer Lidar" userId="e894683f-802a-4e85-93c7-6c8783b36eaa" providerId="ADAL" clId="{E73180A7-A4D0-43DA-BEEC-672DD21FA5D4}" dt="2025-04-21T21:40:32.138" v="218" actId="2696"/>
        <pc:sldMkLst>
          <pc:docMk/>
          <pc:sldMk cId="0" sldId="257"/>
        </pc:sldMkLst>
        <pc:spChg chg="mod">
          <ac:chgData name="Jennifer Lidar" userId="e894683f-802a-4e85-93c7-6c8783b36eaa" providerId="ADAL" clId="{E73180A7-A4D0-43DA-BEEC-672DD21FA5D4}" dt="2025-04-21T21:38:00.959" v="217" actId="1076"/>
          <ac:spMkLst>
            <pc:docMk/>
            <pc:sldMk cId="0" sldId="257"/>
            <ac:spMk id="226" creationId="{00000000-0000-0000-0000-000000000000}"/>
          </ac:spMkLst>
        </pc:spChg>
      </pc:sldChg>
      <pc:sldChg chg="modSp mod">
        <pc:chgData name="Jennifer Lidar" userId="e894683f-802a-4e85-93c7-6c8783b36eaa" providerId="ADAL" clId="{E73180A7-A4D0-43DA-BEEC-672DD21FA5D4}" dt="2025-04-22T17:16:33.154" v="734" actId="20577"/>
        <pc:sldMkLst>
          <pc:docMk/>
          <pc:sldMk cId="0" sldId="258"/>
        </pc:sldMkLst>
        <pc:spChg chg="mod">
          <ac:chgData name="Jennifer Lidar" userId="e894683f-802a-4e85-93c7-6c8783b36eaa" providerId="ADAL" clId="{E73180A7-A4D0-43DA-BEEC-672DD21FA5D4}" dt="2025-04-22T17:16:33.154" v="734" actId="20577"/>
          <ac:spMkLst>
            <pc:docMk/>
            <pc:sldMk cId="0" sldId="258"/>
            <ac:spMk id="233" creationId="{00000000-0000-0000-0000-000000000000}"/>
          </ac:spMkLst>
        </pc:spChg>
      </pc:sldChg>
      <pc:sldChg chg="modSp mod">
        <pc:chgData name="Jennifer Lidar" userId="e894683f-802a-4e85-93c7-6c8783b36eaa" providerId="ADAL" clId="{E73180A7-A4D0-43DA-BEEC-672DD21FA5D4}" dt="2025-04-22T16:46:21.520" v="331" actId="20577"/>
        <pc:sldMkLst>
          <pc:docMk/>
          <pc:sldMk cId="0" sldId="259"/>
        </pc:sldMkLst>
        <pc:spChg chg="mod">
          <ac:chgData name="Jennifer Lidar" userId="e894683f-802a-4e85-93c7-6c8783b36eaa" providerId="ADAL" clId="{E73180A7-A4D0-43DA-BEEC-672DD21FA5D4}" dt="2025-04-22T16:46:21.520" v="331" actId="20577"/>
          <ac:spMkLst>
            <pc:docMk/>
            <pc:sldMk cId="0" sldId="259"/>
            <ac:spMk id="240" creationId="{00000000-0000-0000-0000-000000000000}"/>
          </ac:spMkLst>
        </pc:spChg>
      </pc:sldChg>
      <pc:sldChg chg="modSp mod">
        <pc:chgData name="Jennifer Lidar" userId="e894683f-802a-4e85-93c7-6c8783b36eaa" providerId="ADAL" clId="{E73180A7-A4D0-43DA-BEEC-672DD21FA5D4}" dt="2025-04-21T21:43:28.952" v="297" actId="20577"/>
        <pc:sldMkLst>
          <pc:docMk/>
          <pc:sldMk cId="0" sldId="261"/>
        </pc:sldMkLst>
        <pc:spChg chg="mod">
          <ac:chgData name="Jennifer Lidar" userId="e894683f-802a-4e85-93c7-6c8783b36eaa" providerId="ADAL" clId="{E73180A7-A4D0-43DA-BEEC-672DD21FA5D4}" dt="2025-04-21T21:43:28.952" v="297" actId="20577"/>
          <ac:spMkLst>
            <pc:docMk/>
            <pc:sldMk cId="0" sldId="261"/>
            <ac:spMk id="254" creationId="{00000000-0000-0000-0000-000000000000}"/>
          </ac:spMkLst>
        </pc:spChg>
      </pc:sldChg>
      <pc:sldChg chg="modSp mod">
        <pc:chgData name="Jennifer Lidar" userId="e894683f-802a-4e85-93c7-6c8783b36eaa" providerId="ADAL" clId="{E73180A7-A4D0-43DA-BEEC-672DD21FA5D4}" dt="2025-04-22T18:47:11.874" v="893" actId="20577"/>
        <pc:sldMkLst>
          <pc:docMk/>
          <pc:sldMk cId="0" sldId="262"/>
        </pc:sldMkLst>
        <pc:spChg chg="mod">
          <ac:chgData name="Jennifer Lidar" userId="e894683f-802a-4e85-93c7-6c8783b36eaa" providerId="ADAL" clId="{E73180A7-A4D0-43DA-BEEC-672DD21FA5D4}" dt="2025-04-22T18:47:11.874" v="893" actId="20577"/>
          <ac:spMkLst>
            <pc:docMk/>
            <pc:sldMk cId="0" sldId="262"/>
            <ac:spMk id="260" creationId="{00000000-0000-0000-0000-000000000000}"/>
          </ac:spMkLst>
        </pc:spChg>
      </pc:sldChg>
      <pc:sldChg chg="modSp mod ord">
        <pc:chgData name="Jennifer Lidar" userId="e894683f-802a-4e85-93c7-6c8783b36eaa" providerId="ADAL" clId="{E73180A7-A4D0-43DA-BEEC-672DD21FA5D4}" dt="2025-04-22T18:26:53.831" v="884" actId="20577"/>
        <pc:sldMkLst>
          <pc:docMk/>
          <pc:sldMk cId="927417343" sldId="266"/>
        </pc:sldMkLst>
        <pc:spChg chg="mod">
          <ac:chgData name="Jennifer Lidar" userId="e894683f-802a-4e85-93c7-6c8783b36eaa" providerId="ADAL" clId="{E73180A7-A4D0-43DA-BEEC-672DD21FA5D4}" dt="2025-04-22T17:05:57.064" v="513" actId="20577"/>
          <ac:spMkLst>
            <pc:docMk/>
            <pc:sldMk cId="927417343" sldId="266"/>
            <ac:spMk id="231" creationId="{00000000-0000-0000-0000-000000000000}"/>
          </ac:spMkLst>
        </pc:spChg>
        <pc:spChg chg="mod">
          <ac:chgData name="Jennifer Lidar" userId="e894683f-802a-4e85-93c7-6c8783b36eaa" providerId="ADAL" clId="{E73180A7-A4D0-43DA-BEEC-672DD21FA5D4}" dt="2025-04-22T18:26:53.831" v="884" actId="20577"/>
          <ac:spMkLst>
            <pc:docMk/>
            <pc:sldMk cId="927417343" sldId="266"/>
            <ac:spMk id="233" creationId="{00000000-0000-0000-0000-000000000000}"/>
          </ac:spMkLst>
        </pc:spChg>
      </pc:sldChg>
      <pc:sldChg chg="modSp new mod ord">
        <pc:chgData name="Jennifer Lidar" userId="e894683f-802a-4e85-93c7-6c8783b36eaa" providerId="ADAL" clId="{E73180A7-A4D0-43DA-BEEC-672DD21FA5D4}" dt="2025-04-22T17:56:38.119" v="869" actId="947"/>
        <pc:sldMkLst>
          <pc:docMk/>
          <pc:sldMk cId="1305892168" sldId="267"/>
        </pc:sldMkLst>
        <pc:spChg chg="mod">
          <ac:chgData name="Jennifer Lidar" userId="e894683f-802a-4e85-93c7-6c8783b36eaa" providerId="ADAL" clId="{E73180A7-A4D0-43DA-BEEC-672DD21FA5D4}" dt="2025-04-22T17:56:11.155" v="868" actId="947"/>
          <ac:spMkLst>
            <pc:docMk/>
            <pc:sldMk cId="1305892168" sldId="267"/>
            <ac:spMk id="2" creationId="{3DA4A572-B5E9-52B4-4BD6-1251AF4E7FC3}"/>
          </ac:spMkLst>
        </pc:spChg>
        <pc:spChg chg="mod">
          <ac:chgData name="Jennifer Lidar" userId="e894683f-802a-4e85-93c7-6c8783b36eaa" providerId="ADAL" clId="{E73180A7-A4D0-43DA-BEEC-672DD21FA5D4}" dt="2025-04-22T17:56:38.119" v="869" actId="947"/>
          <ac:spMkLst>
            <pc:docMk/>
            <pc:sldMk cId="1305892168" sldId="267"/>
            <ac:spMk id="3" creationId="{E924A56F-80FE-F695-7097-1BD9A93123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b5c284a4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eb5c284a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87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b5c284a4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eb5c284a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06f8cdca2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906f8cdca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7fdf74320_0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c7fdf74320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1737384c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91737384c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Page">
  <p:cSld name="Section Break Pag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Half Picture at Left 02">
  <p:cSld name="Slide with Half Picture at Left 0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1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1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1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888" y="117348"/>
            <a:ext cx="1589247" cy="3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2">
          <p15:clr>
            <a:srgbClr val="FBAE40"/>
          </p15:clr>
        </p15:guide>
        <p15:guide id="2" orient="horz" pos="2700">
          <p15:clr>
            <a:srgbClr val="FBAE40"/>
          </p15:clr>
        </p15:guide>
        <p15:guide id="3" pos="5384">
          <p15:clr>
            <a:srgbClr val="FBAE40"/>
          </p15:clr>
        </p15:guide>
        <p15:guide id="4" pos="374">
          <p15:clr>
            <a:srgbClr val="FBAE40"/>
          </p15:clr>
        </p15:guide>
        <p15:guide id="5" orient="horz" pos="3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Half Picture at Right">
  <p:cSld name="Slide with Half Picture at Righ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4572001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1">
  <p:cSld name="Our Portfolio 0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67" name="Google Shape;67;p13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13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3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3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3"/>
          <p:cNvSpPr>
            <a:spLocks noGrp="1"/>
          </p:cNvSpPr>
          <p:nvPr>
            <p:ph type="pic" idx="3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>
            <a:spLocks noGrp="1"/>
          </p:cNvSpPr>
          <p:nvPr>
            <p:ph type="pic" idx="4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888" y="117348"/>
            <a:ext cx="1589247" cy="3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2">
  <p:cSld name="Our Portfolio 0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77" name="Google Shape;77;p14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" name="Google Shape;78;p14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4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4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4"/>
          <p:cNvSpPr>
            <a:spLocks noGrp="1"/>
          </p:cNvSpPr>
          <p:nvPr>
            <p:ph type="pic" idx="3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4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5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3">
  <p:cSld name="Our Portfolio 0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87" name="Google Shape;87;p15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5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5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5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5"/>
          <p:cNvSpPr>
            <a:spLocks noGrp="1"/>
          </p:cNvSpPr>
          <p:nvPr>
            <p:ph type="pic" idx="3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>
            <a:spLocks noGrp="1"/>
          </p:cNvSpPr>
          <p:nvPr>
            <p:ph type="pic" idx="4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pic" idx="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>
            <a:spLocks noGrp="1"/>
          </p:cNvSpPr>
          <p:nvPr>
            <p:ph type="pic" idx="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>
            <a:spLocks noGrp="1"/>
          </p:cNvSpPr>
          <p:nvPr>
            <p:ph type="pic" idx="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4">
  <p:cSld name="Our Portfolio 0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99" name="Google Shape;99;p16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6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6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6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6"/>
          <p:cNvSpPr>
            <a:spLocks noGrp="1"/>
          </p:cNvSpPr>
          <p:nvPr>
            <p:ph type="pic" idx="3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>
            <a:spLocks noGrp="1"/>
          </p:cNvSpPr>
          <p:nvPr>
            <p:ph type="pic" idx="4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>
            <a:spLocks noGrp="1"/>
          </p:cNvSpPr>
          <p:nvPr>
            <p:ph type="pic" idx="5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>
            <a:spLocks noGrp="1"/>
          </p:cNvSpPr>
          <p:nvPr>
            <p:ph type="pic" idx="6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Portfolio 05">
  <p:cSld name="Our Portfolio 05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>
            <a:spLocks noGrp="1"/>
          </p:cNvSpPr>
          <p:nvPr>
            <p:ph type="pic" idx="2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3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4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12" name="Google Shape;112;p17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17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7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7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1">
  <p:cSld name="iPhone Mockup 0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535" y="1134684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>
            <a:spLocks noGrp="1"/>
          </p:cNvSpPr>
          <p:nvPr>
            <p:ph type="pic" idx="2"/>
          </p:nvPr>
        </p:nvSpPr>
        <p:spPr>
          <a:xfrm>
            <a:off x="720840" y="1695550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3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22" name="Google Shape;122;p18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7877" y="1134684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>
            <a:spLocks noGrp="1"/>
          </p:cNvSpPr>
          <p:nvPr>
            <p:ph type="pic" idx="4"/>
          </p:nvPr>
        </p:nvSpPr>
        <p:spPr>
          <a:xfrm>
            <a:off x="5022182" y="1695550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8548" y="1439120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>
            <a:spLocks noGrp="1"/>
          </p:cNvSpPr>
          <p:nvPr>
            <p:ph type="pic" idx="5"/>
          </p:nvPr>
        </p:nvSpPr>
        <p:spPr>
          <a:xfrm>
            <a:off x="7172853" y="1999986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7206" y="1439120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>
            <a:spLocks noGrp="1"/>
          </p:cNvSpPr>
          <p:nvPr>
            <p:ph type="pic" idx="6"/>
          </p:nvPr>
        </p:nvSpPr>
        <p:spPr>
          <a:xfrm>
            <a:off x="2871511" y="1999986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2">
  <p:cSld name="iPhone Mockup 0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33" name="Google Shape;133;p19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19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4129" y="1194045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>
            <a:spLocks noGrp="1"/>
          </p:cNvSpPr>
          <p:nvPr>
            <p:ph type="pic" idx="3"/>
          </p:nvPr>
        </p:nvSpPr>
        <p:spPr>
          <a:xfrm>
            <a:off x="3961343" y="1754911"/>
            <a:ext cx="1204382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3">
  <p:cSld name="iPhone Mockup 03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595314" y="1543050"/>
            <a:ext cx="7953374" cy="96348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43" name="Google Shape;143;p20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20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0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0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33706" y="1142482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>
            <a:spLocks noGrp="1"/>
          </p:cNvSpPr>
          <p:nvPr>
            <p:ph type="pic" idx="3"/>
          </p:nvPr>
        </p:nvSpPr>
        <p:spPr>
          <a:xfrm>
            <a:off x="5118011" y="1703348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66263" y="1142482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>
            <a:spLocks noGrp="1"/>
          </p:cNvSpPr>
          <p:nvPr>
            <p:ph type="pic" idx="4"/>
          </p:nvPr>
        </p:nvSpPr>
        <p:spPr>
          <a:xfrm>
            <a:off x="6750568" y="1703348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ank Slide">
  <p:cSld name="Full Blank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4">
  <p:cSld name="iPhone Mockup 04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54" name="Google Shape;154;p21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1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1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1766" y="1194045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>
            <a:spLocks noGrp="1"/>
          </p:cNvSpPr>
          <p:nvPr>
            <p:ph type="pic" idx="3"/>
          </p:nvPr>
        </p:nvSpPr>
        <p:spPr>
          <a:xfrm>
            <a:off x="2156071" y="1754911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323" y="1194045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>
            <a:spLocks noGrp="1"/>
          </p:cNvSpPr>
          <p:nvPr>
            <p:ph type="pic" idx="4"/>
          </p:nvPr>
        </p:nvSpPr>
        <p:spPr>
          <a:xfrm>
            <a:off x="3788628" y="1754911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3811" y="1194045"/>
            <a:ext cx="2415741" cy="35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>
            <a:spLocks noGrp="1"/>
          </p:cNvSpPr>
          <p:nvPr>
            <p:ph type="pic" idx="5"/>
          </p:nvPr>
        </p:nvSpPr>
        <p:spPr>
          <a:xfrm>
            <a:off x="5438116" y="1754911"/>
            <a:ext cx="1230200" cy="22320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5">
  <p:cSld name="iPhone Mockup 05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0362" y="1100444"/>
            <a:ext cx="2918752" cy="4043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68" name="Google Shape;168;p22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22"/>
          <p:cNvSpPr>
            <a:spLocks noGrp="1"/>
          </p:cNvSpPr>
          <p:nvPr>
            <p:ph type="pic" idx="3"/>
          </p:nvPr>
        </p:nvSpPr>
        <p:spPr>
          <a:xfrm>
            <a:off x="5278966" y="1689100"/>
            <a:ext cx="2209799" cy="34543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2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2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3888" y="117348"/>
            <a:ext cx="1589247" cy="3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Phone Mockup 06">
  <p:cSld name="iPhone Mockup 06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8" y="185298"/>
            <a:ext cx="3129491" cy="457140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2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78" name="Google Shape;178;p23"/>
          <p:cNvCxnSpPr/>
          <p:nvPr/>
        </p:nvCxnSpPr>
        <p:spPr>
          <a:xfrm>
            <a:off x="3242416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" name="Google Shape;179;p23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3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3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3"/>
          <p:cNvSpPr>
            <a:spLocks noGrp="1"/>
          </p:cNvSpPr>
          <p:nvPr>
            <p:ph type="pic" idx="3"/>
          </p:nvPr>
        </p:nvSpPr>
        <p:spPr>
          <a:xfrm>
            <a:off x="800011" y="912452"/>
            <a:ext cx="1552896" cy="291790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 Browser &amp; iPhone Mockup">
  <p:cSld name="Web Browser &amp; iPhone Mockup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87" name="Google Shape;187;p24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4"/>
          <p:cNvSpPr>
            <a:spLocks noGrp="1"/>
          </p:cNvSpPr>
          <p:nvPr>
            <p:ph type="pic" idx="3"/>
          </p:nvPr>
        </p:nvSpPr>
        <p:spPr>
          <a:xfrm>
            <a:off x="1614488" y="1471670"/>
            <a:ext cx="5915025" cy="318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1614488" y="1318534"/>
            <a:ext cx="5915025" cy="156764"/>
          </a:xfrm>
          <a:custGeom>
            <a:avLst/>
            <a:gdLst/>
            <a:ahLst/>
            <a:cxnLst/>
            <a:rect l="l" t="t" r="r" b="b"/>
            <a:pathLst>
              <a:path w="15763003" h="418038" extrusionOk="0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3" name="Google Shape;193;p24"/>
          <p:cNvGrpSpPr/>
          <p:nvPr/>
        </p:nvGrpSpPr>
        <p:grpSpPr>
          <a:xfrm>
            <a:off x="7154465" y="1366181"/>
            <a:ext cx="298052" cy="55653"/>
            <a:chOff x="19078575" y="3106739"/>
            <a:chExt cx="794805" cy="148407"/>
          </a:xfrm>
        </p:grpSpPr>
        <p:grpSp>
          <p:nvGrpSpPr>
            <p:cNvPr id="194" name="Google Shape;194;p24"/>
            <p:cNvGrpSpPr/>
            <p:nvPr/>
          </p:nvGrpSpPr>
          <p:grpSpPr>
            <a:xfrm>
              <a:off x="19736220" y="3106739"/>
              <a:ext cx="137160" cy="137160"/>
              <a:chOff x="19740166" y="3110684"/>
              <a:chExt cx="138113" cy="138113"/>
            </a:xfrm>
          </p:grpSpPr>
          <p:cxnSp>
            <p:nvCxnSpPr>
              <p:cNvPr id="195" name="Google Shape;195;p24"/>
              <p:cNvCxnSpPr/>
              <p:nvPr/>
            </p:nvCxnSpPr>
            <p:spPr>
              <a:xfrm>
                <a:off x="19740166" y="3110684"/>
                <a:ext cx="138113" cy="138113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24"/>
              <p:cNvCxnSpPr/>
              <p:nvPr/>
            </p:nvCxnSpPr>
            <p:spPr>
              <a:xfrm rot="10800000" flipH="1">
                <a:off x="19740166" y="3110684"/>
                <a:ext cx="138113" cy="138113"/>
              </a:xfrm>
              <a:prstGeom prst="straightConnector1">
                <a:avLst/>
              </a:prstGeom>
              <a:noFill/>
              <a:ln w="127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7" name="Google Shape;197;p24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6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98" name="Google Shape;198;p24"/>
            <p:cNvCxnSpPr/>
            <p:nvPr/>
          </p:nvCxnSpPr>
          <p:spPr>
            <a:xfrm rot="10800000">
              <a:off x="19078575" y="3255146"/>
              <a:ext cx="161925" cy="0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9" name="Google Shape;199;p24"/>
          <p:cNvSpPr>
            <a:spLocks noGrp="1"/>
          </p:cNvSpPr>
          <p:nvPr>
            <p:ph type="pic" idx="4"/>
          </p:nvPr>
        </p:nvSpPr>
        <p:spPr>
          <a:xfrm>
            <a:off x="5869461" y="2131214"/>
            <a:ext cx="1305324" cy="240935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3888" y="117348"/>
            <a:ext cx="1589247" cy="37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Mockup">
  <p:cSld name="Laptop Mockup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1535" y="1432135"/>
            <a:ext cx="5027326" cy="304984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06" name="Google Shape;206;p25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25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5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5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5"/>
          <p:cNvSpPr>
            <a:spLocks noGrp="1"/>
          </p:cNvSpPr>
          <p:nvPr>
            <p:ph type="pic" idx="3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16" name="Google Shape;16;p4"/>
          <p:cNvCxnSpPr/>
          <p:nvPr/>
        </p:nvCxnSpPr>
        <p:spPr>
          <a:xfrm>
            <a:off x="593725" y="492067"/>
            <a:ext cx="6858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4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18;p4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19;p4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17258" y="166746"/>
            <a:ext cx="1748172" cy="40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Footers">
  <p:cSld name="Blank Slide with Footer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23;p5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5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Mini Half Picture at Right">
  <p:cSld name="Slide with Mini Half Picture at Righ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29" name="Google Shape;29;p7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7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31;p7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32;p7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7"/>
          <p:cNvSpPr>
            <a:spLocks noGrp="1"/>
          </p:cNvSpPr>
          <p:nvPr>
            <p:ph type="pic" idx="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Mini Half Picture at Left">
  <p:cSld name="Slide with Mini Half Picture at Le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593725" y="1543050"/>
            <a:ext cx="7953375" cy="274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38" name="Google Shape;38;p8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8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" name="Google Shape;40;p8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" name="Google Shape;41;p8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42;p8"/>
          <p:cNvSpPr>
            <a:spLocks noGrp="1"/>
          </p:cNvSpPr>
          <p:nvPr>
            <p:ph type="pic" idx="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Vision, Mission &amp; Values Slide">
  <p:cSld name="Our Vision, Mission &amp; Values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93725" y="492067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" name="Google Shape;47;p9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" name="Google Shape;48;p9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49;p9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" name="Google Shape;50;p9"/>
          <p:cNvSpPr>
            <a:spLocks noGrp="1"/>
          </p:cNvSpPr>
          <p:nvPr>
            <p:ph type="pic" idx="3"/>
          </p:nvPr>
        </p:nvSpPr>
        <p:spPr>
          <a:xfrm>
            <a:off x="0" y="1543050"/>
            <a:ext cx="3152716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Half Picture at Left 01">
  <p:cSld name="Slide with Half Picture at Left 0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0" y="0"/>
            <a:ext cx="3986213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/>
          <p:nvPr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 b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" name="Google Shape;54;p10">
            <a:hlinkClick r:id="" action="ppaction://hlinkshowjump?jump=nextslide"/>
          </p:cNvPr>
          <p:cNvSpPr/>
          <p:nvPr/>
        </p:nvSpPr>
        <p:spPr>
          <a:xfrm>
            <a:off x="8407428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0">
            <a:hlinkClick r:id="" action="ppaction://hlinkshowjump?jump=previousslide"/>
          </p:cNvPr>
          <p:cNvSpPr/>
          <p:nvPr/>
        </p:nvSpPr>
        <p:spPr>
          <a:xfrm>
            <a:off x="8244097" y="4713316"/>
            <a:ext cx="141259" cy="141259"/>
          </a:xfrm>
          <a:custGeom>
            <a:avLst/>
            <a:gdLst/>
            <a:ahLst/>
            <a:cxnLst/>
            <a:rect l="l" t="t" r="r" b="b"/>
            <a:pathLst>
              <a:path w="2350" h="2350" extrusionOk="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lidar@usc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hpourman@usc.edu" TargetMode="External"/><Relationship Id="rId4" Type="http://schemas.openxmlformats.org/officeDocument/2006/relationships/hyperlink" Target="mailto:danairwi@us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 descr="A large tree in a p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0" y="1237519"/>
            <a:ext cx="5915770" cy="2205853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295980" y="1612909"/>
            <a:ext cx="5637000" cy="135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A3838"/>
                </a:solidFill>
                <a:latin typeface="Lato Black"/>
                <a:ea typeface="Lato Black"/>
                <a:cs typeface="Lato Black"/>
                <a:sym typeface="Lato Black"/>
              </a:rPr>
              <a:t>Foundation Relations</a:t>
            </a:r>
            <a:endParaRPr sz="2600"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3A3838"/>
                </a:solidFill>
                <a:latin typeface="Lato Black"/>
                <a:ea typeface="Lato Black"/>
                <a:cs typeface="Lato Black"/>
                <a:sym typeface="Lato Black"/>
              </a:rPr>
              <a:t>Jennifer Lidar</a:t>
            </a:r>
            <a:endParaRPr sz="1100"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3A3838"/>
                </a:solidFill>
                <a:latin typeface="Lato Black"/>
                <a:ea typeface="Lato Black"/>
                <a:cs typeface="Lato Black"/>
                <a:sym typeface="Lato Black"/>
              </a:rPr>
              <a:t>University Advancement</a:t>
            </a:r>
            <a:endParaRPr sz="1100"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3A3838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7603" y="3034280"/>
            <a:ext cx="1748172" cy="4090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26"/>
          <p:cNvCxnSpPr/>
          <p:nvPr/>
        </p:nvCxnSpPr>
        <p:spPr>
          <a:xfrm>
            <a:off x="295980" y="1449599"/>
            <a:ext cx="68580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What do philanthropic foundations look for?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503208" y="1110148"/>
            <a:ext cx="3990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503200" y="1110150"/>
            <a:ext cx="7593300" cy="3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Innovative, exploratory, or high-risk, high reward projects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Social and environmental impact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Collaboration and partnerships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Alignment with the foundation’s mission and grantmaking focus</a:t>
            </a:r>
            <a:endParaRPr lang="en-US" sz="1600" b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endParaRPr sz="11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2741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A4A572-B5E9-52B4-4BD6-1251AF4E7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are foundations adapting to federal changes?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4A56F-80FE-F695-7097-1BD9A931234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3725" y="959100"/>
            <a:ext cx="7953374" cy="3529079"/>
          </a:xfrm>
        </p:spPr>
        <p:txBody>
          <a:bodyPr/>
          <a:lstStyle/>
          <a:p>
            <a:pPr>
              <a:spcAft>
                <a:spcPts val="1200"/>
              </a:spcAft>
              <a:buAutoNum type="arabicPeriod"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Increasing funding to offset federal cuts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Defending civil society and nonprofit autonomy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Reevaluating Diversity, Equity, and Inclusion (DEI) initiatives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Supporting global health and human rights amid aid reductions</a:t>
            </a:r>
          </a:p>
          <a:p>
            <a:pPr>
              <a:spcAft>
                <a:spcPts val="1200"/>
              </a:spcAft>
              <a:buAutoNum type="arabicPeriod"/>
            </a:pPr>
            <a:r>
              <a:rPr lang="en-US" sz="1600" b="1" dirty="0">
                <a:solidFill>
                  <a:schemeClr val="tx1"/>
                </a:solidFill>
              </a:rPr>
              <a:t>Embracing long-term, strategic investments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9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592366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What types of funding opportunities do foundations offer?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32" name="Google Shape;232;p28"/>
          <p:cNvSpPr/>
          <p:nvPr/>
        </p:nvSpPr>
        <p:spPr>
          <a:xfrm>
            <a:off x="511372" y="1110148"/>
            <a:ext cx="3990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511372" y="1331130"/>
            <a:ext cx="7593300" cy="3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u="sng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Request for Proposals (RFP):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Communicated to faculty and leadership via School-based bulletins and targeted emails by Foundation Relations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u="sng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Limited submission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USC may submit a limited number of proposals</a:t>
            </a:r>
          </a:p>
          <a:p>
            <a:pPr marL="822960" lvl="5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Opportunities posted </a:t>
            </a:r>
            <a:r>
              <a:rPr lang="en-US" sz="160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the Office of Research website and elsewhere</a:t>
            </a:r>
          </a:p>
          <a:p>
            <a:pPr marL="822960" lvl="5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PI(s) selected through an internal pre-proposal review process </a:t>
            </a:r>
          </a:p>
          <a:p>
            <a:pPr marL="822960" lvl="3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Foundation Relations supports selected PI(s)</a:t>
            </a:r>
          </a:p>
          <a:p>
            <a:pPr marL="822960" lvl="3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US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u="sng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Invitation to submit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Foundation Relations cultivates a relationship with the foundation that can lead to a proposal invitation. Cultivation may involve the PI(s) when appropriate. </a:t>
            </a: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endParaRPr sz="11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What do USC Foundation Relations officers do?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503208" y="1110148"/>
            <a:ext cx="3990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503200" y="1110149"/>
            <a:ext cx="7593300" cy="345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dentify </a:t>
            </a:r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foundations with grantmaking programs that align with USC funding needs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 relationships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with foundation board members and program officers.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Disseminate funding opportunity information</a:t>
            </a:r>
            <a:r>
              <a:rPr lang="en-US" sz="14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 with campus leadership and faculty on strategies </a:t>
            </a: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tailored to the funder.</a:t>
            </a:r>
            <a:endParaRPr lang="en-US" sz="1400" dirty="0">
              <a:solidFill>
                <a:schemeClr val="tx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you develop compelling proposal submissions.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2296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Deep-dive proposal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framing/writing/editing</a:t>
            </a:r>
          </a:p>
          <a:p>
            <a:pPr marL="82296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Answer questions about the foundation, submission process, etc.</a:t>
            </a:r>
          </a:p>
          <a:p>
            <a:pPr marL="82296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Auxiliary information</a:t>
            </a:r>
          </a:p>
          <a:p>
            <a:pPr marL="82296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Portal submission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FAQs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60" name="Google Shape;260;p32"/>
          <p:cNvSpPr/>
          <p:nvPr/>
        </p:nvSpPr>
        <p:spPr>
          <a:xfrm>
            <a:off x="512066" y="1020976"/>
            <a:ext cx="8310600" cy="365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>
              <a:lnSpc>
                <a:spcPct val="107000"/>
              </a:lnSpc>
            </a:pPr>
            <a:endParaRPr lang="en-US" sz="1600" b="1" u="sng" dirty="0">
              <a:solidFill>
                <a:schemeClr val="tx1">
                  <a:lumMod val="95000"/>
                  <a:lumOff val="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>
              <a:lnSpc>
                <a:spcPct val="107000"/>
              </a:lnSpc>
            </a:pPr>
            <a:r>
              <a:rPr lang="en-US" sz="1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can I help Foundation Relations help me? 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 your USC webpage(s) up to date </a:t>
            </a:r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include a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link to your CV.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should I contact Foundation Relations? 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have a question, anticipate submitting a proposal, need help with a proposal, or receive a grant.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I contact a foundation directly about supporting my work? 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Foundation Relations before initiating contact with a foundation.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should I do if a foundation contacts me? 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lert us right away. We will help you navigate USC's internal process and assist with the development of your submission.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584202" y="575841"/>
            <a:ext cx="79533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</a:pPr>
            <a:r>
              <a:rPr lang="en-US" b="1" dirty="0">
                <a:solidFill>
                  <a:schemeClr val="accent2"/>
                </a:solidFill>
              </a:rPr>
              <a:t>How to connect with Foundation Relations</a:t>
            </a:r>
            <a:endParaRPr b="1" dirty="0">
              <a:solidFill>
                <a:srgbClr val="3A3838"/>
              </a:solidFill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503208" y="1110148"/>
            <a:ext cx="3990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606497" y="1110141"/>
            <a:ext cx="7556427" cy="3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Central Advancement team:</a:t>
            </a: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Jennifer Lidar, Executive Director of Foundation Relations</a:t>
            </a:r>
          </a:p>
          <a:p>
            <a:pPr marL="4572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jlidar@usc.edu</a:t>
            </a: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Dana Irwin, Director of Foundation Relations</a:t>
            </a:r>
          </a:p>
          <a:p>
            <a:pPr marL="4572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r>
              <a:rPr lang="en-US" dirty="0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danairwi@usc.edu</a:t>
            </a: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Hossein Pourmand, Assistant Vice President for Research Initiatives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hpourman@usc.edu</a:t>
            </a: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Lato"/>
              <a:buChar char="●"/>
            </a:pPr>
            <a:endParaRPr lang="en-US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A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4B5050"/>
      </a:accent1>
      <a:accent2>
        <a:srgbClr val="991B1E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01EC413B4CD44BB1DFDFD1920CBD1" ma:contentTypeVersion="15" ma:contentTypeDescription="Create a new document." ma:contentTypeScope="" ma:versionID="e5cfb66380bfde391c95eb2e9329280d">
  <xsd:schema xmlns:xsd="http://www.w3.org/2001/XMLSchema" xmlns:xs="http://www.w3.org/2001/XMLSchema" xmlns:p="http://schemas.microsoft.com/office/2006/metadata/properties" xmlns:ns2="4e6a4718-f7cb-4c5c-962d-ea3edd1e99ea" xmlns:ns3="56dcced4-8d8b-43bc-a84f-749ecf7668a7" targetNamespace="http://schemas.microsoft.com/office/2006/metadata/properties" ma:root="true" ma:fieldsID="bcc4507d503b80f7a9180f944caa3904" ns2:_="" ns3:_="">
    <xsd:import namespace="4e6a4718-f7cb-4c5c-962d-ea3edd1e99ea"/>
    <xsd:import namespace="56dcced4-8d8b-43bc-a84f-749ecf7668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a4718-f7cb-4c5c-962d-ea3edd1e99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48c4307-c9b2-4fe4-9f0b-70acfd88297d}" ma:internalName="TaxCatchAll" ma:showField="CatchAllData" ma:web="4e6a4718-f7cb-4c5c-962d-ea3edd1e99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cced4-8d8b-43bc-a84f-749ecf766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4859ec5-0d3b-4e39-82c7-2539434c4e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95A5E1-A1A1-47D9-B492-B72D14D2D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6a4718-f7cb-4c5c-962d-ea3edd1e99ea"/>
    <ds:schemaRef ds:uri="56dcced4-8d8b-43bc-a84f-749ecf766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8585-ACA1-43FD-848E-120C11322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422</Words>
  <Application>Microsoft Office PowerPoint</Application>
  <PresentationFormat>On-screen Show (16:9)</PresentationFormat>
  <Paragraphs>68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Courier New</vt:lpstr>
      <vt:lpstr>Lato Black</vt:lpstr>
      <vt:lpstr>Symbol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Jennifer Lidar</cp:lastModifiedBy>
  <cp:revision>4</cp:revision>
  <dcterms:modified xsi:type="dcterms:W3CDTF">2025-04-22T18:47:16Z</dcterms:modified>
</cp:coreProperties>
</file>