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603" r:id="rId5"/>
    <p:sldId id="872" r:id="rId6"/>
    <p:sldId id="894" r:id="rId7"/>
    <p:sldId id="879" r:id="rId8"/>
    <p:sldId id="895" r:id="rId9"/>
    <p:sldId id="885" r:id="rId10"/>
    <p:sldId id="888" r:id="rId11"/>
    <p:sldId id="889" r:id="rId12"/>
    <p:sldId id="890" r:id="rId13"/>
    <p:sldId id="880" r:id="rId14"/>
    <p:sldId id="891" r:id="rId15"/>
    <p:sldId id="893" r:id="rId16"/>
    <p:sldId id="867" r:id="rId17"/>
    <p:sldId id="690" r:id="rId18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Black" panose="020F050202020403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D87F4B-37AE-1547-EA02-970BA8E2BBB1}" name="RoseAnn Fleming" initials="RF" userId="S::rfleming@provost.usc.edu::ecea55a2-d4f6-449e-9764-391573a595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3E1"/>
    <a:srgbClr val="8D8B8C"/>
    <a:srgbClr val="5F6871"/>
    <a:srgbClr val="3F4449"/>
    <a:srgbClr val="404A49"/>
    <a:srgbClr val="383D41"/>
    <a:srgbClr val="677079"/>
    <a:srgbClr val="3E424D"/>
    <a:srgbClr val="5E6871"/>
    <a:srgbClr val="DE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1"/>
    <p:restoredTop sz="96327"/>
  </p:normalViewPr>
  <p:slideViewPr>
    <p:cSldViewPr snapToGrid="0">
      <p:cViewPr varScale="1">
        <p:scale>
          <a:sx n="84" d="100"/>
          <a:sy n="84" d="100"/>
        </p:scale>
        <p:origin x="90" y="8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3:58:11.1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4,'73'0,"4"0,-11 1,-12 0,2 0,28 0,-29-1,0 1,17 0,-4 0,-4-1,-5 0,-3 0,-3 0,-3 0,-5 0,-1-1,-2 1,-1 0,0 0,-1-1,-1 1,0-1,-1 1,-3-1,-2 1,-4 0,-2-1,0 1,-1 0,-2 0,-3 0,-2 0,-2-1,-1 0,-2 0,1 0,2 0,1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3:58:17.0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9,'51'-3,"-3"2,-16 1,-1 1,-3-1,-3 1,1-1,-2 1,0-1,-1 0,-3 0,-2 0,-2-1,-1 1,-1-2,4 1,-5 0,4 0,0 1,-3 0,9-1,-11 1,5-1,-1 1,-5 0,12 0,-5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3:58:19.3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1,'82'3,"-2"2,-21-2,0 0,-2-1,-2-1,-2 0,-3 0,-3 0,-1-1,-1 0,-1 0,-2 1,-4 0,-2-1,-4 0,-3 0,-3 0,-2-1,-1 1,-2 0,-1-1,-1 1,1-1,-2 1,0-1,-2 1,-2 0,5 0,-6 0,4-1,-5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3:58:21.5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67,'64'1,"8"0,9-1,14 0,-43 0,0-1,4 0,2 0,2 0,1-1,2 0,0 0,1-1,-1 1,-2-1,-1 1,-4 0,0 0,-3 0,-1 1,-1-1,0 1,0 0,-1 0,47-2,-4-1,0 0,-1 0,-2 2,-4 0,-7 0,-10 0,-9-1,-6 1,-4 1,-1-1,-1 2,-3-1,-4 1,-1 0,-1-1,1 0,2 0,1 1,0-1,-3 1,-3 0,-3 0,-1 0,-2 1,0 0,-3 0,-6-1,-10 1,4-1,0 1,1-1,2 0,-8 1,6-1,1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3:58:23.8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6,'58'0,"0"0,-9 1,2-1,-1 0,-2 1,-2-2,-2 0,-3 0,-4-1,-4 1,-6 1,-4-1,-4 1,-1 0,-1-1,0 1,1 0,-3 0,0 0,0 0,2 0,3 0,5 1,2 0,4 0,-5-1,-9 1,-4-1,-5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3:58:25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0,'77'1,"-4"1,-15-1,0 0,-4-1,-5 1,-8-1,-9 0,-6 0,-8 0,-4 0,4-1,-1 1,1 0,-2 0,1-1,-4 1,9 0,-8 0,1 0,3 1,-1-1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3:58:27.6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18,'67'-2,"-4"-1,-21 2,0 1,-3-1,-6 1,-8-1,-4 1,-3-1,0 1,0-1,0 1,-3 0,2-1,0 1,-3 0,6-1,-8 1,5 0,1 0,-5 0,9-1,-9 0,5 0,-3 1,-1-1,5 1,-4-1,3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3:58:30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57,'93'1,"-41"0,1 1,3-1,2 0,4 1,2-1,3 0,1 0,2-1,-1 0,0 0,0-1,-2 0,0 1,-5-1,-1 0,-5 1,-1-1,-3 0,-2 1,41-2,-13 0,-10 1,-10-1,-6 1,-3 0,-3 0,-2 1,-1-1,-1 1,2-1,0 0,1-1,-1 1,-4 0,1-1,-1 1,-3-1,-1-1,0 1,2 0,4 0,2 1,6-1,1 0,0 0,-1 0,1-1,8 1,2-1,0 1,-5 0,-4 0,-4-1,0 1,-1 1,-5 0,-7 1,-7 0,-7 0,-5 0,-1 0,2 0,-4 0,3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7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593725" y="492067"/>
            <a:ext cx="685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3FB635-F305-E342-A3B9-A224CA6E1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258" y="166746"/>
            <a:ext cx="1748172" cy="4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548" y="1439120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06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129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961343" y="1754911"/>
            <a:ext cx="1204382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31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543050"/>
            <a:ext cx="7953374" cy="96348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706" y="1142482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118011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263" y="1142482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750568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8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766" y="1194045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156071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323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788628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811" y="1194045"/>
            <a:ext cx="2415741" cy="3528796"/>
          </a:xfrm>
          <a:prstGeom prst="rect">
            <a:avLst/>
          </a:prstGeom>
        </p:spPr>
      </p:pic>
      <p:sp>
        <p:nvSpPr>
          <p:cNvPr id="20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5438116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35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" y="185298"/>
            <a:ext cx="3129491" cy="457140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42416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00011" y="912452"/>
            <a:ext cx="1552896" cy="2917902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37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&amp;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614488" y="1471670"/>
            <a:ext cx="5915025" cy="3186055"/>
          </a:xfrm>
          <a:custGeom>
            <a:avLst/>
            <a:gdLst>
              <a:gd name="connsiteX0" fmla="*/ 0 w 5915025"/>
              <a:gd name="connsiteY0" fmla="*/ 0 h 3326159"/>
              <a:gd name="connsiteX1" fmla="*/ 5915025 w 5915025"/>
              <a:gd name="connsiteY1" fmla="*/ 0 h 3326159"/>
              <a:gd name="connsiteX2" fmla="*/ 5915025 w 5915025"/>
              <a:gd name="connsiteY2" fmla="*/ 3326159 h 3326159"/>
              <a:gd name="connsiteX3" fmla="*/ 0 w 5915025"/>
              <a:gd name="connsiteY3" fmla="*/ 3326159 h 33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025" h="3326159">
                <a:moveTo>
                  <a:pt x="0" y="0"/>
                </a:moveTo>
                <a:lnTo>
                  <a:pt x="5915025" y="0"/>
                </a:lnTo>
                <a:lnTo>
                  <a:pt x="5915025" y="3326159"/>
                </a:lnTo>
                <a:lnTo>
                  <a:pt x="0" y="332615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Freeform 20"/>
          <p:cNvSpPr/>
          <p:nvPr userDrawn="1"/>
        </p:nvSpPr>
        <p:spPr>
          <a:xfrm>
            <a:off x="1614488" y="1318534"/>
            <a:ext cx="5915025" cy="156764"/>
          </a:xfrm>
          <a:custGeom>
            <a:avLst/>
            <a:gdLst>
              <a:gd name="connsiteX0" fmla="*/ 116359 w 15763003"/>
              <a:gd name="connsiteY0" fmla="*/ 0 h 418038"/>
              <a:gd name="connsiteX1" fmla="*/ 15646645 w 15763003"/>
              <a:gd name="connsiteY1" fmla="*/ 0 h 418038"/>
              <a:gd name="connsiteX2" fmla="*/ 15763003 w 15763003"/>
              <a:gd name="connsiteY2" fmla="*/ 116359 h 418038"/>
              <a:gd name="connsiteX3" fmla="*/ 15763003 w 15763003"/>
              <a:gd name="connsiteY3" fmla="*/ 418038 h 418038"/>
              <a:gd name="connsiteX4" fmla="*/ 0 w 15763003"/>
              <a:gd name="connsiteY4" fmla="*/ 418038 h 418038"/>
              <a:gd name="connsiteX5" fmla="*/ 0 w 15763003"/>
              <a:gd name="connsiteY5" fmla="*/ 116359 h 418038"/>
              <a:gd name="connsiteX6" fmla="*/ 116359 w 15763003"/>
              <a:gd name="connsiteY6" fmla="*/ 0 h 4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003" h="418038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2" name="Oval 21"/>
          <p:cNvSpPr/>
          <p:nvPr userDrawn="1"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3" name="Oval 22"/>
          <p:cNvSpPr/>
          <p:nvPr userDrawn="1"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24" name="Oval 23"/>
          <p:cNvSpPr/>
          <p:nvPr userDrawn="1"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54465" y="1366181"/>
            <a:ext cx="298052" cy="55653"/>
            <a:chOff x="19078575" y="3106739"/>
            <a:chExt cx="794804" cy="148407"/>
          </a:xfrm>
        </p:grpSpPr>
        <p:grpSp>
          <p:nvGrpSpPr>
            <p:cNvPr id="26" name="Group 25"/>
            <p:cNvGrpSpPr/>
            <p:nvPr/>
          </p:nvGrpSpPr>
          <p:grpSpPr>
            <a:xfrm>
              <a:off x="19736219" y="3106739"/>
              <a:ext cx="137160" cy="137160"/>
              <a:chOff x="19740165" y="3110684"/>
              <a:chExt cx="138113" cy="13811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078575" y="3255146"/>
              <a:ext cx="161925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869461" y="2131214"/>
            <a:ext cx="1305324" cy="2409359"/>
          </a:xfrm>
          <a:custGeom>
            <a:avLst/>
            <a:gdLst>
              <a:gd name="connsiteX0" fmla="*/ 8541 w 1308021"/>
              <a:gd name="connsiteY0" fmla="*/ 0 h 2409359"/>
              <a:gd name="connsiteX1" fmla="*/ 1299480 w 1308021"/>
              <a:gd name="connsiteY1" fmla="*/ 0 h 2409359"/>
              <a:gd name="connsiteX2" fmla="*/ 1308021 w 1308021"/>
              <a:gd name="connsiteY2" fmla="*/ 8878 h 2409359"/>
              <a:gd name="connsiteX3" fmla="*/ 1308021 w 1308021"/>
              <a:gd name="connsiteY3" fmla="*/ 2400481 h 2409359"/>
              <a:gd name="connsiteX4" fmla="*/ 1299480 w 1308021"/>
              <a:gd name="connsiteY4" fmla="*/ 2409359 h 2409359"/>
              <a:gd name="connsiteX5" fmla="*/ 8541 w 1308021"/>
              <a:gd name="connsiteY5" fmla="*/ 2409359 h 2409359"/>
              <a:gd name="connsiteX6" fmla="*/ 0 w 1308021"/>
              <a:gd name="connsiteY6" fmla="*/ 2400481 h 2409359"/>
              <a:gd name="connsiteX7" fmla="*/ 0 w 1308021"/>
              <a:gd name="connsiteY7" fmla="*/ 8878 h 2409359"/>
              <a:gd name="connsiteX8" fmla="*/ 8541 w 1308021"/>
              <a:gd name="connsiteY8" fmla="*/ 0 h 24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021" h="2409359">
                <a:moveTo>
                  <a:pt x="8541" y="0"/>
                </a:moveTo>
                <a:lnTo>
                  <a:pt x="1299480" y="0"/>
                </a:lnTo>
                <a:cubicBezTo>
                  <a:pt x="1304198" y="0"/>
                  <a:pt x="1308021" y="3975"/>
                  <a:pt x="1308021" y="8878"/>
                </a:cubicBezTo>
                <a:lnTo>
                  <a:pt x="1308021" y="2400481"/>
                </a:lnTo>
                <a:cubicBezTo>
                  <a:pt x="1308021" y="2405384"/>
                  <a:pt x="1304198" y="2409359"/>
                  <a:pt x="1299480" y="2409359"/>
                </a:cubicBezTo>
                <a:lnTo>
                  <a:pt x="8541" y="2409359"/>
                </a:lnTo>
                <a:cubicBezTo>
                  <a:pt x="3824" y="2409359"/>
                  <a:pt x="0" y="2405384"/>
                  <a:pt x="0" y="2400481"/>
                </a:cubicBezTo>
                <a:lnTo>
                  <a:pt x="0" y="8878"/>
                </a:lnTo>
                <a:cubicBezTo>
                  <a:pt x="0" y="3975"/>
                  <a:pt x="3824" y="0"/>
                  <a:pt x="8541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6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535" y="1432135"/>
            <a:ext cx="5027326" cy="304984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23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65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  <a:solidFill>
            <a:srgbClr val="CCCCCC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6213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88" y="117348"/>
            <a:ext cx="1589247" cy="3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0" orient="horz" pos="972" userDrawn="1">
          <p15:clr>
            <a:srgbClr val="FBAE40"/>
          </p15:clr>
        </p15:guide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88" r:id="rId3"/>
    <p:sldLayoutId id="2147483675" r:id="rId4"/>
    <p:sldLayoutId id="2147483690" r:id="rId5"/>
    <p:sldLayoutId id="2147483691" r:id="rId6"/>
    <p:sldLayoutId id="2147483689" r:id="rId7"/>
    <p:sldLayoutId id="2147483676" r:id="rId8"/>
    <p:sldLayoutId id="2147483695" r:id="rId9"/>
    <p:sldLayoutId id="2147483677" r:id="rId10"/>
    <p:sldLayoutId id="2147483678" r:id="rId11"/>
    <p:sldLayoutId id="2147483679" r:id="rId12"/>
    <p:sldLayoutId id="2147483686" r:id="rId13"/>
    <p:sldLayoutId id="2147483687" r:id="rId14"/>
    <p:sldLayoutId id="2147483693" r:id="rId15"/>
    <p:sldLayoutId id="2147483680" r:id="rId16"/>
    <p:sldLayoutId id="2147483683" r:id="rId17"/>
    <p:sldLayoutId id="2147483682" r:id="rId18"/>
    <p:sldLayoutId id="2147483681" r:id="rId19"/>
    <p:sldLayoutId id="2147483692" r:id="rId20"/>
    <p:sldLayoutId id="2147483694" r:id="rId21"/>
    <p:sldLayoutId id="2147483684" r:id="rId22"/>
    <p:sldLayoutId id="2147483685" r:id="rId23"/>
    <p:sldLayoutId id="2147483696" r:id="rId24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pp.usc.edu/training/citi/" TargetMode="External"/><Relationship Id="rId2" Type="http://schemas.openxmlformats.org/officeDocument/2006/relationships/hyperlink" Target="https://istar.usc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rpp.usc.edu/virtual-office-hour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RB@u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slayton@usc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rpp.usc.ed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4.png"/><Relationship Id="rId18" Type="http://schemas.openxmlformats.org/officeDocument/2006/relationships/customXml" Target="../ink/ink8.xml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12" Type="http://schemas.openxmlformats.org/officeDocument/2006/relationships/customXml" Target="../ink/ink5.xml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3.png"/><Relationship Id="rId5" Type="http://schemas.openxmlformats.org/officeDocument/2006/relationships/image" Target="../media/image100.png"/><Relationship Id="rId15" Type="http://schemas.openxmlformats.org/officeDocument/2006/relationships/image" Target="../media/image15.png"/><Relationship Id="rId10" Type="http://schemas.openxmlformats.org/officeDocument/2006/relationships/customXml" Target="../ink/ink4.xml"/><Relationship Id="rId19" Type="http://schemas.openxmlformats.org/officeDocument/2006/relationships/image" Target="../media/image17.png"/><Relationship Id="rId4" Type="http://schemas.openxmlformats.org/officeDocument/2006/relationships/customXml" Target="../ink/ink1.xml"/><Relationship Id="rId9" Type="http://schemas.openxmlformats.org/officeDocument/2006/relationships/image" Target="../media/image12.png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tree in a park&#10;&#10;Description automatically generated">
            <a:extLst>
              <a:ext uri="{FF2B5EF4-FFF2-40B4-BE49-F238E27FC236}">
                <a16:creationId xmlns:a16="http://schemas.microsoft.com/office/drawing/2014/main" id="{0E3E658D-0C62-2446-ACE8-7B3599307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3998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853FB7-4941-8A48-9AD3-B274D309BA51}"/>
              </a:ext>
            </a:extLst>
          </p:cNvPr>
          <p:cNvSpPr/>
          <p:nvPr/>
        </p:nvSpPr>
        <p:spPr>
          <a:xfrm>
            <a:off x="0" y="1315896"/>
            <a:ext cx="5915770" cy="310273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94808-7F6C-5F4A-92E9-613BB2D128B9}"/>
              </a:ext>
            </a:extLst>
          </p:cNvPr>
          <p:cNvSpPr txBox="1"/>
          <p:nvPr/>
        </p:nvSpPr>
        <p:spPr>
          <a:xfrm>
            <a:off x="278728" y="1567400"/>
            <a:ext cx="5637042" cy="2851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cap="all" spc="5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77"/>
              </a:rPr>
              <a:t>Human Research protection program (HRPP)</a:t>
            </a:r>
            <a:br>
              <a:rPr lang="en-US" sz="3200" b="1" cap="all" spc="5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77"/>
              </a:rPr>
            </a:br>
            <a:r>
              <a:rPr lang="en-US" sz="3200" b="1" cap="all" spc="50" dirty="0">
                <a:solidFill>
                  <a:schemeClr val="accent2"/>
                </a:solidFill>
                <a:latin typeface="Lato Black" panose="020F0A02020204030203" pitchFamily="34" charset="77"/>
              </a:rPr>
              <a:t>Social behavior/biomedical </a:t>
            </a:r>
            <a:r>
              <a:rPr lang="en-US" sz="3200" b="1" cap="all" spc="50" dirty="0" err="1">
                <a:solidFill>
                  <a:schemeClr val="accent2"/>
                </a:solidFill>
                <a:latin typeface="Lato Black" panose="020F0A02020204030203" pitchFamily="34" charset="77"/>
              </a:rPr>
              <a:t>IRb</a:t>
            </a:r>
            <a:r>
              <a:rPr lang="en-US" sz="3200" b="1" spc="50" dirty="0" err="1">
                <a:solidFill>
                  <a:schemeClr val="accent2"/>
                </a:solidFill>
                <a:latin typeface="Lato Black" panose="020F0A02020204030203" pitchFamily="34" charset="77"/>
              </a:rPr>
              <a:t>s</a:t>
            </a:r>
            <a:endParaRPr lang="en-US" sz="3200" b="1" cap="all" spc="50" dirty="0">
              <a:solidFill>
                <a:schemeClr val="accent2"/>
              </a:solidFill>
              <a:latin typeface="Lato Black" panose="020F0A02020204030203" pitchFamily="34" charset="77"/>
            </a:endParaRPr>
          </a:p>
          <a:p>
            <a:pPr>
              <a:lnSpc>
                <a:spcPts val="2200"/>
              </a:lnSpc>
            </a:pPr>
            <a:r>
              <a:rPr lang="en-US" sz="1800" b="1" cap="all" spc="50" dirty="0">
                <a:latin typeface="Lato Black" panose="020F0A02020204030203" pitchFamily="34" charset="0"/>
              </a:rPr>
              <a:t>RoseAnn Fleming</a:t>
            </a:r>
          </a:p>
          <a:p>
            <a:pPr>
              <a:lnSpc>
                <a:spcPts val="2200"/>
              </a:lnSpc>
            </a:pPr>
            <a:r>
              <a:rPr lang="en-US" sz="1800" b="1" cap="all" spc="50" dirty="0">
                <a:latin typeface="Lato Black" panose="020F0A02020204030203" pitchFamily="34" charset="0"/>
              </a:rPr>
              <a:t>08/18/2023</a:t>
            </a:r>
            <a:endParaRPr lang="en-US" sz="1800" b="1" cap="all" spc="50" dirty="0">
              <a:solidFill>
                <a:srgbClr val="FF0000"/>
              </a:solidFill>
              <a:latin typeface="Lato Black" panose="020F0A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363005-912A-6747-A672-8E1EB016BC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337" y="2571750"/>
            <a:ext cx="1748172" cy="4090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00203A-4EC0-9E4A-B863-6CFB05339BDD}"/>
              </a:ext>
            </a:extLst>
          </p:cNvPr>
          <p:cNvCxnSpPr>
            <a:cxnSpLocks/>
          </p:cNvCxnSpPr>
          <p:nvPr/>
        </p:nvCxnSpPr>
        <p:spPr>
          <a:xfrm>
            <a:off x="295980" y="1449599"/>
            <a:ext cx="685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Submission insights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584202" y="959101"/>
            <a:ext cx="7509040" cy="382144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Insights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Complete applications reduce delays in review</a:t>
            </a:r>
          </a:p>
          <a:p>
            <a:pPr marL="921385" lvl="2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/>
              <a:t>Language that can be understood by the reviewer</a:t>
            </a:r>
          </a:p>
          <a:p>
            <a:pPr marL="921385" lvl="2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/>
              <a:t>All information necessary for the reviewer to make a risk determination</a:t>
            </a:r>
          </a:p>
          <a:p>
            <a:pPr marL="921385" lvl="2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/>
              <a:t>All instruments that will be used for the study</a:t>
            </a:r>
          </a:p>
          <a:p>
            <a:pPr marL="921385" lvl="2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/>
              <a:t>Consent/permission/assent documents</a:t>
            </a:r>
          </a:p>
          <a:p>
            <a:pPr marL="921385" lvl="2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/>
              <a:t>All necessary additional information (e.g., SOP, Suicide Plan).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Clock starts ticking once the application has been submitted (signed off by all relevant parties) and not before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Timely response to contingencies and questions</a:t>
            </a:r>
          </a:p>
          <a:p>
            <a:pPr marL="932688" lvl="2" indent="-457200">
              <a:buFont typeface="+mj-lt"/>
              <a:buAutoNum type="alphaLcPeriod"/>
            </a:pPr>
            <a:r>
              <a:rPr lang="en-US" dirty="0"/>
              <a:t>1-3 business days </a:t>
            </a:r>
          </a:p>
          <a:p>
            <a:pPr marL="932688" lvl="2" indent="-457200">
              <a:buFont typeface="+mj-lt"/>
              <a:buAutoNum type="alphaLcPeriod"/>
            </a:pPr>
            <a:r>
              <a:rPr lang="en-US" dirty="0"/>
              <a:t>4 or more business days=return to the back of the queue</a:t>
            </a:r>
          </a:p>
        </p:txBody>
      </p:sp>
    </p:spTree>
    <p:extLst>
      <p:ext uri="{BB962C8B-B14F-4D97-AF65-F5344CB8AC3E}">
        <p14:creationId xmlns:p14="http://schemas.microsoft.com/office/powerpoint/2010/main" val="31169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Follow up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584202" y="1483895"/>
            <a:ext cx="7509040" cy="27005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Education and Support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iStar  (</a:t>
            </a:r>
            <a:r>
              <a:rPr lang="en-US" dirty="0">
                <a:hlinkClick r:id="rId2"/>
              </a:rPr>
              <a:t>https://istar.usc.edu</a:t>
            </a:r>
            <a:r>
              <a:rPr lang="en-US" dirty="0"/>
              <a:t>)</a:t>
            </a:r>
          </a:p>
          <a:p>
            <a:pPr marL="1092708" lvl="2" indent="-457200">
              <a:buFont typeface="+mj-lt"/>
              <a:buAutoNum type="arabicPeriod"/>
            </a:pPr>
            <a:r>
              <a:rPr lang="en-US" dirty="0"/>
              <a:t>iStar Tech Support (</a:t>
            </a:r>
            <a:r>
              <a:rPr lang="en-US" dirty="0" err="1"/>
              <a:t>istar@usc.edu</a:t>
            </a:r>
            <a:r>
              <a:rPr lang="en-US" dirty="0"/>
              <a:t>)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CITI (</a:t>
            </a:r>
            <a:r>
              <a:rPr lang="en-US" dirty="0">
                <a:hlinkClick r:id="rId3"/>
              </a:rPr>
              <a:t>https://hrpp.usc.edu/training/citi/</a:t>
            </a:r>
            <a:r>
              <a:rPr lang="en-US" dirty="0"/>
              <a:t>)</a:t>
            </a:r>
          </a:p>
          <a:p>
            <a:pPr marL="1092708" lvl="2" indent="-457200">
              <a:buFont typeface="+mj-lt"/>
              <a:buAutoNum type="arabicPeriod"/>
            </a:pPr>
            <a:r>
              <a:rPr lang="en-US" dirty="0"/>
              <a:t>USC’s CITI Helpdesk (</a:t>
            </a:r>
            <a:r>
              <a:rPr lang="en-US" dirty="0" err="1"/>
              <a:t>citi@usc.edu</a:t>
            </a:r>
            <a:r>
              <a:rPr lang="en-US" dirty="0"/>
              <a:t>)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HRPP Contact  (email, phone, Zoom)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Office hours (</a:t>
            </a:r>
            <a:r>
              <a:rPr lang="en-US" dirty="0">
                <a:hlinkClick r:id="rId4"/>
              </a:rPr>
              <a:t>https://hrpp.usc.edu/virtual-office-hours/</a:t>
            </a:r>
            <a:r>
              <a:rPr lang="en-US" dirty="0"/>
              <a:t>)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Tailored Ed Sessions for faculty and students</a:t>
            </a:r>
          </a:p>
          <a:p>
            <a:pPr marL="932688" lvl="2" indent="-457200">
              <a:buFont typeface="+mj-lt"/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Follow up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5CEE2C3-DDF7-2FCB-06FE-7A287C67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2" y="1131570"/>
            <a:ext cx="8068308" cy="36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9896F-60F6-4F44-9112-C55B3569B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contact </a:t>
            </a:r>
            <a:r>
              <a:rPr lang="en-US" b="1" dirty="0">
                <a:solidFill>
                  <a:schemeClr val="accent2"/>
                </a:solidFill>
              </a:rPr>
              <a:t>names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DFE8C-B710-46D8-9B50-938F170E5F64}"/>
              </a:ext>
            </a:extLst>
          </p:cNvPr>
          <p:cNvSpPr txBox="1"/>
          <p:nvPr/>
        </p:nvSpPr>
        <p:spPr>
          <a:xfrm>
            <a:off x="584202" y="1046866"/>
            <a:ext cx="6507974" cy="4301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endParaRPr lang="en-US" sz="14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USC IRBs &amp; HRPP</a:t>
            </a:r>
            <a:endParaRPr lang="en-US" sz="14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  <a:hlinkClick r:id="rId3"/>
            </a:endParaRPr>
          </a:p>
          <a:p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hrpp@usc.edu</a:t>
            </a:r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endParaRPr lang="en-US" sz="14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(323) 442 0114</a:t>
            </a:r>
          </a:p>
          <a:p>
            <a:pPr>
              <a:lnSpc>
                <a:spcPct val="130000"/>
              </a:lnSpc>
            </a:pPr>
            <a:endParaRPr lang="en-US" sz="14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Julie Slayton, JD, PhD.</a:t>
            </a:r>
          </a:p>
          <a:p>
            <a:pPr>
              <a:lnSpc>
                <a:spcPts val="1700"/>
              </a:lnSpc>
            </a:pPr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Director HRPP </a:t>
            </a:r>
          </a:p>
          <a:p>
            <a:pPr>
              <a:lnSpc>
                <a:spcPts val="1700"/>
              </a:lnSpc>
            </a:pPr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jslayton@usc.edu</a:t>
            </a:r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>
              <a:lnSpc>
                <a:spcPts val="1700"/>
              </a:lnSpc>
            </a:pPr>
            <a:r>
              <a:rPr lang="en-US" sz="1400" spc="4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Zoom: </a:t>
            </a:r>
            <a:r>
              <a:rPr lang="en-US" sz="1400" spc="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jslayton</a:t>
            </a:r>
            <a:endParaRPr lang="en-US" sz="14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00"/>
              </a:lnSpc>
            </a:pPr>
            <a:endParaRPr lang="en-US" sz="14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00"/>
              </a:lnSpc>
            </a:pPr>
            <a:endParaRPr lang="en-US" sz="12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00"/>
              </a:lnSpc>
            </a:pPr>
            <a:endParaRPr lang="en-US" sz="12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00"/>
              </a:lnSpc>
            </a:pPr>
            <a:endParaRPr lang="en-US" sz="12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00"/>
              </a:lnSpc>
            </a:pPr>
            <a:endParaRPr lang="en-US" sz="12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00"/>
              </a:lnSpc>
            </a:pPr>
            <a:endParaRPr lang="en-US" sz="12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700"/>
              </a:lnSpc>
            </a:pPr>
            <a:endParaRPr lang="en-US" sz="1200" spc="4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20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20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97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87D69B-0D48-48B6-94EF-DA0F842B950D}"/>
              </a:ext>
            </a:extLst>
          </p:cNvPr>
          <p:cNvSpPr/>
          <p:nvPr/>
        </p:nvSpPr>
        <p:spPr>
          <a:xfrm>
            <a:off x="1" y="-1"/>
            <a:ext cx="9144000" cy="3050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5A025-B9EC-4B3B-8A5A-78BE0B9984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149" y="4404658"/>
            <a:ext cx="1935230" cy="45286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A52A323-75EE-4E1A-8BA1-52637A0845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7645" y="3259412"/>
            <a:ext cx="6697636" cy="427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cap="all" spc="50" dirty="0">
                <a:solidFill>
                  <a:schemeClr val="accent1"/>
                </a:solidFill>
                <a:latin typeface="Lato Black" panose="020F0A02020204030203" pitchFamily="34" charset="0"/>
              </a:rPr>
              <a:t>THANK YOU And good luck!</a:t>
            </a:r>
            <a:endParaRPr lang="en-US" sz="2400" cap="all" spc="50" dirty="0">
              <a:solidFill>
                <a:schemeClr val="accent2"/>
              </a:solidFill>
              <a:latin typeface="Lato Black" panose="020F0A02020204030203" pitchFamily="34" charset="0"/>
            </a:endParaRPr>
          </a:p>
        </p:txBody>
      </p:sp>
      <p:pic>
        <p:nvPicPr>
          <p:cNvPr id="3" name="Picture 2" descr="A group of people on a sidewalk&#10;&#10;Description automatically generated">
            <a:extLst>
              <a:ext uri="{FF2B5EF4-FFF2-40B4-BE49-F238E27FC236}">
                <a16:creationId xmlns:a16="http://schemas.microsoft.com/office/drawing/2014/main" id="{0FDFB5E8-D4B3-44DE-81D4-A2F3B10C9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993" y="639747"/>
            <a:ext cx="2619375" cy="1743075"/>
          </a:xfrm>
          <a:prstGeom prst="rect">
            <a:avLst/>
          </a:prstGeom>
        </p:spPr>
      </p:pic>
      <p:pic>
        <p:nvPicPr>
          <p:cNvPr id="9" name="Picture 8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64661B95-93BC-4AEA-B486-C478DD347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45" y="593118"/>
            <a:ext cx="2681872" cy="1787915"/>
          </a:xfrm>
          <a:prstGeom prst="rect">
            <a:avLst/>
          </a:prstGeom>
        </p:spPr>
      </p:pic>
      <p:pic>
        <p:nvPicPr>
          <p:cNvPr id="14" name="Picture 13" descr="A person standing in a room&#10;&#10;Description automatically generated">
            <a:extLst>
              <a:ext uri="{FF2B5EF4-FFF2-40B4-BE49-F238E27FC236}">
                <a16:creationId xmlns:a16="http://schemas.microsoft.com/office/drawing/2014/main" id="{42403275-6E24-4DA3-A8F0-F17DF409C1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342" y="625233"/>
            <a:ext cx="2608037" cy="1738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2467AE-BD4F-1310-F17F-BDC584245E6B}"/>
              </a:ext>
            </a:extLst>
          </p:cNvPr>
          <p:cNvSpPr txBox="1"/>
          <p:nvPr/>
        </p:nvSpPr>
        <p:spPr>
          <a:xfrm>
            <a:off x="3635298" y="443818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53423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Org Chart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89F669-61E9-DD41-A2D8-45D7042E5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</p:spPr>
        <p:txBody>
          <a:bodyPr/>
          <a:lstStyle/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2ED29D7-6B8E-0BB9-4B8B-93CDDC913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2" y="1483705"/>
            <a:ext cx="7953374" cy="33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53423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USC IRBs and partnerships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5F561-4D20-4F09-B717-E76631D1BECE}"/>
              </a:ext>
            </a:extLst>
          </p:cNvPr>
          <p:cNvSpPr/>
          <p:nvPr/>
        </p:nvSpPr>
        <p:spPr>
          <a:xfrm>
            <a:off x="344905" y="1364971"/>
            <a:ext cx="5428098" cy="1250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accent1"/>
                </a:solidFill>
              </a:rPr>
              <a:t>USC Biomedical IRB (BIRB)</a:t>
            </a:r>
          </a:p>
          <a:p>
            <a:pPr marL="628650" lvl="1" indent="-285750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</a:rPr>
              <a:t>Drug and Device/FDA</a:t>
            </a:r>
          </a:p>
          <a:p>
            <a:pPr marL="285750" indent="-285750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USC Social Behavioral IRB (SBIRB)</a:t>
            </a:r>
          </a:p>
          <a:p>
            <a:pPr marL="628650" lvl="1" indent="-285750">
              <a:lnSpc>
                <a:spcPts val="17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Surveys, observations, interviews.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89F669-61E9-DD41-A2D8-45D7042E5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</p:spPr>
        <p:txBody>
          <a:bodyPr/>
          <a:lstStyle/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4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General Information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BBF53D9-AE01-AC44-DE22-C4EA3AF0E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211580"/>
            <a:ext cx="7543800" cy="36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General Information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FA4692-BBBE-4335-AB12-4F6E8B83F585}"/>
              </a:ext>
            </a:extLst>
          </p:cNvPr>
          <p:cNvSpPr txBox="1">
            <a:spLocks/>
          </p:cNvSpPr>
          <p:nvPr/>
        </p:nvSpPr>
        <p:spPr>
          <a:xfrm>
            <a:off x="584202" y="1483895"/>
            <a:ext cx="7509040" cy="27005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HRPP website (</a:t>
            </a:r>
            <a:r>
              <a:rPr lang="en-US" sz="2400" dirty="0">
                <a:hlinkClick r:id="rId2"/>
              </a:rPr>
              <a:t>https://hrpp.usc.edu/</a:t>
            </a:r>
            <a:r>
              <a:rPr lang="en-US" sz="2400" dirty="0"/>
              <a:t>) for regular updates regarding: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Submission process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Frequently asked questions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Templates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Ceded Review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Wait times for assignment to an IRB analyst for review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06E698-EBFF-A44C-9D63-F1B6F3A6B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0"/>
            <a:ext cx="5876086" cy="321060"/>
          </a:xfrm>
        </p:spPr>
        <p:txBody>
          <a:bodyPr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Office for the Protection of Research Subjects formally changed their name to Human Research Protection Program </a:t>
            </a:r>
          </a:p>
        </p:txBody>
      </p:sp>
    </p:spTree>
    <p:extLst>
      <p:ext uri="{BB962C8B-B14F-4D97-AF65-F5344CB8AC3E}">
        <p14:creationId xmlns:p14="http://schemas.microsoft.com/office/powerpoint/2010/main" val="410595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WEBSITE INFORMATION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3F53C-E45D-92D4-E089-E899CA4A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73" y="2410192"/>
            <a:ext cx="5877053" cy="323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96B95-B9ED-EEA2-E916-41AE443F2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21" y="959101"/>
            <a:ext cx="6224305" cy="40543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D57A21-3A9A-5F76-2176-785DDBFDB946}"/>
                  </a:ext>
                </a:extLst>
              </p14:cNvPr>
              <p14:cNvContentPartPr/>
              <p14:nvPr/>
            </p14:nvContentPartPr>
            <p14:xfrm>
              <a:off x="1631916" y="1290960"/>
              <a:ext cx="594000" cy="4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D57A21-3A9A-5F76-2176-785DDBFDB9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8276" y="1183320"/>
                <a:ext cx="701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9B18E8C-E395-4F07-A2B7-FCF53D540CA0}"/>
                  </a:ext>
                </a:extLst>
              </p14:cNvPr>
              <p14:cNvContentPartPr/>
              <p14:nvPr/>
            </p14:nvContentPartPr>
            <p14:xfrm>
              <a:off x="4745196" y="1262880"/>
              <a:ext cx="214200" cy="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9B18E8C-E395-4F07-A2B7-FCF53D540C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1556" y="1154880"/>
                <a:ext cx="3218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E3CA48-06F1-96D6-A868-5E89CDE82B03}"/>
                  </a:ext>
                </a:extLst>
              </p14:cNvPr>
              <p14:cNvContentPartPr/>
              <p14:nvPr/>
            </p14:nvContentPartPr>
            <p14:xfrm>
              <a:off x="2374236" y="1249920"/>
              <a:ext cx="408240" cy="8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E3CA48-06F1-96D6-A868-5E89CDE82B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0236" y="1142280"/>
                <a:ext cx="5158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4C87A0-C31A-4915-777C-7CF8AD6AB8FF}"/>
                  </a:ext>
                </a:extLst>
              </p14:cNvPr>
              <p14:cNvContentPartPr/>
              <p14:nvPr/>
            </p14:nvContentPartPr>
            <p14:xfrm>
              <a:off x="2990556" y="1243080"/>
              <a:ext cx="1123560" cy="25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4C87A0-C31A-4915-777C-7CF8AD6AB8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6916" y="1135440"/>
                <a:ext cx="1231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92627B-AED8-1D59-E5FD-13DC91151F78}"/>
                  </a:ext>
                </a:extLst>
              </p14:cNvPr>
              <p14:cNvContentPartPr/>
              <p14:nvPr/>
            </p14:nvContentPartPr>
            <p14:xfrm>
              <a:off x="4278996" y="1227960"/>
              <a:ext cx="318240" cy="3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92627B-AED8-1D59-E5FD-13DC91151F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24996" y="1119960"/>
                <a:ext cx="425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23D64F1-4C31-E648-EE1C-427353D10E29}"/>
                  </a:ext>
                </a:extLst>
              </p14:cNvPr>
              <p14:cNvContentPartPr/>
              <p14:nvPr/>
            </p14:nvContentPartPr>
            <p14:xfrm>
              <a:off x="5158836" y="1256040"/>
              <a:ext cx="246960" cy="2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23D64F1-4C31-E648-EE1C-427353D10E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4836" y="1148040"/>
                <a:ext cx="354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7170C4-57E6-1391-2F0D-602542A09346}"/>
                  </a:ext>
                </a:extLst>
              </p14:cNvPr>
              <p14:cNvContentPartPr/>
              <p14:nvPr/>
            </p14:nvContentPartPr>
            <p14:xfrm>
              <a:off x="5641956" y="1260720"/>
              <a:ext cx="24552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7170C4-57E6-1391-2F0D-602542A093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8316" y="1153080"/>
                <a:ext cx="353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1613285-7C5C-6B6C-581C-6BBE0BCB7184}"/>
                  </a:ext>
                </a:extLst>
              </p14:cNvPr>
              <p14:cNvContentPartPr/>
              <p14:nvPr/>
            </p14:nvContentPartPr>
            <p14:xfrm>
              <a:off x="6075756" y="1225440"/>
              <a:ext cx="1191960" cy="24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1613285-7C5C-6B6C-581C-6BBE0BCB71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22116" y="1117800"/>
                <a:ext cx="129960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3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GETTING STARTED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3F53C-E45D-92D4-E089-E899CA4A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73" y="2410192"/>
            <a:ext cx="5877053" cy="323116"/>
          </a:xfrm>
          <a:prstGeom prst="rect">
            <a:avLst/>
          </a:prstGeom>
        </p:spPr>
      </p:pic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F269BC18-C239-8C55-C15E-508C8B16E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959100"/>
            <a:ext cx="7452360" cy="38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606321"/>
            <a:ext cx="7953374" cy="383260"/>
          </a:xfrm>
        </p:spPr>
        <p:txBody>
          <a:bodyPr/>
          <a:lstStyle/>
          <a:p>
            <a:pPr marL="34290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IRB PAGE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3F53C-E45D-92D4-E089-E899CA4A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73" y="2410192"/>
            <a:ext cx="5877053" cy="323116"/>
          </a:xfrm>
          <a:prstGeom prst="rect">
            <a:avLst/>
          </a:prstGeom>
        </p:spPr>
      </p:pic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95A9704C-16E1-487E-24A4-472E7E08D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989581"/>
            <a:ext cx="8458200" cy="382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5BC5F-9110-4F30-85F4-D911E7E5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606321"/>
            <a:ext cx="7953374" cy="383260"/>
          </a:xfrm>
        </p:spPr>
        <p:txBody>
          <a:bodyPr/>
          <a:lstStyle/>
          <a:p>
            <a:pPr marL="342900" lvl="1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RESEARCH PAGE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3F53C-E45D-92D4-E089-E899CA4A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73" y="2410192"/>
            <a:ext cx="5877053" cy="323116"/>
          </a:xfrm>
          <a:prstGeom prst="rect">
            <a:avLst/>
          </a:prstGeom>
        </p:spPr>
      </p:pic>
      <p:pic>
        <p:nvPicPr>
          <p:cNvPr id="8" name="Picture 7" descr="A close-up of a website&#10;&#10;Description automatically generated">
            <a:extLst>
              <a:ext uri="{FF2B5EF4-FFF2-40B4-BE49-F238E27FC236}">
                <a16:creationId xmlns:a16="http://schemas.microsoft.com/office/drawing/2014/main" id="{A4C03E56-4D13-78F0-E057-B7CF56B8D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989581"/>
            <a:ext cx="8309610" cy="3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991B1E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5264B4E68994DA80BA1B84E15C1EF" ma:contentTypeVersion="13" ma:contentTypeDescription="Create a new document." ma:contentTypeScope="" ma:versionID="31de57eda88e7de8a047200446fb0837">
  <xsd:schema xmlns:xsd="http://www.w3.org/2001/XMLSchema" xmlns:xs="http://www.w3.org/2001/XMLSchema" xmlns:p="http://schemas.microsoft.com/office/2006/metadata/properties" xmlns:ns3="cfac814d-1023-4b39-847e-60db95bb2ec9" xmlns:ns4="b0307f1d-165a-4cf1-865a-63c221e5afa6" targetNamespace="http://schemas.microsoft.com/office/2006/metadata/properties" ma:root="true" ma:fieldsID="0a768800d5fc77432a37439cc5668798" ns3:_="" ns4:_="">
    <xsd:import namespace="cfac814d-1023-4b39-847e-60db95bb2ec9"/>
    <xsd:import namespace="b0307f1d-165a-4cf1-865a-63c221e5af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814d-1023-4b39-847e-60db95bb2e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07f1d-165a-4cf1-865a-63c221e5a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46B3AF-EEAF-4C4A-AB6D-375BCE23B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814d-1023-4b39-847e-60db95bb2ec9"/>
    <ds:schemaRef ds:uri="b0307f1d-165a-4cf1-865a-63c221e5a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F43A76-641A-4ED7-95C5-3BF4F4902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C3748D-E977-4A13-A06E-0AC7FDFCE8E8}">
  <ds:schemaRefs>
    <ds:schemaRef ds:uri="http://purl.org/dc/elements/1.1/"/>
    <ds:schemaRef ds:uri="cfac814d-1023-4b39-847e-60db95bb2ec9"/>
    <ds:schemaRef ds:uri="http://schemas.microsoft.com/office/2006/metadata/properties"/>
    <ds:schemaRef ds:uri="b0307f1d-165a-4cf1-865a-63c221e5afa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2019</Template>
  <TotalTime>9833</TotalTime>
  <Words>330</Words>
  <Application>Microsoft Office PowerPoint</Application>
  <PresentationFormat>On-screen Show (16:9)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Lato</vt:lpstr>
      <vt:lpstr>Calibri</vt:lpstr>
      <vt:lpstr>Wingdings</vt:lpstr>
      <vt:lpstr>Arial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University Communications</dc:creator>
  <cp:keywords/>
  <dc:description/>
  <cp:lastModifiedBy>RoseAnn Fleming</cp:lastModifiedBy>
  <cp:revision>779</cp:revision>
  <cp:lastPrinted>2023-08-10T18:02:13Z</cp:lastPrinted>
  <dcterms:created xsi:type="dcterms:W3CDTF">2020-05-19T22:30:27Z</dcterms:created>
  <dcterms:modified xsi:type="dcterms:W3CDTF">2023-08-18T17:00:36Z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0x010100A7F5264B4E68994DA80BA1B84E15C1EF</vt:lpwstr>
  </property>
</Properties>
</file>