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VVbMRY5O/QYCwQhWOeS7Cyd6Y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0"/>
  </p:normalViewPr>
  <p:slideViewPr>
    <p:cSldViewPr snapToGrid="0">
      <p:cViewPr varScale="1">
        <p:scale>
          <a:sx n="112" d="100"/>
          <a:sy n="112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791e064ef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25791e064e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5791e064ef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g25791e064e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791e064ef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g25791e064e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791e064ef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25791e064e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2eb08bdc0f_0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22eb08bdc0f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2eb08bdc0f_0_2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22eb08bdc0f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2eb08bdc0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g22eb08bdc0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74479084f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74479084f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74479084f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4479084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74479084f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74479084f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78e3e1bdb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2578e3e1bd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791e064e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g25791e064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5791e064ef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25791e064e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scregsci.remote-learner.net/login/index.php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nn.usc.edu/departments/regulatory-quality-science-department/dk-kim-center/capacity-building/regulatory-science-bootcamps-symposia/" TargetMode="External"/><Relationship Id="rId5" Type="http://schemas.openxmlformats.org/officeDocument/2006/relationships/hyperlink" Target="https://mann.usc.edu/departments/regulatory-quality-science-department/dk-kim-center/consultations/" TargetMode="External"/><Relationship Id="rId4" Type="http://schemas.openxmlformats.org/officeDocument/2006/relationships/hyperlink" Target="https://www.empactcareers.org/welcome-empac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sc.edu/hdscenter/contac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https://sc-ctsi.org/event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rs@sc-ctsi.org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sc-ctsi.org/uploads/resources/Navigating-SC-CTSI_0623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png"/><Relationship Id="rId21" Type="http://schemas.openxmlformats.org/officeDocument/2006/relationships/image" Target="../media/image21.jp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city skyline at sunset&#10;&#10;Description automatically generated with low confidence"/>
          <p:cNvPicPr preferRelativeResize="0"/>
          <p:nvPr/>
        </p:nvPicPr>
        <p:blipFill rotWithShape="1">
          <a:blip r:embed="rId3">
            <a:alphaModFix amt="61000"/>
          </a:blip>
          <a:srcRect l="-1" t="28569" r="1" b="10451"/>
          <a:stretch/>
        </p:blipFill>
        <p:spPr>
          <a:xfrm>
            <a:off x="-166" y="1394177"/>
            <a:ext cx="12192000" cy="514315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0" y="-1"/>
            <a:ext cx="7268901" cy="1657649"/>
          </a:xfrm>
          <a:custGeom>
            <a:avLst/>
            <a:gdLst/>
            <a:ahLst/>
            <a:cxnLst/>
            <a:rect l="l" t="t" r="r" b="b"/>
            <a:pathLst>
              <a:path w="7268901" h="1657649" extrusionOk="0">
                <a:moveTo>
                  <a:pt x="0" y="1657649"/>
                </a:moveTo>
                <a:lnTo>
                  <a:pt x="4599" y="9399"/>
                </a:lnTo>
                <a:lnTo>
                  <a:pt x="7268901" y="0"/>
                </a:lnTo>
                <a:lnTo>
                  <a:pt x="6854489" y="1657649"/>
                </a:lnTo>
                <a:lnTo>
                  <a:pt x="0" y="1657649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314347" y="146015"/>
            <a:ext cx="6640200" cy="16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3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Southern California Clinical and Translational Science Institute</a:t>
            </a:r>
            <a:endParaRPr sz="3300"/>
          </a:p>
        </p:txBody>
      </p:sp>
      <p:sp>
        <p:nvSpPr>
          <p:cNvPr id="91" name="Google Shape;91;p1"/>
          <p:cNvSpPr txBox="1"/>
          <p:nvPr/>
        </p:nvSpPr>
        <p:spPr>
          <a:xfrm>
            <a:off x="227102" y="2013170"/>
            <a:ext cx="11305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/>
              <a:t>Navigating the University</a:t>
            </a: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Presentation: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/>
              <a:t>August 18, 2023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/>
              <a:t>Michele D. Kipke, Ph.D.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/>
              <a:t>Co-Director of SC CTSI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/>
              <a:t>AVP Strategic Health Alliances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560" y="279054"/>
            <a:ext cx="3503892" cy="836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5791e064ef_0_10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FFB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5791e064ef_0_10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5791e064ef_0_10"/>
          <p:cNvSpPr txBox="1">
            <a:spLocks noGrp="1"/>
          </p:cNvSpPr>
          <p:nvPr>
            <p:ph type="ctrTitle"/>
          </p:nvPr>
        </p:nvSpPr>
        <p:spPr>
          <a:xfrm>
            <a:off x="553175" y="498125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Community-Engaged Research Support</a:t>
            </a:r>
            <a:endParaRPr/>
          </a:p>
        </p:txBody>
      </p:sp>
      <p:sp>
        <p:nvSpPr>
          <p:cNvPr id="277" name="Google Shape;277;g25791e064ef_0_10"/>
          <p:cNvSpPr txBox="1"/>
          <p:nvPr/>
        </p:nvSpPr>
        <p:spPr>
          <a:xfrm>
            <a:off x="631050" y="2237025"/>
            <a:ext cx="71121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62626"/>
                </a:solidFill>
              </a:rPr>
              <a:t>Help 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researchers develop strategies for bi-directional collaboration with community members and organizations 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00">
              <a:solidFill>
                <a:srgbClr val="262626"/>
              </a:solidFill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Research workshops, education, community outreach, community </a:t>
            </a:r>
            <a:r>
              <a:rPr lang="en-US" sz="2400">
                <a:solidFill>
                  <a:srgbClr val="262626"/>
                </a:solidFill>
              </a:rPr>
              <a:t>“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listening sessions</a:t>
            </a:r>
            <a:r>
              <a:rPr lang="en-US" sz="2400">
                <a:solidFill>
                  <a:srgbClr val="262626"/>
                </a:solidFill>
              </a:rPr>
              <a:t>”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to inform re</a:t>
            </a:r>
            <a:r>
              <a:rPr lang="en-US" sz="2400">
                <a:solidFill>
                  <a:srgbClr val="262626"/>
                </a:solidFill>
              </a:rPr>
              <a:t>search questions and support 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community partnerships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</a:pPr>
            <a:r>
              <a:rPr lang="en-US" sz="2400">
                <a:solidFill>
                  <a:srgbClr val="262626"/>
                </a:solidFill>
              </a:rPr>
              <a:t>Over 250 community partners (organizations, faith community, schools, health providers)</a:t>
            </a:r>
            <a:endParaRPr sz="2400">
              <a:solidFill>
                <a:srgbClr val="262626"/>
              </a:solidFill>
            </a:endParaRPr>
          </a:p>
        </p:txBody>
      </p:sp>
      <p:sp>
        <p:nvSpPr>
          <p:cNvPr id="278" name="Google Shape;278;g25791e064ef_0_10"/>
          <p:cNvSpPr txBox="1"/>
          <p:nvPr/>
        </p:nvSpPr>
        <p:spPr>
          <a:xfrm>
            <a:off x="9109574" y="4191735"/>
            <a:ext cx="567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Engagement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g25791e064ef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8850" y="403027"/>
            <a:ext cx="4073100" cy="3671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791e064ef_0_20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25791e064ef_0_20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5791e064ef_0_20"/>
          <p:cNvSpPr txBox="1">
            <a:spLocks noGrp="1"/>
          </p:cNvSpPr>
          <p:nvPr>
            <p:ph type="ctrTitle"/>
          </p:nvPr>
        </p:nvSpPr>
        <p:spPr>
          <a:xfrm>
            <a:off x="514275" y="679700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Informatics-Based Tools &amp; Services</a:t>
            </a:r>
            <a:endParaRPr/>
          </a:p>
        </p:txBody>
      </p:sp>
      <p:sp>
        <p:nvSpPr>
          <p:cNvPr id="287" name="Google Shape;287;g25791e064ef_0_20"/>
          <p:cNvSpPr txBox="1"/>
          <p:nvPr/>
        </p:nvSpPr>
        <p:spPr>
          <a:xfrm>
            <a:off x="604749" y="2879360"/>
            <a:ext cx="5678100" cy="3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Free educational presentations for faculty members, researchers and their teams</a:t>
            </a: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EMR-based study feasibility &amp; recruitment at Keck, LADHS, CHLA </a:t>
            </a: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Data capture and management tools &amp; training (REDCap, MyCap)</a:t>
            </a: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Harmonizing data across multiple platforms</a:t>
            </a: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$150/hr recharge rate</a:t>
            </a: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5791e064ef_0_20"/>
          <p:cNvSpPr txBox="1">
            <a:spLocks noGrp="1"/>
          </p:cNvSpPr>
          <p:nvPr>
            <p:ph type="ftr" idx="11"/>
          </p:nvPr>
        </p:nvSpPr>
        <p:spPr>
          <a:xfrm>
            <a:off x="6372441" y="6417964"/>
            <a:ext cx="5528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SOUTHERN </a:t>
            </a:r>
            <a:r>
              <a:rPr lang="en-US" sz="1000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CALIFORNIA</a:t>
            </a:r>
            <a:r>
              <a:rPr lang="en-US" sz="10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 AND TRANSLATIONAL SCIENCE INSTITUTE  |   9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791e064ef_0_30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5791e064ef_0_30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25791e064ef_0_30"/>
          <p:cNvSpPr txBox="1">
            <a:spLocks noGrp="1"/>
          </p:cNvSpPr>
          <p:nvPr>
            <p:ph type="ctrTitle"/>
          </p:nvPr>
        </p:nvSpPr>
        <p:spPr>
          <a:xfrm>
            <a:off x="514275" y="679700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Regulatory Support</a:t>
            </a:r>
            <a:endParaRPr/>
          </a:p>
        </p:txBody>
      </p:sp>
      <p:sp>
        <p:nvSpPr>
          <p:cNvPr id="296" name="Google Shape;296;g25791e064ef_0_30"/>
          <p:cNvSpPr txBox="1"/>
          <p:nvPr/>
        </p:nvSpPr>
        <p:spPr>
          <a:xfrm>
            <a:off x="588975" y="1658625"/>
            <a:ext cx="5376900" cy="43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en-US" sz="2600" b="0" i="0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Free, high-quality training modules on monitoring, auditing, site visits</a:t>
            </a:r>
            <a:endParaRPr sz="26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marR="0" lvl="0" indent="-393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en-US" sz="2600" b="0" i="0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Educational library for clinical research professionals</a:t>
            </a:r>
            <a:endParaRPr sz="26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marR="0" lvl="0" indent="-393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en-US" sz="2600" b="0" i="0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Consulting services on FDA submissions</a:t>
            </a:r>
            <a:endParaRPr sz="26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457200" marR="0" lvl="0" indent="-3937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en-US" sz="2600" b="0" i="0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Symposia covering current regulatory topics each semester</a:t>
            </a:r>
            <a:endParaRPr sz="2600" b="0" i="0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25791e064ef_0_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2050" y="1243839"/>
            <a:ext cx="5590550" cy="406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5791e064ef_0_40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5791e064ef_0_40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5791e064ef_0_40"/>
          <p:cNvSpPr txBox="1">
            <a:spLocks noGrp="1"/>
          </p:cNvSpPr>
          <p:nvPr>
            <p:ph type="ctrTitle"/>
          </p:nvPr>
        </p:nvSpPr>
        <p:spPr>
          <a:xfrm>
            <a:off x="385075" y="807575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Healthcare Delivery Science Education &amp; Support</a:t>
            </a:r>
            <a:endParaRPr/>
          </a:p>
        </p:txBody>
      </p:sp>
      <p:sp>
        <p:nvSpPr>
          <p:cNvPr id="305" name="Google Shape;305;g25791e064ef_0_40"/>
          <p:cNvSpPr txBox="1"/>
          <p:nvPr/>
        </p:nvSpPr>
        <p:spPr>
          <a:xfrm>
            <a:off x="640850" y="2604500"/>
            <a:ext cx="6134400" cy="3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600"/>
              <a:buFont typeface="Arial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Grant program with LACDHS 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600"/>
              <a:buFont typeface="Arial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Consultations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600"/>
              <a:buFont typeface="Arial"/>
              <a:buChar char="●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Events (Annual symposium)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●"/>
            </a:pPr>
            <a:r>
              <a:rPr lang="en-US" sz="2600" b="0" i="0" strike="noStrike" cap="none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and Mentorship</a:t>
            </a:r>
            <a:endParaRPr sz="2600" b="0" i="0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○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certificate course with 10 disciplines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600"/>
              <a:buFont typeface="Arial"/>
              <a:buChar char="○"/>
            </a:pPr>
            <a:r>
              <a:rPr lang="en-US"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Academic and health system mentor teams</a:t>
            </a:r>
            <a:endParaRPr sz="26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g25791e064ef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0200" y="638950"/>
            <a:ext cx="3091800" cy="609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2eb08bdc0f_0_251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FFB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2eb08bdc0f_0_251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22eb08bdc0f_0_251"/>
          <p:cNvSpPr txBox="1">
            <a:spLocks noGrp="1"/>
          </p:cNvSpPr>
          <p:nvPr>
            <p:ph type="ctrTitle"/>
          </p:nvPr>
        </p:nvSpPr>
        <p:spPr>
          <a:xfrm>
            <a:off x="514275" y="958013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Education &amp; Training</a:t>
            </a:r>
            <a:endParaRPr/>
          </a:p>
        </p:txBody>
      </p:sp>
      <p:sp>
        <p:nvSpPr>
          <p:cNvPr id="314" name="Google Shape;314;g22eb08bdc0f_0_251"/>
          <p:cNvSpPr txBox="1"/>
          <p:nvPr/>
        </p:nvSpPr>
        <p:spPr>
          <a:xfrm>
            <a:off x="653824" y="1995885"/>
            <a:ext cx="567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Char char="●"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2eb08bdc0f_0_251"/>
          <p:cNvSpPr txBox="1">
            <a:spLocks noGrp="1"/>
          </p:cNvSpPr>
          <p:nvPr>
            <p:ph type="ftr" idx="11"/>
          </p:nvPr>
        </p:nvSpPr>
        <p:spPr>
          <a:xfrm>
            <a:off x="6372441" y="6417964"/>
            <a:ext cx="5528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SOUTHERN CALIFORNIA </a:t>
            </a:r>
            <a:r>
              <a:rPr lang="en-US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 AND TRANSLATIONAL SCIENCE INSTITUTE  |   12</a:t>
            </a:r>
            <a:endParaRPr/>
          </a:p>
        </p:txBody>
      </p:sp>
      <p:pic>
        <p:nvPicPr>
          <p:cNvPr id="316" name="Google Shape;316;g22eb08bdc0f_0_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600" y="2133150"/>
            <a:ext cx="10730373" cy="21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2eb08bdc0f_0_251"/>
          <p:cNvSpPr txBox="1"/>
          <p:nvPr/>
        </p:nvSpPr>
        <p:spPr>
          <a:xfrm>
            <a:off x="2193025" y="4951250"/>
            <a:ext cx="541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Click here to sign up for upcoming events!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22eb08bdc0f_0_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65375" y="5290325"/>
            <a:ext cx="1191025" cy="11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"/>
          <p:cNvSpPr/>
          <p:nvPr/>
        </p:nvSpPr>
        <p:spPr>
          <a:xfrm rot="10800000">
            <a:off x="838449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1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1"/>
          <p:cNvSpPr txBox="1">
            <a:spLocks noGrp="1"/>
          </p:cNvSpPr>
          <p:nvPr>
            <p:ph type="ctrTitle"/>
          </p:nvPr>
        </p:nvSpPr>
        <p:spPr>
          <a:xfrm>
            <a:off x="653825" y="220750"/>
            <a:ext cx="8805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Mentored Career Development Award (KL2)</a:t>
            </a:r>
            <a:endParaRPr/>
          </a:p>
        </p:txBody>
      </p:sp>
      <p:sp>
        <p:nvSpPr>
          <p:cNvPr id="326" name="Google Shape;326;p11"/>
          <p:cNvSpPr txBox="1"/>
          <p:nvPr/>
        </p:nvSpPr>
        <p:spPr>
          <a:xfrm>
            <a:off x="753274" y="4203763"/>
            <a:ext cx="6737700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Three-year program for clinically trained junior faculty members:  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Four scholars per year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>
                <a:solidFill>
                  <a:schemeClr val="dk1"/>
                </a:solidFill>
              </a:rPr>
              <a:t>MCTS, mentorship, quality by design, research project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>
                <a:solidFill>
                  <a:schemeClr val="dk1"/>
                </a:solidFill>
              </a:rPr>
              <a:t>Requires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minimum of 75% effort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4000" marR="0" lvl="0" indent="-273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Tuition/research/travel costs of up to $25K/yr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 txBox="1"/>
          <p:nvPr/>
        </p:nvSpPr>
        <p:spPr>
          <a:xfrm>
            <a:off x="9422075" y="2397750"/>
            <a:ext cx="27816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Applications due on August 31 </a:t>
            </a:r>
            <a:endParaRPr sz="3200" b="1" i="0" u="none" strike="noStrike" cap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CC00"/>
                </a:solidFill>
                <a:latin typeface="Arial"/>
                <a:ea typeface="Arial"/>
                <a:cs typeface="Arial"/>
                <a:sym typeface="Arial"/>
              </a:rPr>
              <a:t>by 5 p.m. PT</a:t>
            </a:r>
            <a:endParaRPr sz="3200" b="1" i="0" u="none" strike="noStrike" cap="none">
              <a:solidFill>
                <a:srgbClr val="FF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11"/>
          <p:cNvPicPr preferRelativeResize="0"/>
          <p:nvPr/>
        </p:nvPicPr>
        <p:blipFill rotWithShape="1">
          <a:blip r:embed="rId3">
            <a:alphaModFix/>
          </a:blip>
          <a:srcRect t="2572" r="12125"/>
          <a:stretch/>
        </p:blipFill>
        <p:spPr>
          <a:xfrm>
            <a:off x="501425" y="1791400"/>
            <a:ext cx="3374875" cy="210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 rotWithShape="1">
          <a:blip r:embed="rId4">
            <a:alphaModFix/>
          </a:blip>
          <a:srcRect l="26620" b="22498"/>
          <a:stretch/>
        </p:blipFill>
        <p:spPr>
          <a:xfrm>
            <a:off x="4849947" y="1791400"/>
            <a:ext cx="3446089" cy="20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"/>
          <p:cNvSpPr/>
          <p:nvPr/>
        </p:nvSpPr>
        <p:spPr>
          <a:xfrm>
            <a:off x="10786741" y="0"/>
            <a:ext cx="1409544" cy="6858000"/>
          </a:xfrm>
          <a:custGeom>
            <a:avLst/>
            <a:gdLst/>
            <a:ahLst/>
            <a:cxnLst/>
            <a:rect l="l" t="t" r="r" b="b"/>
            <a:pathLst>
              <a:path w="1409544" h="6858000" extrusionOk="0">
                <a:moveTo>
                  <a:pt x="0" y="6858000"/>
                </a:moveTo>
                <a:lnTo>
                  <a:pt x="668815" y="0"/>
                </a:lnTo>
                <a:lnTo>
                  <a:pt x="1405259" y="0"/>
                </a:lnTo>
                <a:cubicBezTo>
                  <a:pt x="1406687" y="2286000"/>
                  <a:pt x="1408116" y="4572000"/>
                  <a:pt x="14095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2"/>
          <p:cNvSpPr/>
          <p:nvPr/>
        </p:nvSpPr>
        <p:spPr>
          <a:xfrm>
            <a:off x="1" y="1"/>
            <a:ext cx="753270" cy="63499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2"/>
          <p:cNvSpPr txBox="1">
            <a:spLocks noGrp="1"/>
          </p:cNvSpPr>
          <p:nvPr>
            <p:ph type="ctrTitle"/>
          </p:nvPr>
        </p:nvSpPr>
        <p:spPr>
          <a:xfrm>
            <a:off x="784049" y="90431"/>
            <a:ext cx="1062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Funding Opportunities</a:t>
            </a:r>
            <a:endParaRPr/>
          </a:p>
        </p:txBody>
      </p:sp>
      <p:sp>
        <p:nvSpPr>
          <p:cNvPr id="337" name="Google Shape;337;p12"/>
          <p:cNvSpPr txBox="1"/>
          <p:nvPr/>
        </p:nvSpPr>
        <p:spPr>
          <a:xfrm>
            <a:off x="277400" y="4382450"/>
            <a:ext cx="31896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tracks: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or Multidisciplinary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C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linical, community or health systems research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M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ultidisciplinary team bui</a:t>
            </a:r>
            <a:r>
              <a:rPr lang="en-US" sz="1800"/>
              <a:t>lding/science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Due November each year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2"/>
          <p:cNvSpPr txBox="1"/>
          <p:nvPr/>
        </p:nvSpPr>
        <p:spPr>
          <a:xfrm>
            <a:off x="4182575" y="4382450"/>
            <a:ext cx="3105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</a:t>
            </a: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projects that develop, implement and/or evaluate interventions that are designated by DHS as high priority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Due September each year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2"/>
          <p:cNvSpPr txBox="1"/>
          <p:nvPr/>
        </p:nvSpPr>
        <p:spPr>
          <a:xfrm>
            <a:off x="8137350" y="4382446"/>
            <a:ext cx="29685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Supports building new multidisciplinary teams to solve clinical/community research challenges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Due July &amp; January each year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388" y="1676592"/>
            <a:ext cx="3105933" cy="254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2571" y="1676592"/>
            <a:ext cx="3105933" cy="254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6717" y="1676592"/>
            <a:ext cx="2649784" cy="25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2"/>
          <p:cNvSpPr txBox="1"/>
          <p:nvPr/>
        </p:nvSpPr>
        <p:spPr>
          <a:xfrm>
            <a:off x="346100" y="1050813"/>
            <a:ext cx="2968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Pilot Program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2"/>
          <p:cNvSpPr txBox="1"/>
          <p:nvPr/>
        </p:nvSpPr>
        <p:spPr>
          <a:xfrm>
            <a:off x="8296725" y="963125"/>
            <a:ext cx="310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Building Voucher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2"/>
          <p:cNvSpPr txBox="1"/>
          <p:nvPr/>
        </p:nvSpPr>
        <p:spPr>
          <a:xfrm>
            <a:off x="3953975" y="809225"/>
            <a:ext cx="390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Healthcare Delivery Science Safety Net Innovation Award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2eb08bdc0f_0_266"/>
          <p:cNvSpPr/>
          <p:nvPr/>
        </p:nvSpPr>
        <p:spPr>
          <a:xfrm>
            <a:off x="10786741" y="0"/>
            <a:ext cx="1409544" cy="6858000"/>
          </a:xfrm>
          <a:custGeom>
            <a:avLst/>
            <a:gdLst/>
            <a:ahLst/>
            <a:cxnLst/>
            <a:rect l="l" t="t" r="r" b="b"/>
            <a:pathLst>
              <a:path w="1409544" h="6858000" extrusionOk="0">
                <a:moveTo>
                  <a:pt x="0" y="6858000"/>
                </a:moveTo>
                <a:lnTo>
                  <a:pt x="668815" y="0"/>
                </a:lnTo>
                <a:lnTo>
                  <a:pt x="1405259" y="0"/>
                </a:lnTo>
                <a:cubicBezTo>
                  <a:pt x="1406687" y="2286000"/>
                  <a:pt x="1408116" y="4572000"/>
                  <a:pt x="14095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22eb08bdc0f_0_266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22eb08bdc0f_0_266"/>
          <p:cNvSpPr txBox="1">
            <a:spLocks noGrp="1"/>
          </p:cNvSpPr>
          <p:nvPr>
            <p:ph type="ctrTitle"/>
          </p:nvPr>
        </p:nvSpPr>
        <p:spPr>
          <a:xfrm>
            <a:off x="653824" y="629431"/>
            <a:ext cx="1062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Questions? We’re happy to help.</a:t>
            </a:r>
            <a:endParaRPr/>
          </a:p>
        </p:txBody>
      </p:sp>
      <p:sp>
        <p:nvSpPr>
          <p:cNvPr id="353" name="Google Shape;353;g22eb08bdc0f_0_266"/>
          <p:cNvSpPr txBox="1"/>
          <p:nvPr/>
        </p:nvSpPr>
        <p:spPr>
          <a:xfrm>
            <a:off x="4275380" y="2322816"/>
            <a:ext cx="296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323-442-CTSA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22eb08bdc0f_0_266"/>
          <p:cNvSpPr txBox="1"/>
          <p:nvPr/>
        </p:nvSpPr>
        <p:spPr>
          <a:xfrm>
            <a:off x="4275376" y="3391816"/>
            <a:ext cx="296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crs@sc-ctsi.org</a:t>
            </a: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22eb08bdc0f_0_266"/>
          <p:cNvSpPr txBox="1"/>
          <p:nvPr/>
        </p:nvSpPr>
        <p:spPr>
          <a:xfrm>
            <a:off x="4317050" y="4645200"/>
            <a:ext cx="2968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Informational PDF about our services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g22eb08bdc0f_0_2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9275" y="3276073"/>
            <a:ext cx="1409526" cy="140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22eb08bdc0f_0_2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94100" y="5016175"/>
            <a:ext cx="979875" cy="13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22eb08bdc0f_0_2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5998" y="1996625"/>
            <a:ext cx="1096074" cy="109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1" y="1"/>
            <a:ext cx="753270" cy="63499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 txBox="1">
            <a:spLocks noGrp="1"/>
          </p:cNvSpPr>
          <p:nvPr>
            <p:ph type="ctrTitle"/>
          </p:nvPr>
        </p:nvSpPr>
        <p:spPr>
          <a:xfrm>
            <a:off x="833249" y="528381"/>
            <a:ext cx="8476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SC CTSI at a Glance</a:t>
            </a:r>
            <a:endParaRPr/>
          </a:p>
        </p:txBody>
      </p:sp>
      <p:sp>
        <p:nvSpPr>
          <p:cNvPr id="100" name="Google Shape;100;p9"/>
          <p:cNvSpPr txBox="1"/>
          <p:nvPr/>
        </p:nvSpPr>
        <p:spPr>
          <a:xfrm>
            <a:off x="753275" y="1544675"/>
            <a:ext cx="7547700" cy="46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Overarching Theme:</a:t>
            </a:r>
            <a:r>
              <a:rPr lang="en-US" sz="2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Diversity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B900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Communities: Diverse communities of LA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B900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Clinical Settings: Keck, CHLA, LACDHS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B900"/>
              </a:buClr>
              <a:buSzPts val="2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Academic Disciplines: Faculty from 9 USC schools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Scientific Focus: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T2-T4 Research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34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Char char="o"/>
            </a:pPr>
            <a:r>
              <a:rPr lang="en-US" sz="20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Primary Partners:</a:t>
            </a:r>
            <a:r>
              <a:rPr lang="en-US" sz="2000" b="1" i="0" u="none" strike="noStrike" cap="none">
                <a:solidFill>
                  <a:srgbClr val="3E465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USC, CHLA, LA County Department of Health Services - and many community organizations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9"/>
          <p:cNvGrpSpPr/>
          <p:nvPr/>
        </p:nvGrpSpPr>
        <p:grpSpPr>
          <a:xfrm>
            <a:off x="1591475" y="3793495"/>
            <a:ext cx="4941873" cy="1185534"/>
            <a:chOff x="2021736" y="2661795"/>
            <a:chExt cx="4805867" cy="1331761"/>
          </a:xfrm>
        </p:grpSpPr>
        <p:grpSp>
          <p:nvGrpSpPr>
            <p:cNvPr id="102" name="Google Shape;102;p9"/>
            <p:cNvGrpSpPr/>
            <p:nvPr/>
          </p:nvGrpSpPr>
          <p:grpSpPr>
            <a:xfrm>
              <a:off x="2707536" y="2929042"/>
              <a:ext cx="3388667" cy="715256"/>
              <a:chOff x="3698136" y="2618476"/>
              <a:chExt cx="3388667" cy="715256"/>
            </a:xfrm>
          </p:grpSpPr>
          <p:cxnSp>
            <p:nvCxnSpPr>
              <p:cNvPr id="103" name="Google Shape;103;p9"/>
              <p:cNvCxnSpPr/>
              <p:nvPr/>
            </p:nvCxnSpPr>
            <p:spPr>
              <a:xfrm>
                <a:off x="5329826" y="2655293"/>
                <a:ext cx="4200" cy="678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46F7E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4" name="Google Shape;104;p9"/>
              <p:cNvCxnSpPr/>
              <p:nvPr/>
            </p:nvCxnSpPr>
            <p:spPr>
              <a:xfrm>
                <a:off x="4235836" y="2618476"/>
                <a:ext cx="2461200" cy="3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46F7E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9"/>
              <p:cNvCxnSpPr>
                <a:stCxn id="106" idx="2"/>
              </p:cNvCxnSpPr>
              <p:nvPr/>
            </p:nvCxnSpPr>
            <p:spPr>
              <a:xfrm>
                <a:off x="3698136" y="2830932"/>
                <a:ext cx="1135200" cy="50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46F7E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7" name="Google Shape;107;p9"/>
              <p:cNvCxnSpPr>
                <a:stCxn id="108" idx="2"/>
              </p:cNvCxnSpPr>
              <p:nvPr/>
            </p:nvCxnSpPr>
            <p:spPr>
              <a:xfrm flipH="1">
                <a:off x="5900003" y="2830929"/>
                <a:ext cx="1186800" cy="50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46F7E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06" name="Google Shape;106;p9"/>
            <p:cNvSpPr/>
            <p:nvPr/>
          </p:nvSpPr>
          <p:spPr>
            <a:xfrm>
              <a:off x="2021736" y="2661798"/>
              <a:ext cx="1371600" cy="4797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10801400" scaled="0"/>
            </a:gradFill>
            <a:ln w="9525" cap="flat" cmpd="sng">
              <a:solidFill>
                <a:srgbClr val="746F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Arial"/>
                <a:buNone/>
              </a:pPr>
              <a:r>
                <a:rPr lang="en-US" sz="1367" b="0" i="0" u="none" strike="noStrike" cap="non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Clinical Trials</a:t>
              </a:r>
              <a:endParaRPr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635711" y="2661798"/>
              <a:ext cx="1545900" cy="4797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10801400" scaled="0"/>
            </a:gradFill>
            <a:ln w="9525" cap="flat" cmpd="sng">
              <a:solidFill>
                <a:srgbClr val="746F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Arial"/>
                <a:buNone/>
              </a:pPr>
              <a:r>
                <a:rPr lang="en-US" sz="1367" b="0" i="0" u="none" strike="noStrike" cap="non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Health Services</a:t>
              </a:r>
              <a:endParaRPr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5364803" y="2661795"/>
              <a:ext cx="1462800" cy="4797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10801400" scaled="0"/>
            </a:gradFill>
            <a:ln w="9525" cap="flat" cmpd="sng">
              <a:solidFill>
                <a:srgbClr val="746F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Arial"/>
                <a:buNone/>
              </a:pPr>
              <a:r>
                <a:rPr lang="en-US" sz="1367" b="0" i="0" u="none" strike="noStrike" cap="non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Community</a:t>
              </a:r>
              <a:endParaRPr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3657592" y="3513856"/>
              <a:ext cx="1371600" cy="4797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2F2F2"/>
                </a:gs>
                <a:gs pos="100000">
                  <a:srgbClr val="FFFFFF"/>
                </a:gs>
              </a:gsLst>
              <a:lin ang="10801400" scaled="0"/>
            </a:gradFill>
            <a:ln w="9525" cap="flat" cmpd="sng">
              <a:solidFill>
                <a:srgbClr val="746F7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Arial"/>
                <a:buNone/>
              </a:pPr>
              <a:r>
                <a:rPr lang="en-US" sz="1367" b="0" i="0" u="none" strike="noStrike" cap="non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Training</a:t>
              </a:r>
              <a:endParaRPr sz="9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" name="Google Shape;111;p9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FFB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eb08bdc0f_0_23"/>
          <p:cNvSpPr/>
          <p:nvPr/>
        </p:nvSpPr>
        <p:spPr>
          <a:xfrm>
            <a:off x="10786741" y="0"/>
            <a:ext cx="1409544" cy="6858000"/>
          </a:xfrm>
          <a:custGeom>
            <a:avLst/>
            <a:gdLst/>
            <a:ahLst/>
            <a:cxnLst/>
            <a:rect l="l" t="t" r="r" b="b"/>
            <a:pathLst>
              <a:path w="1409544" h="6858000" extrusionOk="0">
                <a:moveTo>
                  <a:pt x="0" y="6858000"/>
                </a:moveTo>
                <a:lnTo>
                  <a:pt x="668815" y="0"/>
                </a:lnTo>
                <a:lnTo>
                  <a:pt x="1405259" y="0"/>
                </a:lnTo>
                <a:cubicBezTo>
                  <a:pt x="1406687" y="2286000"/>
                  <a:pt x="1408116" y="4572000"/>
                  <a:pt x="14095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" name="Google Shape;117;g22eb08bdc0f_0_23"/>
          <p:cNvCxnSpPr/>
          <p:nvPr/>
        </p:nvCxnSpPr>
        <p:spPr>
          <a:xfrm rot="10800000" flipH="1">
            <a:off x="6154297" y="475345"/>
            <a:ext cx="1134000" cy="5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" name="Google Shape;118;g22eb08bdc0f_0_23"/>
          <p:cNvCxnSpPr/>
          <p:nvPr/>
        </p:nvCxnSpPr>
        <p:spPr>
          <a:xfrm>
            <a:off x="5818519" y="587664"/>
            <a:ext cx="9600" cy="24327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g22eb08bdc0f_0_23"/>
          <p:cNvSpPr/>
          <p:nvPr/>
        </p:nvSpPr>
        <p:spPr>
          <a:xfrm>
            <a:off x="5266768" y="77291"/>
            <a:ext cx="1057200" cy="1030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2eb08bdc0f_0_23"/>
          <p:cNvSpPr txBox="1">
            <a:spLocks noGrp="1"/>
          </p:cNvSpPr>
          <p:nvPr>
            <p:ph type="sldNum" idx="12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21" name="Google Shape;121;g22eb08bdc0f_0_23"/>
          <p:cNvPicPr preferRelativeResize="0"/>
          <p:nvPr/>
        </p:nvPicPr>
        <p:blipFill rotWithShape="1">
          <a:blip r:embed="rId3">
            <a:alphaModFix/>
          </a:blip>
          <a:srcRect b="24794"/>
          <a:stretch/>
        </p:blipFill>
        <p:spPr>
          <a:xfrm>
            <a:off x="5439004" y="244988"/>
            <a:ext cx="712800" cy="7128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22" name="Google Shape;122;g22eb08bdc0f_0_23"/>
          <p:cNvSpPr/>
          <p:nvPr/>
        </p:nvSpPr>
        <p:spPr>
          <a:xfrm>
            <a:off x="6485279" y="302915"/>
            <a:ext cx="2322000" cy="42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25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SVP Health Affairs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Steven Shapiro</a:t>
            </a:r>
            <a:endParaRPr sz="13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2eb08bdc0f_0_23"/>
          <p:cNvSpPr/>
          <p:nvPr/>
        </p:nvSpPr>
        <p:spPr>
          <a:xfrm>
            <a:off x="317579" y="1590345"/>
            <a:ext cx="2818800" cy="407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ADVISORY BOARD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22eb08bdc0f_0_23"/>
          <p:cNvSpPr txBox="1"/>
          <p:nvPr/>
        </p:nvSpPr>
        <p:spPr>
          <a:xfrm>
            <a:off x="-2718033" y="-1286312"/>
            <a:ext cx="246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22eb08bdc0f_0_23"/>
          <p:cNvSpPr txBox="1"/>
          <p:nvPr/>
        </p:nvSpPr>
        <p:spPr>
          <a:xfrm>
            <a:off x="199048" y="1166601"/>
            <a:ext cx="29463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People and Programs</a:t>
            </a:r>
            <a:endParaRPr sz="1900" b="0" i="0" u="none" strike="noStrike" cap="non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2eb08bdc0f_0_23"/>
          <p:cNvSpPr txBox="1"/>
          <p:nvPr/>
        </p:nvSpPr>
        <p:spPr>
          <a:xfrm>
            <a:off x="-116713" y="509628"/>
            <a:ext cx="3481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300"/>
              <a:buFont typeface="Arial"/>
              <a:buNone/>
            </a:pPr>
            <a:r>
              <a:rPr lang="en-US" sz="5300" b="1" i="0" u="none" strike="noStrike" cap="non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SC CTSI</a:t>
            </a:r>
            <a:endParaRPr sz="2400" b="0" i="0" u="none" strike="noStrike" cap="non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22eb08bdc0f_0_23"/>
          <p:cNvPicPr preferRelativeResize="0"/>
          <p:nvPr/>
        </p:nvPicPr>
        <p:blipFill rotWithShape="1">
          <a:blip r:embed="rId4">
            <a:alphaModFix/>
          </a:blip>
          <a:srcRect t="9070" b="-9070"/>
          <a:stretch/>
        </p:blipFill>
        <p:spPr>
          <a:xfrm>
            <a:off x="7460475" y="4055600"/>
            <a:ext cx="588900" cy="78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8" name="Google Shape;128;g22eb08bdc0f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7022" y="2497022"/>
            <a:ext cx="672600" cy="67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9" name="Google Shape;129;g22eb08bdc0f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0626" y="5633500"/>
            <a:ext cx="672600" cy="74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0" name="Google Shape;130;g22eb08bdc0f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79801" y="5633500"/>
            <a:ext cx="672600" cy="74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131" name="Google Shape;131;g22eb08bdc0f_0_23"/>
          <p:cNvCxnSpPr/>
          <p:nvPr/>
        </p:nvCxnSpPr>
        <p:spPr>
          <a:xfrm>
            <a:off x="6864275" y="1541012"/>
            <a:ext cx="2940727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g22eb08bdc0f_0_23"/>
          <p:cNvCxnSpPr/>
          <p:nvPr/>
        </p:nvCxnSpPr>
        <p:spPr>
          <a:xfrm>
            <a:off x="5832694" y="2766616"/>
            <a:ext cx="0" cy="320312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g22eb08bdc0f_0_23"/>
          <p:cNvCxnSpPr/>
          <p:nvPr/>
        </p:nvCxnSpPr>
        <p:spPr>
          <a:xfrm>
            <a:off x="927569" y="5969870"/>
            <a:ext cx="9457764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g22eb08bdc0f_0_23"/>
          <p:cNvCxnSpPr>
            <a:endCxn id="135" idx="3"/>
          </p:cNvCxnSpPr>
          <p:nvPr/>
        </p:nvCxnSpPr>
        <p:spPr>
          <a:xfrm rot="10800000" flipH="1">
            <a:off x="927527" y="4338522"/>
            <a:ext cx="10099800" cy="477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g22eb08bdc0f_0_23"/>
          <p:cNvSpPr/>
          <p:nvPr/>
        </p:nvSpPr>
        <p:spPr>
          <a:xfrm>
            <a:off x="3431545" y="3920883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2eb08bdc0f_0_23"/>
          <p:cNvSpPr/>
          <p:nvPr/>
        </p:nvSpPr>
        <p:spPr>
          <a:xfrm>
            <a:off x="6428743" y="3926825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22eb08bdc0f_0_23"/>
          <p:cNvSpPr/>
          <p:nvPr/>
        </p:nvSpPr>
        <p:spPr>
          <a:xfrm>
            <a:off x="9394669" y="3917623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2eb08bdc0f_0_23"/>
          <p:cNvSpPr/>
          <p:nvPr/>
        </p:nvSpPr>
        <p:spPr>
          <a:xfrm>
            <a:off x="434081" y="5506055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2eb08bdc0f_0_23"/>
          <p:cNvSpPr/>
          <p:nvPr/>
        </p:nvSpPr>
        <p:spPr>
          <a:xfrm>
            <a:off x="3422182" y="5529013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2eb08bdc0f_0_23"/>
          <p:cNvSpPr/>
          <p:nvPr/>
        </p:nvSpPr>
        <p:spPr>
          <a:xfrm>
            <a:off x="8935043" y="5538066"/>
            <a:ext cx="2822730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2eb08bdc0f_0_23"/>
          <p:cNvSpPr/>
          <p:nvPr/>
        </p:nvSpPr>
        <p:spPr>
          <a:xfrm>
            <a:off x="482754" y="3917623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g22eb08bdc0f_0_23"/>
          <p:cNvCxnSpPr/>
          <p:nvPr/>
        </p:nvCxnSpPr>
        <p:spPr>
          <a:xfrm>
            <a:off x="4756364" y="1541012"/>
            <a:ext cx="2107947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g22eb08bdc0f_0_23"/>
          <p:cNvCxnSpPr/>
          <p:nvPr/>
        </p:nvCxnSpPr>
        <p:spPr>
          <a:xfrm>
            <a:off x="1556794" y="2806340"/>
            <a:ext cx="8390591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g22eb08bdc0f_0_23"/>
          <p:cNvSpPr/>
          <p:nvPr/>
        </p:nvSpPr>
        <p:spPr>
          <a:xfrm>
            <a:off x="3036988" y="2356475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2eb08bdc0f_0_23"/>
          <p:cNvSpPr/>
          <p:nvPr/>
        </p:nvSpPr>
        <p:spPr>
          <a:xfrm>
            <a:off x="5191249" y="2356954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2eb08bdc0f_0_23"/>
          <p:cNvSpPr/>
          <p:nvPr/>
        </p:nvSpPr>
        <p:spPr>
          <a:xfrm>
            <a:off x="7270938" y="2356954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2eb08bdc0f_0_23"/>
          <p:cNvSpPr/>
          <p:nvPr/>
        </p:nvSpPr>
        <p:spPr>
          <a:xfrm>
            <a:off x="9270270" y="2356475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22eb08bdc0f_0_23"/>
          <p:cNvSpPr/>
          <p:nvPr/>
        </p:nvSpPr>
        <p:spPr>
          <a:xfrm>
            <a:off x="891644" y="2356475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22eb08bdc0f_0_23"/>
          <p:cNvSpPr/>
          <p:nvPr/>
        </p:nvSpPr>
        <p:spPr>
          <a:xfrm>
            <a:off x="6187153" y="1127057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22eb08bdc0f_0_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8294" y="5619030"/>
            <a:ext cx="707182" cy="707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2" name="Google Shape;152;g22eb08bdc0f_0_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97897" y="5650965"/>
            <a:ext cx="707182" cy="707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3" name="Google Shape;153;g22eb08bdc0f_0_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81715" y="2448470"/>
            <a:ext cx="731182" cy="7155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4" name="Google Shape;154;g22eb08bdc0f_0_23"/>
          <p:cNvPicPr preferRelativeResize="0"/>
          <p:nvPr/>
        </p:nvPicPr>
        <p:blipFill rotWithShape="1">
          <a:blip r:embed="rId10">
            <a:alphaModFix/>
          </a:blip>
          <a:srcRect l="10238" t="8149" r="2991" b="23467"/>
          <a:stretch/>
        </p:blipFill>
        <p:spPr>
          <a:xfrm>
            <a:off x="6573380" y="4037887"/>
            <a:ext cx="647584" cy="707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5" name="Google Shape;155;g22eb08bdc0f_0_23" descr="A picture containing person, indoor, window, standing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86129" y="1183517"/>
            <a:ext cx="719182" cy="719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6" name="Google Shape;156;g22eb08bdc0f_0_23" descr="A person smiling at the camera&#10;&#10;Description automatically generated with low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73161" y="2426179"/>
            <a:ext cx="705982" cy="7059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7" name="Google Shape;157;g22eb08bdc0f_0_23" descr="A person wearing a white coat&#10;&#10;Description automatically generated with low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03788" y="2413610"/>
            <a:ext cx="705982" cy="7059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5" name="Google Shape;135;g22eb08bdc0f_0_23" descr="A person in a white shirt&#10;&#10;Description automatically generated with low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21345" y="3985531"/>
            <a:ext cx="705982" cy="7059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8" name="Google Shape;158;g22eb08bdc0f_0_23" descr="A person smiling at the camera&#10;&#10;Description automatically generated with medium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565085" y="3984425"/>
            <a:ext cx="707182" cy="707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9" name="Google Shape;159;g22eb08bdc0f_0_23" descr="A person with long hair&#10;&#10;Description automatically generated with low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582796" y="2447748"/>
            <a:ext cx="731582" cy="7315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0" name="Google Shape;160;g22eb08bdc0f_0_23" descr="A person wearing a suit and tie&#10;&#10;Description automatically generated with medium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399085" y="5576803"/>
            <a:ext cx="707182" cy="707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1" name="Google Shape;161;g22eb08bdc0f_0_23" descr="A person with long hair&#10;&#10;Description automatically generated with medium confidenc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69363" y="5592729"/>
            <a:ext cx="691183" cy="69118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2" name="Google Shape;162;g22eb08bdc0f_0_23"/>
          <p:cNvSpPr/>
          <p:nvPr/>
        </p:nvSpPr>
        <p:spPr>
          <a:xfrm>
            <a:off x="4079242" y="1124426"/>
            <a:ext cx="1354366" cy="1162771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2eb08bdc0f_0_23"/>
          <p:cNvSpPr/>
          <p:nvPr/>
        </p:nvSpPr>
        <p:spPr>
          <a:xfrm>
            <a:off x="4230721" y="1931049"/>
            <a:ext cx="1761956" cy="35639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60925" rIns="3657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Director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Thomas Buchanan</a:t>
            </a: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2eb08bdc0f_0_23"/>
          <p:cNvSpPr/>
          <p:nvPr/>
        </p:nvSpPr>
        <p:spPr>
          <a:xfrm>
            <a:off x="6276935" y="1917166"/>
            <a:ext cx="1913552" cy="35639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60925" rIns="3657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Co-Director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Michele Kipke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2eb08bdc0f_0_23"/>
          <p:cNvSpPr/>
          <p:nvPr/>
        </p:nvSpPr>
        <p:spPr>
          <a:xfrm>
            <a:off x="2926791" y="3010652"/>
            <a:ext cx="1904752" cy="609585"/>
          </a:xfrm>
          <a:prstGeom prst="roundRect">
            <a:avLst>
              <a:gd name="adj" fmla="val 14673"/>
            </a:avLst>
          </a:prstGeom>
          <a:noFill/>
          <a:ln>
            <a:noFill/>
          </a:ln>
        </p:spPr>
        <p:txBody>
          <a:bodyPr spcFirstLastPara="1" wrap="square" lIns="91425" tIns="60925" rIns="4572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Strategy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Allison Orechwa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22eb08bdc0f_0_23"/>
          <p:cNvSpPr/>
          <p:nvPr/>
        </p:nvSpPr>
        <p:spPr>
          <a:xfrm>
            <a:off x="443407" y="2978570"/>
            <a:ext cx="1881953" cy="6095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457200" tIns="60925" rIns="9142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Operations &amp; Finance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Quinnie Le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2eb08bdc0f_0_23"/>
          <p:cNvSpPr/>
          <p:nvPr/>
        </p:nvSpPr>
        <p:spPr>
          <a:xfrm>
            <a:off x="5089326" y="3163194"/>
            <a:ext cx="1500363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Nicky Maccalla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2eb08bdc0f_0_23"/>
          <p:cNvSpPr/>
          <p:nvPr/>
        </p:nvSpPr>
        <p:spPr>
          <a:xfrm>
            <a:off x="7164624" y="3013628"/>
            <a:ext cx="1904752" cy="609585"/>
          </a:xfrm>
          <a:prstGeom prst="roundRect">
            <a:avLst>
              <a:gd name="adj" fmla="val 14673"/>
            </a:avLst>
          </a:prstGeom>
          <a:noFill/>
          <a:ln>
            <a:noFill/>
          </a:ln>
        </p:spPr>
        <p:txBody>
          <a:bodyPr spcFirstLastPara="1" wrap="square" lIns="91425" tIns="60925" rIns="4572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Communications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Nicki Apaydin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2eb08bdc0f_0_23"/>
          <p:cNvSpPr/>
          <p:nvPr/>
        </p:nvSpPr>
        <p:spPr>
          <a:xfrm>
            <a:off x="9175681" y="3021643"/>
            <a:ext cx="1904752" cy="609585"/>
          </a:xfrm>
          <a:prstGeom prst="roundRect">
            <a:avLst>
              <a:gd name="adj" fmla="val 14673"/>
            </a:avLst>
          </a:prstGeom>
          <a:noFill/>
          <a:ln>
            <a:noFill/>
          </a:ln>
        </p:spPr>
        <p:txBody>
          <a:bodyPr spcFirstLastPara="1" wrap="square" lIns="91425" tIns="60925" rIns="4572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CHLA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Tamara SImon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22eb08bdc0f_0_23" descr="A picture containing person, indoor, window, standing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19182" y="3995004"/>
            <a:ext cx="705982" cy="7059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1" name="Google Shape;171;g22eb08bdc0f_0_23" descr="A person wearing glasses&#10;&#10;Description automatically generated with medium confidenc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97808" y="4039340"/>
            <a:ext cx="707182" cy="7071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72" name="Google Shape;172;g22eb08bdc0f_0_23"/>
          <p:cNvSpPr/>
          <p:nvPr/>
        </p:nvSpPr>
        <p:spPr>
          <a:xfrm>
            <a:off x="482756" y="3645912"/>
            <a:ext cx="1767556" cy="23799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2eb08bdc0f_0_23"/>
          <p:cNvSpPr/>
          <p:nvPr/>
        </p:nvSpPr>
        <p:spPr>
          <a:xfrm>
            <a:off x="3463819" y="3644515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Engagement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2eb08bdc0f_0_23"/>
          <p:cNvSpPr/>
          <p:nvPr/>
        </p:nvSpPr>
        <p:spPr>
          <a:xfrm>
            <a:off x="6444882" y="3644515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2eb08bdc0f_0_23"/>
          <p:cNvSpPr/>
          <p:nvPr/>
        </p:nvSpPr>
        <p:spPr>
          <a:xfrm>
            <a:off x="9425945" y="3620906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22eb08bdc0f_0_23"/>
          <p:cNvSpPr/>
          <p:nvPr/>
        </p:nvSpPr>
        <p:spPr>
          <a:xfrm>
            <a:off x="482756" y="5243364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2eb08bdc0f_0_23" descr="A person smiling for the camera&#10;&#10;Description automatically generated with medium confidenc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379343" y="1184590"/>
            <a:ext cx="712782" cy="7127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78" name="Google Shape;178;g22eb08bdc0f_0_23"/>
          <p:cNvSpPr/>
          <p:nvPr/>
        </p:nvSpPr>
        <p:spPr>
          <a:xfrm>
            <a:off x="3463819" y="5241967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2eb08bdc0f_0_23"/>
          <p:cNvSpPr/>
          <p:nvPr/>
        </p:nvSpPr>
        <p:spPr>
          <a:xfrm>
            <a:off x="9426471" y="5251020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2eb08bdc0f_0_23"/>
          <p:cNvSpPr txBox="1"/>
          <p:nvPr/>
        </p:nvSpPr>
        <p:spPr>
          <a:xfrm>
            <a:off x="6550268" y="3626238"/>
            <a:ext cx="1494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 Development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2eb08bdc0f_0_23"/>
          <p:cNvSpPr txBox="1"/>
          <p:nvPr/>
        </p:nvSpPr>
        <p:spPr>
          <a:xfrm>
            <a:off x="9537268" y="3602635"/>
            <a:ext cx="1530762" cy="2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Workforce Development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2eb08bdc0f_0_23"/>
          <p:cNvSpPr txBox="1"/>
          <p:nvPr/>
        </p:nvSpPr>
        <p:spPr>
          <a:xfrm>
            <a:off x="927569" y="5224917"/>
            <a:ext cx="876778" cy="2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Biostatistics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2eb08bdc0f_0_23"/>
          <p:cNvSpPr txBox="1"/>
          <p:nvPr/>
        </p:nvSpPr>
        <p:spPr>
          <a:xfrm>
            <a:off x="3724078" y="5224917"/>
            <a:ext cx="1276368" cy="2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Regulatory Support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2eb08bdc0f_0_23"/>
          <p:cNvSpPr txBox="1"/>
          <p:nvPr/>
        </p:nvSpPr>
        <p:spPr>
          <a:xfrm>
            <a:off x="9899171" y="5233970"/>
            <a:ext cx="833979" cy="2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Informatics</a:t>
            </a: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2eb08bdc0f_0_23"/>
          <p:cNvSpPr txBox="1"/>
          <p:nvPr/>
        </p:nvSpPr>
        <p:spPr>
          <a:xfrm>
            <a:off x="564875" y="4795353"/>
            <a:ext cx="789580" cy="24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TBN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2eb08bdc0f_0_23"/>
          <p:cNvSpPr txBox="1"/>
          <p:nvPr/>
        </p:nvSpPr>
        <p:spPr>
          <a:xfrm>
            <a:off x="1419379" y="4724265"/>
            <a:ext cx="721582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John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Wood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2eb08bdc0f_0_23"/>
          <p:cNvSpPr txBox="1"/>
          <p:nvPr/>
        </p:nvSpPr>
        <p:spPr>
          <a:xfrm>
            <a:off x="3888084" y="4711715"/>
            <a:ext cx="721582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Michele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Kipke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2eb08bdc0f_0_23"/>
          <p:cNvSpPr txBox="1"/>
          <p:nvPr/>
        </p:nvSpPr>
        <p:spPr>
          <a:xfrm>
            <a:off x="6476645" y="4711715"/>
            <a:ext cx="920777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Kayla de la Haye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2eb08bdc0f_0_23"/>
          <p:cNvSpPr txBox="1"/>
          <p:nvPr/>
        </p:nvSpPr>
        <p:spPr>
          <a:xfrm>
            <a:off x="7259900" y="4715846"/>
            <a:ext cx="943176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Katie Page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2eb08bdc0f_0_23"/>
          <p:cNvSpPr txBox="1"/>
          <p:nvPr/>
        </p:nvSpPr>
        <p:spPr>
          <a:xfrm>
            <a:off x="9442120" y="4711715"/>
            <a:ext cx="943176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Cecilia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Patino-Sutton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2eb08bdc0f_0_23"/>
          <p:cNvSpPr txBox="1"/>
          <p:nvPr/>
        </p:nvSpPr>
        <p:spPr>
          <a:xfrm>
            <a:off x="10346323" y="4711715"/>
            <a:ext cx="721582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Steven Siegel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2eb08bdc0f_0_23"/>
          <p:cNvSpPr txBox="1"/>
          <p:nvPr/>
        </p:nvSpPr>
        <p:spPr>
          <a:xfrm>
            <a:off x="491400" y="6283921"/>
            <a:ext cx="789580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Wendy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Mack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2eb08bdc0f_0_23"/>
          <p:cNvSpPr txBox="1"/>
          <p:nvPr/>
        </p:nvSpPr>
        <p:spPr>
          <a:xfrm>
            <a:off x="1304323" y="6283920"/>
            <a:ext cx="951576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Ramon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Durazo-Arvizu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2eb08bdc0f_0_23"/>
          <p:cNvSpPr txBox="1"/>
          <p:nvPr/>
        </p:nvSpPr>
        <p:spPr>
          <a:xfrm>
            <a:off x="3927232" y="6321625"/>
            <a:ext cx="789580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Eunjoo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Pacifici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2eb08bdc0f_0_23"/>
          <p:cNvSpPr txBox="1"/>
          <p:nvPr/>
        </p:nvSpPr>
        <p:spPr>
          <a:xfrm>
            <a:off x="9036884" y="6358083"/>
            <a:ext cx="789580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Neil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Bahroos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2eb08bdc0f_0_23"/>
          <p:cNvSpPr txBox="1"/>
          <p:nvPr/>
        </p:nvSpPr>
        <p:spPr>
          <a:xfrm>
            <a:off x="9909654" y="6347109"/>
            <a:ext cx="789580" cy="24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TBN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2eb08bdc0f_0_23"/>
          <p:cNvSpPr txBox="1"/>
          <p:nvPr/>
        </p:nvSpPr>
        <p:spPr>
          <a:xfrm>
            <a:off x="10804034" y="6347109"/>
            <a:ext cx="789580" cy="246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TBN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2eb08bdc0f_0_23"/>
          <p:cNvSpPr/>
          <p:nvPr/>
        </p:nvSpPr>
        <p:spPr>
          <a:xfrm>
            <a:off x="6419920" y="5533686"/>
            <a:ext cx="1799955" cy="117077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g22eb08bdc0f_0_23" descr="Image result for amytis towfighi images"/>
          <p:cNvPicPr preferRelativeResize="0"/>
          <p:nvPr/>
        </p:nvPicPr>
        <p:blipFill rotWithShape="1">
          <a:blip r:embed="rId21">
            <a:alphaModFix/>
          </a:blip>
          <a:srcRect l="32747" r="22762" b="31332"/>
          <a:stretch/>
        </p:blipFill>
        <p:spPr>
          <a:xfrm>
            <a:off x="6962270" y="5601939"/>
            <a:ext cx="683583" cy="70718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38" scaled="0"/>
          </a:gradFill>
          <a:ln>
            <a:noFill/>
          </a:ln>
        </p:spPr>
      </p:pic>
      <p:sp>
        <p:nvSpPr>
          <p:cNvPr id="200" name="Google Shape;200;g22eb08bdc0f_0_23"/>
          <p:cNvSpPr/>
          <p:nvPr/>
        </p:nvSpPr>
        <p:spPr>
          <a:xfrm>
            <a:off x="6451196" y="5266953"/>
            <a:ext cx="1767556" cy="237994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Healthcare Delivery Science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2eb08bdc0f_0_23"/>
          <p:cNvSpPr txBox="1"/>
          <p:nvPr/>
        </p:nvSpPr>
        <p:spPr>
          <a:xfrm>
            <a:off x="6896517" y="6304731"/>
            <a:ext cx="789580" cy="3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Towfighi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2eb08bdc0f_0_23"/>
          <p:cNvSpPr/>
          <p:nvPr/>
        </p:nvSpPr>
        <p:spPr>
          <a:xfrm>
            <a:off x="5278179" y="4058819"/>
            <a:ext cx="1099973" cy="765981"/>
          </a:xfrm>
          <a:prstGeom prst="roundRect">
            <a:avLst>
              <a:gd name="adj" fmla="val 16667"/>
            </a:avLst>
          </a:prstGeom>
          <a:solidFill>
            <a:srgbClr val="EAD1D1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2eb08bdc0f_0_23"/>
          <p:cNvSpPr txBox="1"/>
          <p:nvPr/>
        </p:nvSpPr>
        <p:spPr>
          <a:xfrm>
            <a:off x="5185284" y="4137420"/>
            <a:ext cx="1349166" cy="64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Executive 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2eb08bdc0f_0_23"/>
          <p:cNvSpPr/>
          <p:nvPr/>
        </p:nvSpPr>
        <p:spPr>
          <a:xfrm>
            <a:off x="9124397" y="1144469"/>
            <a:ext cx="1499963" cy="78438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EXTERNAL ADVISORY COMMITTEE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2eb08bdc0f_0_23"/>
          <p:cNvSpPr/>
          <p:nvPr/>
        </p:nvSpPr>
        <p:spPr>
          <a:xfrm>
            <a:off x="5469207" y="1303518"/>
            <a:ext cx="675183" cy="605585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2eb08bdc0f_0_23"/>
          <p:cNvSpPr txBox="1"/>
          <p:nvPr/>
        </p:nvSpPr>
        <p:spPr>
          <a:xfrm>
            <a:off x="5260546" y="1431565"/>
            <a:ext cx="1057174" cy="46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Directors 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g22eb08bdc0f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075" y="4055610"/>
            <a:ext cx="588900" cy="651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8" name="Google Shape;208;g22eb08bdc0f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3500" y="5679860"/>
            <a:ext cx="588900" cy="651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9" name="Google Shape;209;g22eb08bdc0f_0_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2475" y="5679860"/>
            <a:ext cx="588900" cy="651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0" name="Google Shape;210;g22eb08bdc0f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7022" y="2497022"/>
            <a:ext cx="672600" cy="67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1" name="Google Shape;211;g22eb08bdc0f_0_23"/>
          <p:cNvPicPr preferRelativeResize="0"/>
          <p:nvPr/>
        </p:nvPicPr>
        <p:blipFill rotWithShape="1">
          <a:blip r:embed="rId4">
            <a:alphaModFix/>
          </a:blip>
          <a:srcRect t="9070" b="-9070"/>
          <a:stretch/>
        </p:blipFill>
        <p:spPr>
          <a:xfrm>
            <a:off x="7460475" y="4055600"/>
            <a:ext cx="588900" cy="78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12" name="Google Shape;212;g22eb08bdc0f_0_23"/>
          <p:cNvSpPr txBox="1"/>
          <p:nvPr/>
        </p:nvSpPr>
        <p:spPr>
          <a:xfrm>
            <a:off x="-115637" y="3617738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highlight>
                  <a:srgbClr val="0C0C0C"/>
                </a:highlight>
                <a:latin typeface="Arial"/>
                <a:ea typeface="Arial"/>
                <a:cs typeface="Arial"/>
                <a:sym typeface="Arial"/>
              </a:rPr>
              <a:t>Clinical Research Support</a:t>
            </a:r>
            <a:endParaRPr sz="1900" b="0" i="0" u="none" strike="noStrike" cap="none">
              <a:solidFill>
                <a:schemeClr val="lt1"/>
              </a:solidFill>
              <a:highlight>
                <a:srgbClr val="0C0C0C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4479084f3_0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27" name="Google Shape;227;g274479084f3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51479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74479084f3_0_7"/>
          <p:cNvSpPr/>
          <p:nvPr/>
        </p:nvSpPr>
        <p:spPr>
          <a:xfrm>
            <a:off x="10786741" y="0"/>
            <a:ext cx="1409544" cy="6858000"/>
          </a:xfrm>
          <a:custGeom>
            <a:avLst/>
            <a:gdLst/>
            <a:ahLst/>
            <a:cxnLst/>
            <a:rect l="l" t="t" r="r" b="b"/>
            <a:pathLst>
              <a:path w="1409544" h="6858000" extrusionOk="0">
                <a:moveTo>
                  <a:pt x="0" y="6858000"/>
                </a:moveTo>
                <a:lnTo>
                  <a:pt x="668815" y="0"/>
                </a:lnTo>
                <a:lnTo>
                  <a:pt x="1405259" y="0"/>
                </a:lnTo>
                <a:cubicBezTo>
                  <a:pt x="1406687" y="2286000"/>
                  <a:pt x="1408116" y="4572000"/>
                  <a:pt x="14095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4479084f3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19" name="Google Shape;219;g274479084f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960257" cy="6051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74479084f3_0_0"/>
          <p:cNvSpPr/>
          <p:nvPr/>
        </p:nvSpPr>
        <p:spPr>
          <a:xfrm>
            <a:off x="10786741" y="0"/>
            <a:ext cx="1409544" cy="6858000"/>
          </a:xfrm>
          <a:custGeom>
            <a:avLst/>
            <a:gdLst/>
            <a:ahLst/>
            <a:cxnLst/>
            <a:rect l="l" t="t" r="r" b="b"/>
            <a:pathLst>
              <a:path w="1409544" h="6858000" extrusionOk="0">
                <a:moveTo>
                  <a:pt x="0" y="6858000"/>
                </a:moveTo>
                <a:lnTo>
                  <a:pt x="668815" y="0"/>
                </a:lnTo>
                <a:lnTo>
                  <a:pt x="1405259" y="0"/>
                </a:lnTo>
                <a:cubicBezTo>
                  <a:pt x="1406687" y="2286000"/>
                  <a:pt x="1408116" y="4572000"/>
                  <a:pt x="14095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 rot="10800000">
            <a:off x="8124334" y="1"/>
            <a:ext cx="4067666" cy="6858000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1" y="1"/>
            <a:ext cx="753270" cy="63499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514275" y="679700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Research Services &amp; Support</a:t>
            </a:r>
            <a:endParaRPr/>
          </a:p>
        </p:txBody>
      </p:sp>
      <p:sp>
        <p:nvSpPr>
          <p:cNvPr id="236" name="Google Shape;236;p10"/>
          <p:cNvSpPr txBox="1"/>
          <p:nvPr/>
        </p:nvSpPr>
        <p:spPr>
          <a:xfrm>
            <a:off x="623575" y="1598850"/>
            <a:ext cx="6769500" cy="4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62626"/>
                </a:solidFill>
              </a:rPr>
              <a:t>Study design and b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iostatistics (1st hr free) 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62626"/>
                </a:solidFill>
              </a:rPr>
              <a:t>Clinical r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esearch staff &amp; </a:t>
            </a:r>
            <a:r>
              <a:rPr lang="en-US" sz="2400">
                <a:solidFill>
                  <a:srgbClr val="262626"/>
                </a:solidFill>
              </a:rPr>
              <a:t>lab services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62626"/>
                </a:solidFill>
              </a:rPr>
              <a:t>Recruitment</a:t>
            </a:r>
            <a:endParaRPr sz="2400">
              <a:solidFill>
                <a:srgbClr val="262626"/>
              </a:solidFill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Community-engaged research support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62626"/>
                </a:solidFill>
              </a:rPr>
              <a:t>Clinical i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nformatics research tools &amp; services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Regulatory support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Healthcare delivery science education and support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013" y="1675900"/>
            <a:ext cx="4067700" cy="425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578e3e1bdb_0_2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578e3e1bdb_0_2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578e3e1bdb_0_2"/>
          <p:cNvSpPr txBox="1">
            <a:spLocks noGrp="1"/>
          </p:cNvSpPr>
          <p:nvPr>
            <p:ph type="ctrTitle"/>
          </p:nvPr>
        </p:nvSpPr>
        <p:spPr>
          <a:xfrm>
            <a:off x="514275" y="876875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Clinical Research Staff </a:t>
            </a:r>
            <a:endParaRPr/>
          </a:p>
        </p:txBody>
      </p:sp>
      <p:sp>
        <p:nvSpPr>
          <p:cNvPr id="245" name="Google Shape;245;g2578e3e1bdb_0_2"/>
          <p:cNvSpPr txBox="1"/>
          <p:nvPr/>
        </p:nvSpPr>
        <p:spPr>
          <a:xfrm>
            <a:off x="653825" y="1995875"/>
            <a:ext cx="7560600" cy="28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>
                <a:solidFill>
                  <a:srgbClr val="262626"/>
                </a:solidFill>
              </a:rPr>
              <a:t>Clinical r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esearch coordinator (CRC) pool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Multiple levels of CRC experience depending on study needs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Multilingual and/or phlebotomy trained CRCs upon request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Arial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CRCs cleared to work in Keck facilities, LA General Medical Center, etc.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578e3e1bdb_0_2"/>
          <p:cNvSpPr txBox="1">
            <a:spLocks noGrp="1"/>
          </p:cNvSpPr>
          <p:nvPr>
            <p:ph type="ftr" idx="11"/>
          </p:nvPr>
        </p:nvSpPr>
        <p:spPr>
          <a:xfrm>
            <a:off x="6372441" y="6417964"/>
            <a:ext cx="5528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SOUTHERN CALIFORNIA</a:t>
            </a:r>
            <a:r>
              <a:rPr lang="en-US" sz="10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 AND TRANSLATIONAL SCIENCE INSTITUTE  |   5</a:t>
            </a:r>
            <a:endParaRPr/>
          </a:p>
        </p:txBody>
      </p:sp>
      <p:pic>
        <p:nvPicPr>
          <p:cNvPr id="247" name="Google Shape;247;g2578e3e1bdb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1750" y="2345860"/>
            <a:ext cx="2381400" cy="2381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48" name="Google Shape;248;g2578e3e1bdb_0_2"/>
          <p:cNvSpPr txBox="1"/>
          <p:nvPr/>
        </p:nvSpPr>
        <p:spPr>
          <a:xfrm>
            <a:off x="9219224" y="4989160"/>
            <a:ext cx="567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Ari Padilla, MBA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CRS Program Manager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578e3e1bdb_0_2"/>
          <p:cNvSpPr txBox="1"/>
          <p:nvPr/>
        </p:nvSpPr>
        <p:spPr>
          <a:xfrm>
            <a:off x="9331749" y="1595685"/>
            <a:ext cx="567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Management</a:t>
            </a:r>
            <a:endParaRPr sz="2000" b="1" i="0" u="sng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791e064ef_0_0"/>
          <p:cNvSpPr/>
          <p:nvPr/>
        </p:nvSpPr>
        <p:spPr>
          <a:xfrm rot="10800000">
            <a:off x="8118743" y="-3222"/>
            <a:ext cx="4073257" cy="6861223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7850691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25791e064ef_0_0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25791e064ef_0_0"/>
          <p:cNvSpPr txBox="1">
            <a:spLocks noGrp="1"/>
          </p:cNvSpPr>
          <p:nvPr>
            <p:ph type="ctrTitle"/>
          </p:nvPr>
        </p:nvSpPr>
        <p:spPr>
          <a:xfrm>
            <a:off x="514275" y="679700"/>
            <a:ext cx="9114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7083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USC Clinical Trials Unit*</a:t>
            </a:r>
            <a:endParaRPr/>
          </a:p>
        </p:txBody>
      </p:sp>
      <p:sp>
        <p:nvSpPr>
          <p:cNvPr id="257" name="Google Shape;257;g25791e064ef_0_0"/>
          <p:cNvSpPr txBox="1"/>
          <p:nvPr/>
        </p:nvSpPr>
        <p:spPr>
          <a:xfrm>
            <a:off x="653824" y="1717285"/>
            <a:ext cx="5678100" cy="4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ourier New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Provides a broad range of outpatient services for the conduct of human studies 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33242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Specializing in medium to high complexity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6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ourier New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Highly qualified research staff including skilled research nurses, research phlebotomists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None/>
            </a:pPr>
            <a:endParaRPr sz="6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ourier New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Experienced research laboratory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Courier New"/>
              <a:buNone/>
            </a:pPr>
            <a:endParaRPr sz="6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683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Courier New"/>
              <a:buChar char="●"/>
            </a:pP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CTU Specimen Processing Center </a:t>
            </a:r>
            <a:endParaRPr sz="24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g25791e064e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6867" y="843487"/>
            <a:ext cx="3257400" cy="433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9" name="Google Shape;259;g25791e064ef_0_0"/>
          <p:cNvSpPr txBox="1"/>
          <p:nvPr/>
        </p:nvSpPr>
        <p:spPr>
          <a:xfrm>
            <a:off x="8497550" y="5268900"/>
            <a:ext cx="3593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Located in Norris Comprehensive Cancer Center; serving all studies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5791e064ef_0_0"/>
          <p:cNvSpPr txBox="1"/>
          <p:nvPr/>
        </p:nvSpPr>
        <p:spPr>
          <a:xfrm>
            <a:off x="514275" y="6326775"/>
            <a:ext cx="21315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00000"/>
                </a:solidFill>
              </a:rPr>
              <a:t>*at USC &amp; CHLA</a:t>
            </a:r>
            <a:endParaRPr sz="1800" b="1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791e064ef_0_75"/>
          <p:cNvSpPr/>
          <p:nvPr/>
        </p:nvSpPr>
        <p:spPr>
          <a:xfrm>
            <a:off x="1" y="1"/>
            <a:ext cx="765650" cy="638939"/>
          </a:xfrm>
          <a:custGeom>
            <a:avLst/>
            <a:gdLst/>
            <a:ahLst/>
            <a:cxnLst/>
            <a:rect l="l" t="t" r="r" b="b"/>
            <a:pathLst>
              <a:path w="12250396" h="3931933" extrusionOk="0">
                <a:moveTo>
                  <a:pt x="0" y="3931933"/>
                </a:moveTo>
                <a:cubicBezTo>
                  <a:pt x="1694" y="2621289"/>
                  <a:pt x="3389" y="1310644"/>
                  <a:pt x="5083" y="0"/>
                </a:cubicBezTo>
                <a:lnTo>
                  <a:pt x="12250396" y="0"/>
                </a:lnTo>
                <a:lnTo>
                  <a:pt x="9743966" y="3931933"/>
                </a:lnTo>
                <a:lnTo>
                  <a:pt x="0" y="3931933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777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25791e064ef_0_75"/>
          <p:cNvSpPr txBox="1">
            <a:spLocks noGrp="1"/>
          </p:cNvSpPr>
          <p:nvPr>
            <p:ph type="ftr" idx="11"/>
          </p:nvPr>
        </p:nvSpPr>
        <p:spPr>
          <a:xfrm>
            <a:off x="8725341" y="6417964"/>
            <a:ext cx="5528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/>
          </a:p>
        </p:txBody>
      </p:sp>
      <p:sp>
        <p:nvSpPr>
          <p:cNvPr id="267" name="Google Shape;267;g25791e064ef_0_75"/>
          <p:cNvSpPr/>
          <p:nvPr/>
        </p:nvSpPr>
        <p:spPr>
          <a:xfrm>
            <a:off x="448575" y="3159875"/>
            <a:ext cx="1385700" cy="15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25791e064ef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25" y="440700"/>
            <a:ext cx="10488900" cy="597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9" name="Google Shape;269;g25791e064ef_0_75"/>
          <p:cNvSpPr/>
          <p:nvPr/>
        </p:nvSpPr>
        <p:spPr>
          <a:xfrm>
            <a:off x="10786741" y="0"/>
            <a:ext cx="1409544" cy="6858000"/>
          </a:xfrm>
          <a:custGeom>
            <a:avLst/>
            <a:gdLst/>
            <a:ahLst/>
            <a:cxnLst/>
            <a:rect l="l" t="t" r="r" b="b"/>
            <a:pathLst>
              <a:path w="1409544" h="6858000" extrusionOk="0">
                <a:moveTo>
                  <a:pt x="0" y="6858000"/>
                </a:moveTo>
                <a:lnTo>
                  <a:pt x="668815" y="0"/>
                </a:lnTo>
                <a:lnTo>
                  <a:pt x="1405259" y="0"/>
                </a:lnTo>
                <a:cubicBezTo>
                  <a:pt x="1406687" y="2286000"/>
                  <a:pt x="1408116" y="4572000"/>
                  <a:pt x="140954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Microsoft Macintosh PowerPoint</Application>
  <PresentationFormat>Widescreen</PresentationFormat>
  <Paragraphs>171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Courier New</vt:lpstr>
      <vt:lpstr>Office Theme</vt:lpstr>
      <vt:lpstr>Southern California Clinical and Translational Science Institute</vt:lpstr>
      <vt:lpstr>SC CTSI at a Glance</vt:lpstr>
      <vt:lpstr>PowerPoint Presentation</vt:lpstr>
      <vt:lpstr>PowerPoint Presentation</vt:lpstr>
      <vt:lpstr>PowerPoint Presentation</vt:lpstr>
      <vt:lpstr>Research Services &amp; Support</vt:lpstr>
      <vt:lpstr>Clinical Research Staff </vt:lpstr>
      <vt:lpstr>USC Clinical Trials Unit*</vt:lpstr>
      <vt:lpstr>PowerPoint Presentation</vt:lpstr>
      <vt:lpstr>Community-Engaged Research Support</vt:lpstr>
      <vt:lpstr>Informatics-Based Tools &amp; Services</vt:lpstr>
      <vt:lpstr>Regulatory Support</vt:lpstr>
      <vt:lpstr>Healthcare Delivery Science Education &amp; Support</vt:lpstr>
      <vt:lpstr>Education &amp; Training</vt:lpstr>
      <vt:lpstr>Mentored Career Development Award (KL2)</vt:lpstr>
      <vt:lpstr>Funding Opportunities</vt:lpstr>
      <vt:lpstr>Questions? We’re happy to help.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California Clinical and Translational Science Institute</dc:title>
  <dc:creator>Maria Bucaro</dc:creator>
  <cp:lastModifiedBy>Kipke, Michele</cp:lastModifiedBy>
  <cp:revision>1</cp:revision>
  <dcterms:created xsi:type="dcterms:W3CDTF">2023-03-15T21:22:57Z</dcterms:created>
  <dcterms:modified xsi:type="dcterms:W3CDTF">2023-08-17T20:06:30Z</dcterms:modified>
</cp:coreProperties>
</file>