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3"/>
  </p:notesMasterIdLst>
  <p:sldIdLst>
    <p:sldId id="603" r:id="rId3"/>
    <p:sldId id="851" r:id="rId4"/>
    <p:sldId id="4523" r:id="rId5"/>
    <p:sldId id="4519" r:id="rId6"/>
    <p:sldId id="4516" r:id="rId7"/>
    <p:sldId id="492" r:id="rId8"/>
    <p:sldId id="849" r:id="rId9"/>
    <p:sldId id="5790" r:id="rId10"/>
    <p:sldId id="860" r:id="rId11"/>
    <p:sldId id="6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54"/>
    <p:restoredTop sz="94618"/>
  </p:normalViewPr>
  <p:slideViewPr>
    <p:cSldViewPr snapToGrid="0">
      <p:cViewPr varScale="1">
        <p:scale>
          <a:sx n="228" d="100"/>
          <a:sy n="228" d="100"/>
        </p:scale>
        <p:origin x="16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F5400-CDA1-6249-B9FE-A5C7D281498D}" type="datetimeFigureOut">
              <a:rPr lang="en-US" smtClean="0"/>
              <a:t>8/17/23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41D10-64A6-554F-B979-F778BAEA1717}" type="slidenum">
              <a:rPr lang="en-US" smtClean="0"/>
              <a:t>‹#›</a:t>
            </a:fld>
            <a:endParaRPr lang="en-US"/>
          </a:p>
        </p:txBody>
      </p:sp>
    </p:spTree>
    <p:extLst>
      <p:ext uri="{BB962C8B-B14F-4D97-AF65-F5344CB8AC3E}">
        <p14:creationId xmlns:p14="http://schemas.microsoft.com/office/powerpoint/2010/main" val="225326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41D10-64A6-554F-B979-F778BAEA1717}" type="slidenum">
              <a:rPr lang="en-US" smtClean="0"/>
              <a:t>1</a:t>
            </a:fld>
            <a:endParaRPr lang="en-US"/>
          </a:p>
        </p:txBody>
      </p:sp>
    </p:spTree>
    <p:extLst>
      <p:ext uri="{BB962C8B-B14F-4D97-AF65-F5344CB8AC3E}">
        <p14:creationId xmlns:p14="http://schemas.microsoft.com/office/powerpoint/2010/main" val="103686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41D10-64A6-554F-B979-F778BAEA1717}" type="slidenum">
              <a:rPr lang="en-US" smtClean="0"/>
              <a:t>6</a:t>
            </a:fld>
            <a:endParaRPr lang="en-US"/>
          </a:p>
        </p:txBody>
      </p:sp>
    </p:spTree>
    <p:extLst>
      <p:ext uri="{BB962C8B-B14F-4D97-AF65-F5344CB8AC3E}">
        <p14:creationId xmlns:p14="http://schemas.microsoft.com/office/powerpoint/2010/main" val="11347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71DB-3974-66A5-2462-142A7E10BF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922798-C15F-EDFB-CCAC-A21709853A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939422-0232-178C-176C-6DEA0DF00E67}"/>
              </a:ext>
            </a:extLst>
          </p:cNvPr>
          <p:cNvSpPr>
            <a:spLocks noGrp="1"/>
          </p:cNvSpPr>
          <p:nvPr>
            <p:ph type="dt" sz="half" idx="10"/>
          </p:nvPr>
        </p:nvSpPr>
        <p:spPr/>
        <p:txBody>
          <a:bodyPr/>
          <a:lstStyle/>
          <a:p>
            <a:fld id="{08287D54-E069-9245-8C2A-502714DAB931}" type="datetimeFigureOut">
              <a:rPr lang="en-US" smtClean="0"/>
              <a:t>8/17/23</a:t>
            </a:fld>
            <a:endParaRPr lang="en-US"/>
          </a:p>
        </p:txBody>
      </p:sp>
      <p:sp>
        <p:nvSpPr>
          <p:cNvPr id="5" name="Footer Placeholder 4">
            <a:extLst>
              <a:ext uri="{FF2B5EF4-FFF2-40B4-BE49-F238E27FC236}">
                <a16:creationId xmlns:a16="http://schemas.microsoft.com/office/drawing/2014/main" id="{192F64CA-A428-C6C5-99F5-2C3239AA2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188F1-3988-38A1-760C-2CCA6BA65A19}"/>
              </a:ext>
            </a:extLst>
          </p:cNvPr>
          <p:cNvSpPr>
            <a:spLocks noGrp="1"/>
          </p:cNvSpPr>
          <p:nvPr>
            <p:ph type="sldNum" sz="quarter" idx="12"/>
          </p:nvPr>
        </p:nvSpPr>
        <p:spPr/>
        <p:txBody>
          <a:bodyPr/>
          <a:lstStyle/>
          <a:p>
            <a:fld id="{5E3A933C-F2EB-3745-ACD2-BB311A16BD1B}" type="slidenum">
              <a:rPr lang="en-US" smtClean="0"/>
              <a:t>‹#›</a:t>
            </a:fld>
            <a:endParaRPr lang="en-US"/>
          </a:p>
        </p:txBody>
      </p:sp>
    </p:spTree>
    <p:extLst>
      <p:ext uri="{BB962C8B-B14F-4D97-AF65-F5344CB8AC3E}">
        <p14:creationId xmlns:p14="http://schemas.microsoft.com/office/powerpoint/2010/main" val="4136640129"/>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3E33-E5D0-EF53-6ED9-DBDA65E709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DAAA9-BD2F-90E5-16D7-40DCA540F0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F0B98-4E8E-3FAC-3E67-CF27FC03989F}"/>
              </a:ext>
            </a:extLst>
          </p:cNvPr>
          <p:cNvSpPr>
            <a:spLocks noGrp="1"/>
          </p:cNvSpPr>
          <p:nvPr>
            <p:ph type="dt" sz="half" idx="10"/>
          </p:nvPr>
        </p:nvSpPr>
        <p:spPr/>
        <p:txBody>
          <a:bodyPr/>
          <a:lstStyle/>
          <a:p>
            <a:fld id="{08287D54-E069-9245-8C2A-502714DAB931}" type="datetimeFigureOut">
              <a:rPr lang="en-US" smtClean="0"/>
              <a:t>8/17/23</a:t>
            </a:fld>
            <a:endParaRPr lang="en-US"/>
          </a:p>
        </p:txBody>
      </p:sp>
      <p:sp>
        <p:nvSpPr>
          <p:cNvPr id="5" name="Footer Placeholder 4">
            <a:extLst>
              <a:ext uri="{FF2B5EF4-FFF2-40B4-BE49-F238E27FC236}">
                <a16:creationId xmlns:a16="http://schemas.microsoft.com/office/drawing/2014/main" id="{20B72500-1FF8-057B-569C-8AE0F6062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839DD-E67D-CE16-6D18-6F2DC52DEFF4}"/>
              </a:ext>
            </a:extLst>
          </p:cNvPr>
          <p:cNvSpPr>
            <a:spLocks noGrp="1"/>
          </p:cNvSpPr>
          <p:nvPr>
            <p:ph type="sldNum" sz="quarter" idx="12"/>
          </p:nvPr>
        </p:nvSpPr>
        <p:spPr/>
        <p:txBody>
          <a:bodyPr/>
          <a:lstStyle/>
          <a:p>
            <a:fld id="{5E3A933C-F2EB-3745-ACD2-BB311A16BD1B}" type="slidenum">
              <a:rPr lang="en-US" smtClean="0"/>
              <a:t>‹#›</a:t>
            </a:fld>
            <a:endParaRPr lang="en-US"/>
          </a:p>
        </p:txBody>
      </p:sp>
    </p:spTree>
    <p:extLst>
      <p:ext uri="{BB962C8B-B14F-4D97-AF65-F5344CB8AC3E}">
        <p14:creationId xmlns:p14="http://schemas.microsoft.com/office/powerpoint/2010/main" val="998877174"/>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65C813-49CB-11AD-5C47-ED9ADD2C82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7F9E42-A8E1-58F8-F1FA-96D3525913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C91BB-FA04-DB44-B0FF-7A388CA2CAD6}"/>
              </a:ext>
            </a:extLst>
          </p:cNvPr>
          <p:cNvSpPr>
            <a:spLocks noGrp="1"/>
          </p:cNvSpPr>
          <p:nvPr>
            <p:ph type="dt" sz="half" idx="10"/>
          </p:nvPr>
        </p:nvSpPr>
        <p:spPr/>
        <p:txBody>
          <a:bodyPr/>
          <a:lstStyle/>
          <a:p>
            <a:fld id="{08287D54-E069-9245-8C2A-502714DAB931}" type="datetimeFigureOut">
              <a:rPr lang="en-US" smtClean="0"/>
              <a:t>8/17/23</a:t>
            </a:fld>
            <a:endParaRPr lang="en-US"/>
          </a:p>
        </p:txBody>
      </p:sp>
      <p:sp>
        <p:nvSpPr>
          <p:cNvPr id="5" name="Footer Placeholder 4">
            <a:extLst>
              <a:ext uri="{FF2B5EF4-FFF2-40B4-BE49-F238E27FC236}">
                <a16:creationId xmlns:a16="http://schemas.microsoft.com/office/drawing/2014/main" id="{5B8AAF83-D5C2-4AE7-682E-1DA180536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10527-F06D-5F45-C0B7-3D7B789CA925}"/>
              </a:ext>
            </a:extLst>
          </p:cNvPr>
          <p:cNvSpPr>
            <a:spLocks noGrp="1"/>
          </p:cNvSpPr>
          <p:nvPr>
            <p:ph type="sldNum" sz="quarter" idx="12"/>
          </p:nvPr>
        </p:nvSpPr>
        <p:spPr/>
        <p:txBody>
          <a:bodyPr/>
          <a:lstStyle/>
          <a:p>
            <a:fld id="{5E3A933C-F2EB-3745-ACD2-BB311A16BD1B}" type="slidenum">
              <a:rPr lang="en-US" smtClean="0"/>
              <a:t>‹#›</a:t>
            </a:fld>
            <a:endParaRPr lang="en-US"/>
          </a:p>
        </p:txBody>
      </p:sp>
    </p:spTree>
    <p:extLst>
      <p:ext uri="{BB962C8B-B14F-4D97-AF65-F5344CB8AC3E}">
        <p14:creationId xmlns:p14="http://schemas.microsoft.com/office/powerpoint/2010/main" val="2874606749"/>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chorCtr="0"/>
          <a:lstStyle>
            <a:lvl1pPr marL="0" indent="0" algn="ctr">
              <a:buNone/>
              <a:defRPr sz="1600">
                <a:solidFill>
                  <a:schemeClr val="accent5"/>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3315291722"/>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107694186"/>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Footers">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20153889"/>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821015"/>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3440460766"/>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with Mini Half Picture at Righ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3"/>
          </p:nvPr>
        </p:nvSpPr>
        <p:spPr>
          <a:xfrm>
            <a:off x="6301316"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65408994"/>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with Mini Half Picture at Left">
    <p:spTree>
      <p:nvGrpSpPr>
        <p:cNvPr id="1" name=""/>
        <p:cNvGrpSpPr/>
        <p:nvPr/>
      </p:nvGrpSpPr>
      <p:grpSpPr>
        <a:xfrm>
          <a:off x="0" y="0"/>
          <a:ext cx="0" cy="0"/>
          <a:chOff x="0" y="0"/>
          <a:chExt cx="0" cy="0"/>
        </a:xfrm>
      </p:grpSpPr>
      <p:sp>
        <p:nvSpPr>
          <p:cNvPr id="13" name="Rectangle 12"/>
          <p:cNvSpPr/>
          <p:nvPr userDrawn="1"/>
        </p:nvSpPr>
        <p:spPr>
          <a:xfrm>
            <a:off x="791634" y="2057400"/>
            <a:ext cx="10604500" cy="36576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3"/>
          </p:nvPr>
        </p:nvSpPr>
        <p:spPr>
          <a:xfrm>
            <a:off x="791634" y="2057400"/>
            <a:ext cx="5094817" cy="3657600"/>
          </a:xfrm>
          <a:prstGeom prst="rect">
            <a:avLst/>
          </a:prstGeom>
          <a:solidFill>
            <a:srgbClr val="CCCCCC"/>
          </a:solidFill>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pic>
        <p:nvPicPr>
          <p:cNvPr id="14" name="Picture 13">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3546757804"/>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r Vision, Mission &amp; Values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Picture Placeholder 7"/>
          <p:cNvSpPr>
            <a:spLocks noGrp="1"/>
          </p:cNvSpPr>
          <p:nvPr>
            <p:ph type="pic" sz="quarter" idx="12"/>
          </p:nvPr>
        </p:nvSpPr>
        <p:spPr>
          <a:xfrm>
            <a:off x="0" y="2057400"/>
            <a:ext cx="4203621" cy="3657600"/>
          </a:xfrm>
          <a:custGeom>
            <a:avLst/>
            <a:gdLst>
              <a:gd name="connsiteX0" fmla="*/ 0 w 9516533"/>
              <a:gd name="connsiteY0" fmla="*/ 0 h 8280400"/>
              <a:gd name="connsiteX1" fmla="*/ 5376333 w 9516533"/>
              <a:gd name="connsiteY1" fmla="*/ 0 h 8280400"/>
              <a:gd name="connsiteX2" fmla="*/ 9516533 w 9516533"/>
              <a:gd name="connsiteY2" fmla="*/ 4140200 h 8280400"/>
              <a:gd name="connsiteX3" fmla="*/ 5376333 w 9516533"/>
              <a:gd name="connsiteY3" fmla="*/ 8280400 h 8280400"/>
              <a:gd name="connsiteX4" fmla="*/ 0 w 9516533"/>
              <a:gd name="connsiteY4" fmla="*/ 8280400 h 82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6533" h="8280400">
                <a:moveTo>
                  <a:pt x="0" y="0"/>
                </a:moveTo>
                <a:lnTo>
                  <a:pt x="5376333" y="0"/>
                </a:lnTo>
                <a:cubicBezTo>
                  <a:pt x="7662902" y="0"/>
                  <a:pt x="9516533" y="1853631"/>
                  <a:pt x="9516533" y="4140200"/>
                </a:cubicBezTo>
                <a:cubicBezTo>
                  <a:pt x="9516533" y="6426769"/>
                  <a:pt x="7662902" y="8280400"/>
                  <a:pt x="5376333" y="8280400"/>
                </a:cubicBezTo>
                <a:lnTo>
                  <a:pt x="0" y="8280400"/>
                </a:lnTo>
                <a:close/>
              </a:path>
            </a:pathLst>
          </a:custGeom>
        </p:spPr>
        <p:txBody>
          <a:bodyPr wrap="square" lIns="0" tIns="0" rIns="0" bIns="0" anchor="ctr" anchorCtr="0">
            <a:noAutofit/>
          </a:bodyPr>
          <a:lstStyle>
            <a:lvl1pPr marL="0" indent="0" algn="ctr">
              <a:buFontTx/>
              <a:buNone/>
              <a:defRPr sz="1333">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4" name="Picture 13">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1952721406"/>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854E-996B-3F6A-B72C-35FF966989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CFC462-F718-5B4B-265F-0BEFECB06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E42B1-4E7A-0213-4D86-4368BA441CB3}"/>
              </a:ext>
            </a:extLst>
          </p:cNvPr>
          <p:cNvSpPr>
            <a:spLocks noGrp="1"/>
          </p:cNvSpPr>
          <p:nvPr>
            <p:ph type="dt" sz="half" idx="10"/>
          </p:nvPr>
        </p:nvSpPr>
        <p:spPr/>
        <p:txBody>
          <a:bodyPr/>
          <a:lstStyle/>
          <a:p>
            <a:fld id="{08287D54-E069-9245-8C2A-502714DAB931}" type="datetimeFigureOut">
              <a:rPr lang="en-US" smtClean="0"/>
              <a:t>8/17/23</a:t>
            </a:fld>
            <a:endParaRPr lang="en-US"/>
          </a:p>
        </p:txBody>
      </p:sp>
      <p:sp>
        <p:nvSpPr>
          <p:cNvPr id="5" name="Footer Placeholder 4">
            <a:extLst>
              <a:ext uri="{FF2B5EF4-FFF2-40B4-BE49-F238E27FC236}">
                <a16:creationId xmlns:a16="http://schemas.microsoft.com/office/drawing/2014/main" id="{39BEA635-ADCC-EC4E-8357-557FA5450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F8357-4430-A2A1-9D57-4E10123D04B5}"/>
              </a:ext>
            </a:extLst>
          </p:cNvPr>
          <p:cNvSpPr>
            <a:spLocks noGrp="1"/>
          </p:cNvSpPr>
          <p:nvPr>
            <p:ph type="sldNum" sz="quarter" idx="12"/>
          </p:nvPr>
        </p:nvSpPr>
        <p:spPr/>
        <p:txBody>
          <a:bodyPr/>
          <a:lstStyle/>
          <a:p>
            <a:fld id="{5E3A933C-F2EB-3745-ACD2-BB311A16BD1B}" type="slidenum">
              <a:rPr lang="en-US" smtClean="0"/>
              <a:t>‹#›</a:t>
            </a:fld>
            <a:endParaRPr lang="en-US"/>
          </a:p>
        </p:txBody>
      </p:sp>
    </p:spTree>
    <p:extLst>
      <p:ext uri="{BB962C8B-B14F-4D97-AF65-F5344CB8AC3E}">
        <p14:creationId xmlns:p14="http://schemas.microsoft.com/office/powerpoint/2010/main" val="1546361530"/>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5314951"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46042240"/>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2">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 name="Picture Placeholder 2"/>
          <p:cNvSpPr>
            <a:spLocks noGrp="1"/>
          </p:cNvSpPr>
          <p:nvPr>
            <p:ph type="pic" sz="quarter" idx="10"/>
          </p:nvPr>
        </p:nvSpPr>
        <p:spPr>
          <a:xfrm>
            <a:off x="0" y="0"/>
            <a:ext cx="6096000"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pic>
        <p:nvPicPr>
          <p:cNvPr id="8" name="Picture 7">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82480953"/>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0" orient="horz" pos="972">
          <p15:clr>
            <a:srgbClr val="FBAE40"/>
          </p15:clr>
        </p15:guide>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Half Picture at Righ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1" y="0"/>
            <a:ext cx="6096000"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val="4220606809"/>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Portfolio 01">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3"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20" name="Picture Placeholder 2"/>
          <p:cNvSpPr>
            <a:spLocks noGrp="1"/>
          </p:cNvSpPr>
          <p:nvPr>
            <p:ph type="pic" sz="quarter" idx="13"/>
          </p:nvPr>
        </p:nvSpPr>
        <p:spPr>
          <a:xfrm>
            <a:off x="6301316"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899294243"/>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Portfolio 0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4"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14" name="Picture Placeholder 2"/>
          <p:cNvSpPr>
            <a:spLocks noGrp="1"/>
          </p:cNvSpPr>
          <p:nvPr>
            <p:ph type="pic" sz="quarter" idx="13"/>
          </p:nvPr>
        </p:nvSpPr>
        <p:spPr>
          <a:xfrm>
            <a:off x="8045216"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15" name="Picture Placeholder 2"/>
          <p:cNvSpPr>
            <a:spLocks noGrp="1"/>
          </p:cNvSpPr>
          <p:nvPr>
            <p:ph type="pic" sz="quarter" idx="14"/>
          </p:nvPr>
        </p:nvSpPr>
        <p:spPr>
          <a:xfrm>
            <a:off x="4420542"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805962237"/>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Portfolio 03">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4"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5" name="Picture Placeholder 2"/>
          <p:cNvSpPr>
            <a:spLocks noGrp="1"/>
          </p:cNvSpPr>
          <p:nvPr>
            <p:ph type="pic" sz="quarter" idx="13"/>
          </p:nvPr>
        </p:nvSpPr>
        <p:spPr>
          <a:xfrm>
            <a:off x="7980578"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7" name="Picture Placeholder 2"/>
          <p:cNvSpPr>
            <a:spLocks noGrp="1"/>
          </p:cNvSpPr>
          <p:nvPr>
            <p:ph type="pic" sz="quarter" idx="15"/>
          </p:nvPr>
        </p:nvSpPr>
        <p:spPr>
          <a:xfrm>
            <a:off x="791634"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8" name="Picture Placeholder 2"/>
          <p:cNvSpPr>
            <a:spLocks noGrp="1"/>
          </p:cNvSpPr>
          <p:nvPr>
            <p:ph type="pic" sz="quarter" idx="16"/>
          </p:nvPr>
        </p:nvSpPr>
        <p:spPr>
          <a:xfrm>
            <a:off x="7980578"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9" name="Picture Placeholder 2"/>
          <p:cNvSpPr>
            <a:spLocks noGrp="1"/>
          </p:cNvSpPr>
          <p:nvPr>
            <p:ph type="pic" sz="quarter" idx="17"/>
          </p:nvPr>
        </p:nvSpPr>
        <p:spPr>
          <a:xfrm>
            <a:off x="4389262"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pic>
        <p:nvPicPr>
          <p:cNvPr id="15" name="Picture 14">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513225433"/>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Portfolio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4" y="2057400"/>
            <a:ext cx="3413477" cy="365760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5" name="Picture Placeholder 2"/>
          <p:cNvSpPr>
            <a:spLocks noGrp="1"/>
          </p:cNvSpPr>
          <p:nvPr>
            <p:ph type="pic" sz="quarter" idx="13"/>
          </p:nvPr>
        </p:nvSpPr>
        <p:spPr>
          <a:xfrm>
            <a:off x="7980578"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8" name="Picture Placeholder 2"/>
          <p:cNvSpPr>
            <a:spLocks noGrp="1"/>
          </p:cNvSpPr>
          <p:nvPr>
            <p:ph type="pic" sz="quarter" idx="16"/>
          </p:nvPr>
        </p:nvSpPr>
        <p:spPr>
          <a:xfrm>
            <a:off x="7980578"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9" name="Picture Placeholder 2"/>
          <p:cNvSpPr>
            <a:spLocks noGrp="1"/>
          </p:cNvSpPr>
          <p:nvPr>
            <p:ph type="pic" sz="quarter" idx="17"/>
          </p:nvPr>
        </p:nvSpPr>
        <p:spPr>
          <a:xfrm>
            <a:off x="4389262"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pic>
        <p:nvPicPr>
          <p:cNvPr id="14" name="Picture 13">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535523360"/>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Portfolio 05">
    <p:spTree>
      <p:nvGrpSpPr>
        <p:cNvPr id="1" name=""/>
        <p:cNvGrpSpPr/>
        <p:nvPr/>
      </p:nvGrpSpPr>
      <p:grpSpPr>
        <a:xfrm>
          <a:off x="0" y="0"/>
          <a:ext cx="0" cy="0"/>
          <a:chOff x="0" y="0"/>
          <a:chExt cx="0" cy="0"/>
        </a:xfrm>
      </p:grpSpPr>
      <p:sp>
        <p:nvSpPr>
          <p:cNvPr id="29" name="Picture Placeholder 2"/>
          <p:cNvSpPr>
            <a:spLocks noGrp="1"/>
          </p:cNvSpPr>
          <p:nvPr>
            <p:ph type="pic" sz="quarter" idx="17"/>
          </p:nvPr>
        </p:nvSpPr>
        <p:spPr>
          <a:xfrm>
            <a:off x="2010834" y="2057400"/>
            <a:ext cx="3394823" cy="1877889"/>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8" name="Picture Placeholder 2"/>
          <p:cNvSpPr>
            <a:spLocks noGrp="1"/>
          </p:cNvSpPr>
          <p:nvPr>
            <p:ph type="pic" sz="quarter" idx="18"/>
          </p:nvPr>
        </p:nvSpPr>
        <p:spPr>
          <a:xfrm>
            <a:off x="7984619" y="2057400"/>
            <a:ext cx="3394823" cy="1877889"/>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1532954783"/>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Phone Mockup 01">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47" y="1512912"/>
            <a:ext cx="3220988" cy="4705061"/>
          </a:xfrm>
          <a:prstGeom prst="rect">
            <a:avLst/>
          </a:prstGeom>
        </p:spPr>
      </p:pic>
      <p:sp>
        <p:nvSpPr>
          <p:cNvPr id="4" name="Picture Placeholder 25"/>
          <p:cNvSpPr>
            <a:spLocks noGrp="1"/>
          </p:cNvSpPr>
          <p:nvPr>
            <p:ph type="pic" sz="quarter" idx="14"/>
          </p:nvPr>
        </p:nvSpPr>
        <p:spPr>
          <a:xfrm>
            <a:off x="961120" y="2260734"/>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
        <p:nvSpPr>
          <p:cNvPr id="11"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3" name="Straight Connector 12"/>
          <p:cNvCxnSpPr/>
          <p:nvPr userDrawn="1"/>
        </p:nvCxnSpPr>
        <p:spPr>
          <a:xfrm>
            <a:off x="791633" y="656089"/>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7170" y="1512912"/>
            <a:ext cx="3220988" cy="4705061"/>
          </a:xfrm>
          <a:prstGeom prst="rect">
            <a:avLst/>
          </a:prstGeom>
        </p:spPr>
      </p:pic>
      <p:sp>
        <p:nvSpPr>
          <p:cNvPr id="15" name="Picture Placeholder 25"/>
          <p:cNvSpPr>
            <a:spLocks noGrp="1"/>
          </p:cNvSpPr>
          <p:nvPr>
            <p:ph type="pic" sz="quarter" idx="15"/>
          </p:nvPr>
        </p:nvSpPr>
        <p:spPr>
          <a:xfrm>
            <a:off x="6696243" y="2260734"/>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4731" y="1918827"/>
            <a:ext cx="3220988" cy="4705061"/>
          </a:xfrm>
          <a:prstGeom prst="rect">
            <a:avLst/>
          </a:prstGeom>
        </p:spPr>
      </p:pic>
      <p:sp>
        <p:nvSpPr>
          <p:cNvPr id="17" name="Picture Placeholder 25"/>
          <p:cNvSpPr>
            <a:spLocks noGrp="1"/>
          </p:cNvSpPr>
          <p:nvPr>
            <p:ph type="pic" sz="quarter" idx="16"/>
          </p:nvPr>
        </p:nvSpPr>
        <p:spPr>
          <a:xfrm>
            <a:off x="9563804" y="2666649"/>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9609" y="1918827"/>
            <a:ext cx="3220988" cy="4705061"/>
          </a:xfrm>
          <a:prstGeom prst="rect">
            <a:avLst/>
          </a:prstGeom>
        </p:spPr>
      </p:pic>
      <p:sp>
        <p:nvSpPr>
          <p:cNvPr id="19" name="Picture Placeholder 25"/>
          <p:cNvSpPr>
            <a:spLocks noGrp="1"/>
          </p:cNvSpPr>
          <p:nvPr>
            <p:ph type="pic" sz="quarter" idx="17"/>
          </p:nvPr>
        </p:nvSpPr>
        <p:spPr>
          <a:xfrm>
            <a:off x="3828681" y="2666649"/>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20" name="Picture 19">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872697220"/>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Phone Mockup 02">
    <p:spTree>
      <p:nvGrpSpPr>
        <p:cNvPr id="1" name=""/>
        <p:cNvGrpSpPr/>
        <p:nvPr/>
      </p:nvGrpSpPr>
      <p:grpSpPr>
        <a:xfrm>
          <a:off x="0" y="0"/>
          <a:ext cx="0" cy="0"/>
          <a:chOff x="0" y="0"/>
          <a:chExt cx="0" cy="0"/>
        </a:xfrm>
      </p:grpSpPr>
      <p:sp>
        <p:nvSpPr>
          <p:cNvPr id="21" name="Rectangle 20"/>
          <p:cNvSpPr/>
          <p:nvPr userDrawn="1"/>
        </p:nvSpPr>
        <p:spPr>
          <a:xfrm>
            <a:off x="793752" y="2476649"/>
            <a:ext cx="10604499" cy="2702496"/>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5506" y="1592060"/>
            <a:ext cx="3220988" cy="4705061"/>
          </a:xfrm>
          <a:prstGeom prst="rect">
            <a:avLst/>
          </a:prstGeom>
        </p:spPr>
      </p:pic>
      <p:sp>
        <p:nvSpPr>
          <p:cNvPr id="18" name="Picture Placeholder 25"/>
          <p:cNvSpPr>
            <a:spLocks noGrp="1"/>
          </p:cNvSpPr>
          <p:nvPr>
            <p:ph type="pic" sz="quarter" idx="18"/>
          </p:nvPr>
        </p:nvSpPr>
        <p:spPr>
          <a:xfrm>
            <a:off x="5281791" y="2339882"/>
            <a:ext cx="1605843"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1470763757"/>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3875-3244-55E6-B099-C743E964E6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7BE068-1CA0-B84A-5251-C97C270CE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0C9DF9-A507-C1E2-CD16-41AF4EE0F6D1}"/>
              </a:ext>
            </a:extLst>
          </p:cNvPr>
          <p:cNvSpPr>
            <a:spLocks noGrp="1"/>
          </p:cNvSpPr>
          <p:nvPr>
            <p:ph type="dt" sz="half" idx="10"/>
          </p:nvPr>
        </p:nvSpPr>
        <p:spPr/>
        <p:txBody>
          <a:bodyPr/>
          <a:lstStyle/>
          <a:p>
            <a:fld id="{08287D54-E069-9245-8C2A-502714DAB931}" type="datetimeFigureOut">
              <a:rPr lang="en-US" smtClean="0"/>
              <a:t>8/17/23</a:t>
            </a:fld>
            <a:endParaRPr lang="en-US"/>
          </a:p>
        </p:txBody>
      </p:sp>
      <p:sp>
        <p:nvSpPr>
          <p:cNvPr id="5" name="Footer Placeholder 4">
            <a:extLst>
              <a:ext uri="{FF2B5EF4-FFF2-40B4-BE49-F238E27FC236}">
                <a16:creationId xmlns:a16="http://schemas.microsoft.com/office/drawing/2014/main" id="{72BF4F77-D1C9-8DD9-42F2-92B2DBB8C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5EDCF-F367-06C3-A97C-2D914DFA07AD}"/>
              </a:ext>
            </a:extLst>
          </p:cNvPr>
          <p:cNvSpPr>
            <a:spLocks noGrp="1"/>
          </p:cNvSpPr>
          <p:nvPr>
            <p:ph type="sldNum" sz="quarter" idx="12"/>
          </p:nvPr>
        </p:nvSpPr>
        <p:spPr/>
        <p:txBody>
          <a:bodyPr/>
          <a:lstStyle/>
          <a:p>
            <a:fld id="{5E3A933C-F2EB-3745-ACD2-BB311A16BD1B}" type="slidenum">
              <a:rPr lang="en-US" smtClean="0"/>
              <a:t>‹#›</a:t>
            </a:fld>
            <a:endParaRPr lang="en-US"/>
          </a:p>
        </p:txBody>
      </p:sp>
    </p:spTree>
    <p:extLst>
      <p:ext uri="{BB962C8B-B14F-4D97-AF65-F5344CB8AC3E}">
        <p14:creationId xmlns:p14="http://schemas.microsoft.com/office/powerpoint/2010/main" val="1338507175"/>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Phone Mockup 03">
    <p:spTree>
      <p:nvGrpSpPr>
        <p:cNvPr id="1" name=""/>
        <p:cNvGrpSpPr/>
        <p:nvPr/>
      </p:nvGrpSpPr>
      <p:grpSpPr>
        <a:xfrm>
          <a:off x="0" y="0"/>
          <a:ext cx="0" cy="0"/>
          <a:chOff x="0" y="0"/>
          <a:chExt cx="0" cy="0"/>
        </a:xfrm>
      </p:grpSpPr>
      <p:sp>
        <p:nvSpPr>
          <p:cNvPr id="21" name="Rectangle 20"/>
          <p:cNvSpPr/>
          <p:nvPr userDrawn="1"/>
        </p:nvSpPr>
        <p:spPr>
          <a:xfrm>
            <a:off x="793752" y="2057400"/>
            <a:ext cx="10604499" cy="1284643"/>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4942" y="1523310"/>
            <a:ext cx="3220988" cy="4705061"/>
          </a:xfrm>
          <a:prstGeom prst="rect">
            <a:avLst/>
          </a:prstGeom>
        </p:spPr>
      </p:pic>
      <p:sp>
        <p:nvSpPr>
          <p:cNvPr id="14" name="Picture Placeholder 25"/>
          <p:cNvSpPr>
            <a:spLocks noGrp="1"/>
          </p:cNvSpPr>
          <p:nvPr>
            <p:ph type="pic" sz="quarter" idx="17"/>
          </p:nvPr>
        </p:nvSpPr>
        <p:spPr>
          <a:xfrm>
            <a:off x="6824015" y="227113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1685" y="1523310"/>
            <a:ext cx="3220988" cy="4705061"/>
          </a:xfrm>
          <a:prstGeom prst="rect">
            <a:avLst/>
          </a:prstGeom>
        </p:spPr>
      </p:pic>
      <p:sp>
        <p:nvSpPr>
          <p:cNvPr id="18" name="Picture Placeholder 25"/>
          <p:cNvSpPr>
            <a:spLocks noGrp="1"/>
          </p:cNvSpPr>
          <p:nvPr>
            <p:ph type="pic" sz="quarter" idx="18"/>
          </p:nvPr>
        </p:nvSpPr>
        <p:spPr>
          <a:xfrm>
            <a:off x="9000757" y="227113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9" name="Picture 18">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790441899"/>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Phone Mockup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689" y="1592060"/>
            <a:ext cx="3220988" cy="4705061"/>
          </a:xfrm>
          <a:prstGeom prst="rect">
            <a:avLst/>
          </a:prstGeom>
        </p:spPr>
      </p:pic>
      <p:sp>
        <p:nvSpPr>
          <p:cNvPr id="14" name="Picture Placeholder 25"/>
          <p:cNvSpPr>
            <a:spLocks noGrp="1"/>
          </p:cNvSpPr>
          <p:nvPr>
            <p:ph type="pic" sz="quarter" idx="17"/>
          </p:nvPr>
        </p:nvSpPr>
        <p:spPr>
          <a:xfrm>
            <a:off x="2874761"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2431" y="1592060"/>
            <a:ext cx="3220988" cy="4705061"/>
          </a:xfrm>
          <a:prstGeom prst="rect">
            <a:avLst/>
          </a:prstGeom>
        </p:spPr>
      </p:pic>
      <p:sp>
        <p:nvSpPr>
          <p:cNvPr id="18" name="Picture Placeholder 25"/>
          <p:cNvSpPr>
            <a:spLocks noGrp="1"/>
          </p:cNvSpPr>
          <p:nvPr>
            <p:ph type="pic" sz="quarter" idx="18"/>
          </p:nvPr>
        </p:nvSpPr>
        <p:spPr>
          <a:xfrm>
            <a:off x="5051504"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1749" y="1592060"/>
            <a:ext cx="3220988" cy="4705061"/>
          </a:xfrm>
          <a:prstGeom prst="rect">
            <a:avLst/>
          </a:prstGeom>
        </p:spPr>
      </p:pic>
      <p:sp>
        <p:nvSpPr>
          <p:cNvPr id="20" name="Picture Placeholder 25"/>
          <p:cNvSpPr>
            <a:spLocks noGrp="1"/>
          </p:cNvSpPr>
          <p:nvPr>
            <p:ph type="pic" sz="quarter" idx="19"/>
          </p:nvPr>
        </p:nvSpPr>
        <p:spPr>
          <a:xfrm>
            <a:off x="7250821"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21" name="Picture 20">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434500195"/>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Phone Mockup 05">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3816" y="1467259"/>
            <a:ext cx="3891669" cy="5390740"/>
          </a:xfrm>
          <a:prstGeom prst="rect">
            <a:avLst/>
          </a:prstGeom>
        </p:spPr>
      </p:pic>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25"/>
          <p:cNvSpPr>
            <a:spLocks noGrp="1"/>
          </p:cNvSpPr>
          <p:nvPr>
            <p:ph type="pic" sz="quarter" idx="17"/>
          </p:nvPr>
        </p:nvSpPr>
        <p:spPr>
          <a:xfrm>
            <a:off x="7038622" y="2252134"/>
            <a:ext cx="2946399" cy="460586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
        <p:nvSpPr>
          <p:cNvPr id="26" name="TextBox 25"/>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27"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1" name="Picture 10">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1910394469"/>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Phone Mockup 06">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1" y="247065"/>
            <a:ext cx="4172655" cy="6095209"/>
          </a:xfrm>
          <a:prstGeom prst="rect">
            <a:avLst/>
          </a:prstGeom>
        </p:spPr>
      </p:pic>
      <p:sp>
        <p:nvSpPr>
          <p:cNvPr id="10" name="Text Placeholder 9"/>
          <p:cNvSpPr>
            <a:spLocks noGrp="1"/>
          </p:cNvSpPr>
          <p:nvPr>
            <p:ph type="body" sz="quarter" idx="10"/>
          </p:nvPr>
        </p:nvSpPr>
        <p:spPr>
          <a:xfrm>
            <a:off x="4323645" y="767788"/>
            <a:ext cx="7059791"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4323221" y="1278801"/>
            <a:ext cx="7072912"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4323221"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27"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Picture Placeholder 25"/>
          <p:cNvSpPr>
            <a:spLocks noGrp="1"/>
          </p:cNvSpPr>
          <p:nvPr>
            <p:ph type="pic" sz="quarter" idx="17"/>
          </p:nvPr>
        </p:nvSpPr>
        <p:spPr>
          <a:xfrm>
            <a:off x="1066681" y="1216603"/>
            <a:ext cx="2070528" cy="3890536"/>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2" name="Picture 11">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1087260605"/>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eb Browser &amp; iPhone Mockup">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3" name="Straight Connector 12"/>
          <p:cNvCxnSpPr/>
          <p:nvPr userDrawn="1"/>
        </p:nvCxnSpPr>
        <p:spPr>
          <a:xfrm>
            <a:off x="791633" y="656089"/>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p:cNvSpPr>
            <a:spLocks noGrp="1"/>
          </p:cNvSpPr>
          <p:nvPr>
            <p:ph type="pic" sz="quarter" idx="12"/>
          </p:nvPr>
        </p:nvSpPr>
        <p:spPr>
          <a:xfrm>
            <a:off x="2152651" y="1962228"/>
            <a:ext cx="7886700" cy="4248073"/>
          </a:xfrm>
          <a:custGeom>
            <a:avLst/>
            <a:gdLst>
              <a:gd name="connsiteX0" fmla="*/ 0 w 5915025"/>
              <a:gd name="connsiteY0" fmla="*/ 0 h 3326159"/>
              <a:gd name="connsiteX1" fmla="*/ 5915025 w 5915025"/>
              <a:gd name="connsiteY1" fmla="*/ 0 h 3326159"/>
              <a:gd name="connsiteX2" fmla="*/ 5915025 w 5915025"/>
              <a:gd name="connsiteY2" fmla="*/ 3326159 h 3326159"/>
              <a:gd name="connsiteX3" fmla="*/ 0 w 5915025"/>
              <a:gd name="connsiteY3" fmla="*/ 3326159 h 3326159"/>
            </a:gdLst>
            <a:ahLst/>
            <a:cxnLst>
              <a:cxn ang="0">
                <a:pos x="connsiteX0" y="connsiteY0"/>
              </a:cxn>
              <a:cxn ang="0">
                <a:pos x="connsiteX1" y="connsiteY1"/>
              </a:cxn>
              <a:cxn ang="0">
                <a:pos x="connsiteX2" y="connsiteY2"/>
              </a:cxn>
              <a:cxn ang="0">
                <a:pos x="connsiteX3" y="connsiteY3"/>
              </a:cxn>
            </a:cxnLst>
            <a:rect l="l" t="t" r="r" b="b"/>
            <a:pathLst>
              <a:path w="5915025" h="3326159">
                <a:moveTo>
                  <a:pt x="0" y="0"/>
                </a:moveTo>
                <a:lnTo>
                  <a:pt x="5915025" y="0"/>
                </a:lnTo>
                <a:lnTo>
                  <a:pt x="5915025" y="3326159"/>
                </a:lnTo>
                <a:lnTo>
                  <a:pt x="0" y="3326159"/>
                </a:lnTo>
                <a:close/>
              </a:path>
            </a:pathLst>
          </a:custGeom>
        </p:spPr>
        <p:txBody>
          <a:bodyPr wrap="square" anchor="ctr" anchorCtr="0">
            <a:noAutofit/>
          </a:bodyPr>
          <a:lstStyle>
            <a:lvl1pPr marL="0" indent="0" algn="ctr">
              <a:buFontTx/>
              <a:buNone/>
              <a:defRPr sz="1333">
                <a:solidFill>
                  <a:schemeClr val="accent6"/>
                </a:solidFill>
                <a:latin typeface="Lato" panose="020F0502020204030203" pitchFamily="34" charset="0"/>
              </a:defRPr>
            </a:lvl1pPr>
          </a:lstStyle>
          <a:p>
            <a:endParaRPr lang="en-US"/>
          </a:p>
        </p:txBody>
      </p:sp>
      <p:sp>
        <p:nvSpPr>
          <p:cNvPr id="21" name="Freeform 20"/>
          <p:cNvSpPr/>
          <p:nvPr userDrawn="1"/>
        </p:nvSpPr>
        <p:spPr>
          <a:xfrm>
            <a:off x="2152651" y="1758045"/>
            <a:ext cx="7886700" cy="209019"/>
          </a:xfrm>
          <a:custGeom>
            <a:avLst/>
            <a:gdLst>
              <a:gd name="connsiteX0" fmla="*/ 116359 w 15763003"/>
              <a:gd name="connsiteY0" fmla="*/ 0 h 418038"/>
              <a:gd name="connsiteX1" fmla="*/ 15646645 w 15763003"/>
              <a:gd name="connsiteY1" fmla="*/ 0 h 418038"/>
              <a:gd name="connsiteX2" fmla="*/ 15763003 w 15763003"/>
              <a:gd name="connsiteY2" fmla="*/ 116359 h 418038"/>
              <a:gd name="connsiteX3" fmla="*/ 15763003 w 15763003"/>
              <a:gd name="connsiteY3" fmla="*/ 418038 h 418038"/>
              <a:gd name="connsiteX4" fmla="*/ 0 w 15763003"/>
              <a:gd name="connsiteY4" fmla="*/ 418038 h 418038"/>
              <a:gd name="connsiteX5" fmla="*/ 0 w 15763003"/>
              <a:gd name="connsiteY5" fmla="*/ 116359 h 418038"/>
              <a:gd name="connsiteX6" fmla="*/ 116359 w 15763003"/>
              <a:gd name="connsiteY6" fmla="*/ 0 h 4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3003" h="418038">
                <a:moveTo>
                  <a:pt x="116359" y="0"/>
                </a:moveTo>
                <a:lnTo>
                  <a:pt x="15646645" y="0"/>
                </a:lnTo>
                <a:cubicBezTo>
                  <a:pt x="15710907" y="0"/>
                  <a:pt x="15763003" y="52096"/>
                  <a:pt x="15763003" y="116359"/>
                </a:cubicBezTo>
                <a:lnTo>
                  <a:pt x="15763003" y="418038"/>
                </a:lnTo>
                <a:lnTo>
                  <a:pt x="0" y="418038"/>
                </a:lnTo>
                <a:lnTo>
                  <a:pt x="0" y="116359"/>
                </a:lnTo>
                <a:cubicBezTo>
                  <a:pt x="0" y="52096"/>
                  <a:pt x="52096" y="0"/>
                  <a:pt x="1163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2" name="Oval 21"/>
          <p:cNvSpPr/>
          <p:nvPr userDrawn="1"/>
        </p:nvSpPr>
        <p:spPr>
          <a:xfrm>
            <a:off x="2282033" y="1823549"/>
            <a:ext cx="72231" cy="722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3" name="Oval 22"/>
          <p:cNvSpPr/>
          <p:nvPr userDrawn="1"/>
        </p:nvSpPr>
        <p:spPr>
          <a:xfrm>
            <a:off x="2408814" y="1823549"/>
            <a:ext cx="72231" cy="722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4" name="Oval 23"/>
          <p:cNvSpPr/>
          <p:nvPr userDrawn="1"/>
        </p:nvSpPr>
        <p:spPr>
          <a:xfrm>
            <a:off x="2535597" y="1823549"/>
            <a:ext cx="72231" cy="722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25" name="Group 24"/>
          <p:cNvGrpSpPr/>
          <p:nvPr userDrawn="1"/>
        </p:nvGrpSpPr>
        <p:grpSpPr>
          <a:xfrm>
            <a:off x="9539287" y="1821575"/>
            <a:ext cx="397403" cy="74204"/>
            <a:chOff x="19078575" y="3106739"/>
            <a:chExt cx="794804" cy="148407"/>
          </a:xfrm>
        </p:grpSpPr>
        <p:grpSp>
          <p:nvGrpSpPr>
            <p:cNvPr id="26" name="Group 25"/>
            <p:cNvGrpSpPr/>
            <p:nvPr/>
          </p:nvGrpSpPr>
          <p:grpSpPr>
            <a:xfrm>
              <a:off x="19736219" y="3106739"/>
              <a:ext cx="137160" cy="137160"/>
              <a:chOff x="19740165" y="3110684"/>
              <a:chExt cx="138113" cy="138113"/>
            </a:xfrm>
          </p:grpSpPr>
          <p:cxnSp>
            <p:nvCxnSpPr>
              <p:cNvPr id="29" name="Straight Connector 28"/>
              <p:cNvCxnSpPr/>
              <p:nvPr/>
            </p:nvCxnSpPr>
            <p:spPr>
              <a:xfrm>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19415125" y="3110684"/>
              <a:ext cx="144462" cy="14446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cxnSp>
          <p:nvCxnSpPr>
            <p:cNvPr id="28" name="Straight Connector 27"/>
            <p:cNvCxnSpPr/>
            <p:nvPr/>
          </p:nvCxnSpPr>
          <p:spPr>
            <a:xfrm flipH="1">
              <a:off x="19078575" y="3255146"/>
              <a:ext cx="161925"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36" name="Picture Placeholder 35"/>
          <p:cNvSpPr>
            <a:spLocks noGrp="1"/>
          </p:cNvSpPr>
          <p:nvPr>
            <p:ph type="pic" sz="quarter" idx="17"/>
          </p:nvPr>
        </p:nvSpPr>
        <p:spPr>
          <a:xfrm>
            <a:off x="7825948" y="2841619"/>
            <a:ext cx="1740432" cy="3212479"/>
          </a:xfrm>
          <a:custGeom>
            <a:avLst/>
            <a:gdLst>
              <a:gd name="connsiteX0" fmla="*/ 8541 w 1308021"/>
              <a:gd name="connsiteY0" fmla="*/ 0 h 2409359"/>
              <a:gd name="connsiteX1" fmla="*/ 1299480 w 1308021"/>
              <a:gd name="connsiteY1" fmla="*/ 0 h 2409359"/>
              <a:gd name="connsiteX2" fmla="*/ 1308021 w 1308021"/>
              <a:gd name="connsiteY2" fmla="*/ 8878 h 2409359"/>
              <a:gd name="connsiteX3" fmla="*/ 1308021 w 1308021"/>
              <a:gd name="connsiteY3" fmla="*/ 2400481 h 2409359"/>
              <a:gd name="connsiteX4" fmla="*/ 1299480 w 1308021"/>
              <a:gd name="connsiteY4" fmla="*/ 2409359 h 2409359"/>
              <a:gd name="connsiteX5" fmla="*/ 8541 w 1308021"/>
              <a:gd name="connsiteY5" fmla="*/ 2409359 h 2409359"/>
              <a:gd name="connsiteX6" fmla="*/ 0 w 1308021"/>
              <a:gd name="connsiteY6" fmla="*/ 2400481 h 2409359"/>
              <a:gd name="connsiteX7" fmla="*/ 0 w 1308021"/>
              <a:gd name="connsiteY7" fmla="*/ 8878 h 2409359"/>
              <a:gd name="connsiteX8" fmla="*/ 8541 w 1308021"/>
              <a:gd name="connsiteY8" fmla="*/ 0 h 24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021" h="2409359">
                <a:moveTo>
                  <a:pt x="8541" y="0"/>
                </a:moveTo>
                <a:lnTo>
                  <a:pt x="1299480" y="0"/>
                </a:lnTo>
                <a:cubicBezTo>
                  <a:pt x="1304198" y="0"/>
                  <a:pt x="1308021" y="3975"/>
                  <a:pt x="1308021" y="8878"/>
                </a:cubicBezTo>
                <a:lnTo>
                  <a:pt x="1308021" y="2400481"/>
                </a:lnTo>
                <a:cubicBezTo>
                  <a:pt x="1308021" y="2405384"/>
                  <a:pt x="1304198" y="2409359"/>
                  <a:pt x="1299480" y="2409359"/>
                </a:cubicBezTo>
                <a:lnTo>
                  <a:pt x="8541" y="2409359"/>
                </a:lnTo>
                <a:cubicBezTo>
                  <a:pt x="3824" y="2409359"/>
                  <a:pt x="0" y="2405384"/>
                  <a:pt x="0" y="2400481"/>
                </a:cubicBezTo>
                <a:lnTo>
                  <a:pt x="0" y="8878"/>
                </a:lnTo>
                <a:cubicBezTo>
                  <a:pt x="0" y="3975"/>
                  <a:pt x="3824" y="0"/>
                  <a:pt x="8541"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6"/>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8" name="Picture 17">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184289594"/>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19" name="Rectangle 18"/>
          <p:cNvSpPr/>
          <p:nvPr userDrawn="1"/>
        </p:nvSpPr>
        <p:spPr>
          <a:xfrm>
            <a:off x="793752" y="2579511"/>
            <a:ext cx="10604499" cy="2496773"/>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2047" y="1909514"/>
            <a:ext cx="6703101" cy="4066455"/>
          </a:xfrm>
          <a:prstGeom prst="rect">
            <a:avLst/>
          </a:prstGeom>
        </p:spPr>
      </p:pic>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4" name="Picture Placeholder 2"/>
          <p:cNvSpPr>
            <a:spLocks noGrp="1"/>
          </p:cNvSpPr>
          <p:nvPr>
            <p:ph type="pic" sz="quarter" idx="12"/>
          </p:nvPr>
        </p:nvSpPr>
        <p:spPr>
          <a:xfrm>
            <a:off x="2610015" y="2286000"/>
            <a:ext cx="4847167" cy="309880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pic>
        <p:nvPicPr>
          <p:cNvPr id="15" name="Picture 14">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4236448056"/>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chorCtr="0"/>
          <a:lstStyle>
            <a:lvl1pPr marL="0" indent="0" algn="ctr">
              <a:buNone/>
              <a:defRPr sz="1600">
                <a:solidFill>
                  <a:schemeClr val="accent5"/>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2832282738"/>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mpany History Page 1">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5586012" y="2120015"/>
            <a:ext cx="1380952" cy="1380952"/>
          </a:xfrm>
          <a:prstGeom prst="ellipse">
            <a:avLst/>
          </a:prstGeom>
          <a:noFill/>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2027145" y="4311469"/>
            <a:ext cx="1380952" cy="1380952"/>
          </a:xfrm>
          <a:prstGeom prst="ellipse">
            <a:avLst/>
          </a:prstGeom>
          <a:noFill/>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9209745" y="4311469"/>
            <a:ext cx="1380952" cy="1380952"/>
          </a:xfrm>
          <a:prstGeom prst="ellipse">
            <a:avLst/>
          </a:prstGeom>
          <a:noFill/>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dirty="0"/>
          </a:p>
        </p:txBody>
      </p:sp>
      <p:sp>
        <p:nvSpPr>
          <p:cNvPr id="12" name="TextBox 11"/>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7"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5491144"/>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eet Our Team Page">
    <p:spTree>
      <p:nvGrpSpPr>
        <p:cNvPr id="1" name=""/>
        <p:cNvGrpSpPr/>
        <p:nvPr/>
      </p:nvGrpSpPr>
      <p:grpSpPr>
        <a:xfrm>
          <a:off x="0" y="0"/>
          <a:ext cx="0" cy="0"/>
          <a:chOff x="0" y="0"/>
          <a:chExt cx="0" cy="0"/>
        </a:xfrm>
      </p:grpSpPr>
      <p:sp>
        <p:nvSpPr>
          <p:cNvPr id="16" name="Picture Placeholder 9"/>
          <p:cNvSpPr>
            <a:spLocks noGrp="1"/>
          </p:cNvSpPr>
          <p:nvPr>
            <p:ph type="pic" sz="quarter" idx="11"/>
          </p:nvPr>
        </p:nvSpPr>
        <p:spPr>
          <a:xfrm>
            <a:off x="1114893" y="1988357"/>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7" name="Picture Placeholder 9"/>
          <p:cNvSpPr>
            <a:spLocks noGrp="1"/>
          </p:cNvSpPr>
          <p:nvPr>
            <p:ph type="pic" sz="quarter" idx="12"/>
          </p:nvPr>
        </p:nvSpPr>
        <p:spPr>
          <a:xfrm>
            <a:off x="3306707" y="1988357"/>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8" name="Picture Placeholder 9"/>
          <p:cNvSpPr>
            <a:spLocks noGrp="1"/>
          </p:cNvSpPr>
          <p:nvPr>
            <p:ph type="pic" sz="quarter" idx="13"/>
          </p:nvPr>
        </p:nvSpPr>
        <p:spPr>
          <a:xfrm>
            <a:off x="5498520" y="1988357"/>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9" name="Picture Placeholder 9"/>
          <p:cNvSpPr>
            <a:spLocks noGrp="1"/>
          </p:cNvSpPr>
          <p:nvPr>
            <p:ph type="pic" sz="quarter" idx="14"/>
          </p:nvPr>
        </p:nvSpPr>
        <p:spPr>
          <a:xfrm>
            <a:off x="7690333" y="1988357"/>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0" name="Picture Placeholder 9"/>
          <p:cNvSpPr>
            <a:spLocks noGrp="1"/>
          </p:cNvSpPr>
          <p:nvPr>
            <p:ph type="pic" sz="quarter" idx="15"/>
          </p:nvPr>
        </p:nvSpPr>
        <p:spPr>
          <a:xfrm>
            <a:off x="9882148" y="1988357"/>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1" name="Picture Placeholder 9"/>
          <p:cNvSpPr>
            <a:spLocks noGrp="1"/>
          </p:cNvSpPr>
          <p:nvPr>
            <p:ph type="pic" sz="quarter" idx="16"/>
          </p:nvPr>
        </p:nvSpPr>
        <p:spPr>
          <a:xfrm>
            <a:off x="1114893" y="3987361"/>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dirty="0"/>
          </a:p>
        </p:txBody>
      </p:sp>
      <p:sp>
        <p:nvSpPr>
          <p:cNvPr id="22" name="Picture Placeholder 9"/>
          <p:cNvSpPr>
            <a:spLocks noGrp="1"/>
          </p:cNvSpPr>
          <p:nvPr>
            <p:ph type="pic" sz="quarter" idx="17"/>
          </p:nvPr>
        </p:nvSpPr>
        <p:spPr>
          <a:xfrm>
            <a:off x="3306707" y="3987361"/>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3" name="Picture Placeholder 9"/>
          <p:cNvSpPr>
            <a:spLocks noGrp="1"/>
          </p:cNvSpPr>
          <p:nvPr>
            <p:ph type="pic" sz="quarter" idx="18"/>
          </p:nvPr>
        </p:nvSpPr>
        <p:spPr>
          <a:xfrm>
            <a:off x="5498520" y="3987361"/>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4" name="Picture Placeholder 9"/>
          <p:cNvSpPr>
            <a:spLocks noGrp="1"/>
          </p:cNvSpPr>
          <p:nvPr>
            <p:ph type="pic" sz="quarter" idx="19"/>
          </p:nvPr>
        </p:nvSpPr>
        <p:spPr>
          <a:xfrm>
            <a:off x="7690333" y="3987361"/>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5" name="Picture Placeholder 9"/>
          <p:cNvSpPr>
            <a:spLocks noGrp="1"/>
          </p:cNvSpPr>
          <p:nvPr>
            <p:ph type="pic" sz="quarter" idx="20"/>
          </p:nvPr>
        </p:nvSpPr>
        <p:spPr>
          <a:xfrm>
            <a:off x="9882148" y="3987361"/>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8" name="TextBox 27"/>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32"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3" name="Text Placeholder 9"/>
          <p:cNvSpPr>
            <a:spLocks noGrp="1"/>
          </p:cNvSpPr>
          <p:nvPr>
            <p:ph type="body" sz="quarter" idx="2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34" name="Straight Connector 33"/>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6"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695132"/>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6096000" y="1"/>
            <a:ext cx="6096000" cy="6857999"/>
          </a:xfrm>
          <a:prstGeom prst="rect">
            <a:avLst/>
          </a:prstGeom>
          <a:ln w="9525">
            <a:noFill/>
          </a:ln>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778937" y="767788"/>
            <a:ext cx="4441457"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791634" y="1278801"/>
            <a:ext cx="4441457"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803570"/>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8202-CEDC-7C86-EF1E-5251CE2B5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106EC-B0AD-C74E-6B75-2D9BC983BF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33AF4C-C493-DCA2-76E4-065D2E5C7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53A8C-B559-16E9-731D-D1A5B0F531F6}"/>
              </a:ext>
            </a:extLst>
          </p:cNvPr>
          <p:cNvSpPr>
            <a:spLocks noGrp="1"/>
          </p:cNvSpPr>
          <p:nvPr>
            <p:ph type="dt" sz="half" idx="10"/>
          </p:nvPr>
        </p:nvSpPr>
        <p:spPr/>
        <p:txBody>
          <a:bodyPr/>
          <a:lstStyle/>
          <a:p>
            <a:fld id="{08287D54-E069-9245-8C2A-502714DAB931}" type="datetimeFigureOut">
              <a:rPr lang="en-US" smtClean="0"/>
              <a:t>8/17/23</a:t>
            </a:fld>
            <a:endParaRPr lang="en-US"/>
          </a:p>
        </p:txBody>
      </p:sp>
      <p:sp>
        <p:nvSpPr>
          <p:cNvPr id="6" name="Footer Placeholder 5">
            <a:extLst>
              <a:ext uri="{FF2B5EF4-FFF2-40B4-BE49-F238E27FC236}">
                <a16:creationId xmlns:a16="http://schemas.microsoft.com/office/drawing/2014/main" id="{4084CE7F-57C5-6DCC-6BD9-45306FEBE9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644A2-AE9D-6FDE-1642-0B2A2A4A4485}"/>
              </a:ext>
            </a:extLst>
          </p:cNvPr>
          <p:cNvSpPr>
            <a:spLocks noGrp="1"/>
          </p:cNvSpPr>
          <p:nvPr>
            <p:ph type="sldNum" sz="quarter" idx="12"/>
          </p:nvPr>
        </p:nvSpPr>
        <p:spPr/>
        <p:txBody>
          <a:bodyPr/>
          <a:lstStyle/>
          <a:p>
            <a:fld id="{5E3A933C-F2EB-3745-ACD2-BB311A16BD1B}" type="slidenum">
              <a:rPr lang="en-US" smtClean="0"/>
              <a:t>‹#›</a:t>
            </a:fld>
            <a:endParaRPr lang="en-US"/>
          </a:p>
        </p:txBody>
      </p:sp>
    </p:spTree>
    <p:extLst>
      <p:ext uri="{BB962C8B-B14F-4D97-AF65-F5344CB8AC3E}">
        <p14:creationId xmlns:p14="http://schemas.microsoft.com/office/powerpoint/2010/main" val="3675950284"/>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Our Creative Force 2">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20" name="Picture Placeholder 3"/>
          <p:cNvSpPr>
            <a:spLocks noGrp="1"/>
          </p:cNvSpPr>
          <p:nvPr>
            <p:ph type="pic" sz="quarter" idx="12"/>
          </p:nvPr>
        </p:nvSpPr>
        <p:spPr>
          <a:xfrm>
            <a:off x="791633" y="2057400"/>
            <a:ext cx="3310848" cy="2656840"/>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14"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3"/>
          <p:cNvSpPr>
            <a:spLocks noGrp="1"/>
          </p:cNvSpPr>
          <p:nvPr>
            <p:ph type="pic" sz="quarter" idx="13"/>
          </p:nvPr>
        </p:nvSpPr>
        <p:spPr>
          <a:xfrm>
            <a:off x="4438459" y="2057400"/>
            <a:ext cx="3310848" cy="2656840"/>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26" name="Picture Placeholder 3"/>
          <p:cNvSpPr>
            <a:spLocks noGrp="1"/>
          </p:cNvSpPr>
          <p:nvPr>
            <p:ph type="pic" sz="quarter" idx="14"/>
          </p:nvPr>
        </p:nvSpPr>
        <p:spPr>
          <a:xfrm>
            <a:off x="8085285" y="2057400"/>
            <a:ext cx="3310848" cy="2656840"/>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1"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1497089"/>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imple Portfolio Single Show">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4"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791633" y="2057399"/>
            <a:ext cx="5315656" cy="3675047"/>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76034184"/>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Various Project Show Case">
    <p:spTree>
      <p:nvGrpSpPr>
        <p:cNvPr id="1" name=""/>
        <p:cNvGrpSpPr/>
        <p:nvPr/>
      </p:nvGrpSpPr>
      <p:grpSpPr>
        <a:xfrm>
          <a:off x="0" y="0"/>
          <a:ext cx="0" cy="0"/>
          <a:chOff x="0" y="0"/>
          <a:chExt cx="0" cy="0"/>
        </a:xfrm>
      </p:grpSpPr>
      <p:sp>
        <p:nvSpPr>
          <p:cNvPr id="44" name="Text Placeholder 9"/>
          <p:cNvSpPr>
            <a:spLocks noGrp="1"/>
          </p:cNvSpPr>
          <p:nvPr userDrawn="1">
            <p:ph type="body" sz="quarter" idx="18"/>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45" name="Text Placeholder 9"/>
          <p:cNvSpPr>
            <a:spLocks noGrp="1"/>
          </p:cNvSpPr>
          <p:nvPr userDrawn="1">
            <p:ph type="body" sz="quarter" idx="19"/>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46" name="Straight Connector 45"/>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Picture Placeholder 17"/>
          <p:cNvSpPr>
            <a:spLocks noGrp="1"/>
          </p:cNvSpPr>
          <p:nvPr>
            <p:ph type="pic" sz="quarter" idx="10"/>
          </p:nvPr>
        </p:nvSpPr>
        <p:spPr>
          <a:xfrm>
            <a:off x="792521" y="2057400"/>
            <a:ext cx="2645664" cy="1828800"/>
          </a:xfrm>
          <a:prstGeom prst="rect">
            <a:avLst/>
          </a:prstGeom>
          <a:noFill/>
          <a:ln>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a:p>
        </p:txBody>
      </p:sp>
      <p:sp>
        <p:nvSpPr>
          <p:cNvPr id="40" name="TextBox 39"/>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42" name="Picture Placeholder 17"/>
          <p:cNvSpPr>
            <a:spLocks noGrp="1"/>
          </p:cNvSpPr>
          <p:nvPr>
            <p:ph type="pic" sz="quarter" idx="20"/>
          </p:nvPr>
        </p:nvSpPr>
        <p:spPr>
          <a:xfrm>
            <a:off x="6082073" y="2057400"/>
            <a:ext cx="2645664" cy="1828800"/>
          </a:xfrm>
          <a:prstGeom prst="rect">
            <a:avLst/>
          </a:prstGeom>
          <a:noFill/>
          <a:ln>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a:p>
        </p:txBody>
      </p:sp>
      <p:sp>
        <p:nvSpPr>
          <p:cNvPr id="47" name="Picture Placeholder 17"/>
          <p:cNvSpPr>
            <a:spLocks noGrp="1"/>
          </p:cNvSpPr>
          <p:nvPr>
            <p:ph type="pic" sz="quarter" idx="21"/>
          </p:nvPr>
        </p:nvSpPr>
        <p:spPr>
          <a:xfrm>
            <a:off x="3437297" y="3884531"/>
            <a:ext cx="2645664" cy="1828800"/>
          </a:xfrm>
          <a:prstGeom prst="rect">
            <a:avLst/>
          </a:prstGeom>
          <a:noFill/>
          <a:ln>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a:p>
        </p:txBody>
      </p:sp>
      <p:sp>
        <p:nvSpPr>
          <p:cNvPr id="60" name="Picture Placeholder 17"/>
          <p:cNvSpPr>
            <a:spLocks noGrp="1"/>
          </p:cNvSpPr>
          <p:nvPr>
            <p:ph type="pic" sz="quarter" idx="22"/>
          </p:nvPr>
        </p:nvSpPr>
        <p:spPr>
          <a:xfrm>
            <a:off x="8726849" y="3884531"/>
            <a:ext cx="2645664" cy="1828800"/>
          </a:xfrm>
          <a:prstGeom prst="rect">
            <a:avLst/>
          </a:prstGeom>
          <a:noFill/>
          <a:ln>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a:p>
        </p:txBody>
      </p:sp>
      <p:sp>
        <p:nvSpPr>
          <p:cNvPr id="15"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6"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73336513"/>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Effect transition="in" filter="fade">
                                      <p:cBhvr>
                                        <p:cTn id="11" dur="500"/>
                                        <p:tgtEl>
                                          <p:spTgt spid="4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animEffect transition="in" filter="fade">
                                      <p:cBhvr>
                                        <p:cTn id="15"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eatured Services Page">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4"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Picture Placeholder 3"/>
          <p:cNvSpPr>
            <a:spLocks noGrp="1"/>
          </p:cNvSpPr>
          <p:nvPr>
            <p:ph type="pic" sz="quarter" idx="12"/>
          </p:nvPr>
        </p:nvSpPr>
        <p:spPr>
          <a:xfrm>
            <a:off x="791635" y="2057400"/>
            <a:ext cx="2510365" cy="3657601"/>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28" name="Picture Placeholder 3"/>
          <p:cNvSpPr>
            <a:spLocks noGrp="1"/>
          </p:cNvSpPr>
          <p:nvPr>
            <p:ph type="pic" sz="quarter" idx="13"/>
          </p:nvPr>
        </p:nvSpPr>
        <p:spPr>
          <a:xfrm>
            <a:off x="8885768" y="2057400"/>
            <a:ext cx="2510365" cy="3657601"/>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29" name="Picture Placeholder 3"/>
          <p:cNvSpPr>
            <a:spLocks noGrp="1"/>
          </p:cNvSpPr>
          <p:nvPr>
            <p:ph type="pic" sz="quarter" idx="14"/>
          </p:nvPr>
        </p:nvSpPr>
        <p:spPr>
          <a:xfrm>
            <a:off x="6187723" y="2057400"/>
            <a:ext cx="2510365" cy="3657601"/>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30" name="Picture Placeholder 3"/>
          <p:cNvSpPr>
            <a:spLocks noGrp="1"/>
          </p:cNvSpPr>
          <p:nvPr>
            <p:ph type="pic" sz="quarter" idx="15"/>
          </p:nvPr>
        </p:nvSpPr>
        <p:spPr>
          <a:xfrm>
            <a:off x="3489679" y="2057400"/>
            <a:ext cx="2510365" cy="3657601"/>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0"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88701225"/>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mall Picture at Left Side">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4"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791635" y="2057400"/>
            <a:ext cx="3589867" cy="3657601"/>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60028240"/>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5E55-5A99-B217-1DCB-71BED575B0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6B994E-5A18-F647-6952-2207B9BDD4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DC1D11-8C23-618A-28AB-31E8C321D5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1A8665-61E5-FC70-DD4F-346A313FC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1C08B9-3D12-B283-CFC9-4CC7E8681B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E0499-6750-C25A-FDC0-77E1595F4BA6}"/>
              </a:ext>
            </a:extLst>
          </p:cNvPr>
          <p:cNvSpPr>
            <a:spLocks noGrp="1"/>
          </p:cNvSpPr>
          <p:nvPr>
            <p:ph type="dt" sz="half" idx="10"/>
          </p:nvPr>
        </p:nvSpPr>
        <p:spPr/>
        <p:txBody>
          <a:bodyPr/>
          <a:lstStyle/>
          <a:p>
            <a:fld id="{08287D54-E069-9245-8C2A-502714DAB931}" type="datetimeFigureOut">
              <a:rPr lang="en-US" smtClean="0"/>
              <a:t>8/17/23</a:t>
            </a:fld>
            <a:endParaRPr lang="en-US"/>
          </a:p>
        </p:txBody>
      </p:sp>
      <p:sp>
        <p:nvSpPr>
          <p:cNvPr id="8" name="Footer Placeholder 7">
            <a:extLst>
              <a:ext uri="{FF2B5EF4-FFF2-40B4-BE49-F238E27FC236}">
                <a16:creationId xmlns:a16="http://schemas.microsoft.com/office/drawing/2014/main" id="{F615FC57-B876-8B20-3A85-5FF728D80C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D2A3EF-4E6E-5915-CF37-2FA28400BDDF}"/>
              </a:ext>
            </a:extLst>
          </p:cNvPr>
          <p:cNvSpPr>
            <a:spLocks noGrp="1"/>
          </p:cNvSpPr>
          <p:nvPr>
            <p:ph type="sldNum" sz="quarter" idx="12"/>
          </p:nvPr>
        </p:nvSpPr>
        <p:spPr/>
        <p:txBody>
          <a:bodyPr/>
          <a:lstStyle/>
          <a:p>
            <a:fld id="{5E3A933C-F2EB-3745-ACD2-BB311A16BD1B}" type="slidenum">
              <a:rPr lang="en-US" smtClean="0"/>
              <a:t>‹#›</a:t>
            </a:fld>
            <a:endParaRPr lang="en-US"/>
          </a:p>
        </p:txBody>
      </p:sp>
    </p:spTree>
    <p:extLst>
      <p:ext uri="{BB962C8B-B14F-4D97-AF65-F5344CB8AC3E}">
        <p14:creationId xmlns:p14="http://schemas.microsoft.com/office/powerpoint/2010/main" val="279503119"/>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6C75-2AC0-C65B-D350-06FB36556B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B68506-122D-36A4-C81B-5CCE8E16A7D4}"/>
              </a:ext>
            </a:extLst>
          </p:cNvPr>
          <p:cNvSpPr>
            <a:spLocks noGrp="1"/>
          </p:cNvSpPr>
          <p:nvPr>
            <p:ph type="dt" sz="half" idx="10"/>
          </p:nvPr>
        </p:nvSpPr>
        <p:spPr/>
        <p:txBody>
          <a:bodyPr/>
          <a:lstStyle/>
          <a:p>
            <a:fld id="{08287D54-E069-9245-8C2A-502714DAB931}" type="datetimeFigureOut">
              <a:rPr lang="en-US" smtClean="0"/>
              <a:t>8/17/23</a:t>
            </a:fld>
            <a:endParaRPr lang="en-US"/>
          </a:p>
        </p:txBody>
      </p:sp>
      <p:sp>
        <p:nvSpPr>
          <p:cNvPr id="4" name="Footer Placeholder 3">
            <a:extLst>
              <a:ext uri="{FF2B5EF4-FFF2-40B4-BE49-F238E27FC236}">
                <a16:creationId xmlns:a16="http://schemas.microsoft.com/office/drawing/2014/main" id="{E2CDD8D6-2997-D13C-78CC-AF5369BF6A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70145C-8A2F-0F12-900A-84836326FC7E}"/>
              </a:ext>
            </a:extLst>
          </p:cNvPr>
          <p:cNvSpPr>
            <a:spLocks noGrp="1"/>
          </p:cNvSpPr>
          <p:nvPr>
            <p:ph type="sldNum" sz="quarter" idx="12"/>
          </p:nvPr>
        </p:nvSpPr>
        <p:spPr/>
        <p:txBody>
          <a:bodyPr/>
          <a:lstStyle/>
          <a:p>
            <a:fld id="{5E3A933C-F2EB-3745-ACD2-BB311A16BD1B}" type="slidenum">
              <a:rPr lang="en-US" smtClean="0"/>
              <a:t>‹#›</a:t>
            </a:fld>
            <a:endParaRPr lang="en-US"/>
          </a:p>
        </p:txBody>
      </p:sp>
    </p:spTree>
    <p:extLst>
      <p:ext uri="{BB962C8B-B14F-4D97-AF65-F5344CB8AC3E}">
        <p14:creationId xmlns:p14="http://schemas.microsoft.com/office/powerpoint/2010/main" val="392654179"/>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07455-F691-F063-973C-113DFB5DC9F7}"/>
              </a:ext>
            </a:extLst>
          </p:cNvPr>
          <p:cNvSpPr>
            <a:spLocks noGrp="1"/>
          </p:cNvSpPr>
          <p:nvPr>
            <p:ph type="dt" sz="half" idx="10"/>
          </p:nvPr>
        </p:nvSpPr>
        <p:spPr/>
        <p:txBody>
          <a:bodyPr/>
          <a:lstStyle/>
          <a:p>
            <a:fld id="{08287D54-E069-9245-8C2A-502714DAB931}" type="datetimeFigureOut">
              <a:rPr lang="en-US" smtClean="0"/>
              <a:t>8/17/23</a:t>
            </a:fld>
            <a:endParaRPr lang="en-US"/>
          </a:p>
        </p:txBody>
      </p:sp>
      <p:sp>
        <p:nvSpPr>
          <p:cNvPr id="3" name="Footer Placeholder 2">
            <a:extLst>
              <a:ext uri="{FF2B5EF4-FFF2-40B4-BE49-F238E27FC236}">
                <a16:creationId xmlns:a16="http://schemas.microsoft.com/office/drawing/2014/main" id="{00F5ED93-2578-8FDC-EE1D-F64BA8A1F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48BF9F-957C-AE7C-6505-F361761BBB52}"/>
              </a:ext>
            </a:extLst>
          </p:cNvPr>
          <p:cNvSpPr>
            <a:spLocks noGrp="1"/>
          </p:cNvSpPr>
          <p:nvPr>
            <p:ph type="sldNum" sz="quarter" idx="12"/>
          </p:nvPr>
        </p:nvSpPr>
        <p:spPr/>
        <p:txBody>
          <a:bodyPr/>
          <a:lstStyle/>
          <a:p>
            <a:fld id="{5E3A933C-F2EB-3745-ACD2-BB311A16BD1B}" type="slidenum">
              <a:rPr lang="en-US" smtClean="0"/>
              <a:t>‹#›</a:t>
            </a:fld>
            <a:endParaRPr lang="en-US"/>
          </a:p>
        </p:txBody>
      </p:sp>
    </p:spTree>
    <p:extLst>
      <p:ext uri="{BB962C8B-B14F-4D97-AF65-F5344CB8AC3E}">
        <p14:creationId xmlns:p14="http://schemas.microsoft.com/office/powerpoint/2010/main" val="76467589"/>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1894-7761-B4EF-7023-E31292DD1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4BC3E8-27E8-0D74-8508-6B86AFF47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764CEC-44A3-13C3-F3F7-856B5A812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5AF43-1356-5B2D-1DF9-E9535F1BBE50}"/>
              </a:ext>
            </a:extLst>
          </p:cNvPr>
          <p:cNvSpPr>
            <a:spLocks noGrp="1"/>
          </p:cNvSpPr>
          <p:nvPr>
            <p:ph type="dt" sz="half" idx="10"/>
          </p:nvPr>
        </p:nvSpPr>
        <p:spPr/>
        <p:txBody>
          <a:bodyPr/>
          <a:lstStyle/>
          <a:p>
            <a:fld id="{08287D54-E069-9245-8C2A-502714DAB931}" type="datetimeFigureOut">
              <a:rPr lang="en-US" smtClean="0"/>
              <a:t>8/17/23</a:t>
            </a:fld>
            <a:endParaRPr lang="en-US"/>
          </a:p>
        </p:txBody>
      </p:sp>
      <p:sp>
        <p:nvSpPr>
          <p:cNvPr id="6" name="Footer Placeholder 5">
            <a:extLst>
              <a:ext uri="{FF2B5EF4-FFF2-40B4-BE49-F238E27FC236}">
                <a16:creationId xmlns:a16="http://schemas.microsoft.com/office/drawing/2014/main" id="{0DFFE0B7-141E-10F1-4AE5-C85B91D50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E8201-FFBF-B6DD-6CE5-1E99E2631B2B}"/>
              </a:ext>
            </a:extLst>
          </p:cNvPr>
          <p:cNvSpPr>
            <a:spLocks noGrp="1"/>
          </p:cNvSpPr>
          <p:nvPr>
            <p:ph type="sldNum" sz="quarter" idx="12"/>
          </p:nvPr>
        </p:nvSpPr>
        <p:spPr/>
        <p:txBody>
          <a:bodyPr/>
          <a:lstStyle/>
          <a:p>
            <a:fld id="{5E3A933C-F2EB-3745-ACD2-BB311A16BD1B}" type="slidenum">
              <a:rPr lang="en-US" smtClean="0"/>
              <a:t>‹#›</a:t>
            </a:fld>
            <a:endParaRPr lang="en-US"/>
          </a:p>
        </p:txBody>
      </p:sp>
    </p:spTree>
    <p:extLst>
      <p:ext uri="{BB962C8B-B14F-4D97-AF65-F5344CB8AC3E}">
        <p14:creationId xmlns:p14="http://schemas.microsoft.com/office/powerpoint/2010/main" val="1374949947"/>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5B3D-5DB4-E773-3370-43AF862AC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54EBAC-6ECE-FC17-4EFE-4F10A4C00C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1FC362-65A3-4630-FDD1-33340B05B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3AF88-F448-930F-F0B7-DF4890CDD708}"/>
              </a:ext>
            </a:extLst>
          </p:cNvPr>
          <p:cNvSpPr>
            <a:spLocks noGrp="1"/>
          </p:cNvSpPr>
          <p:nvPr>
            <p:ph type="dt" sz="half" idx="10"/>
          </p:nvPr>
        </p:nvSpPr>
        <p:spPr/>
        <p:txBody>
          <a:bodyPr/>
          <a:lstStyle/>
          <a:p>
            <a:fld id="{08287D54-E069-9245-8C2A-502714DAB931}" type="datetimeFigureOut">
              <a:rPr lang="en-US" smtClean="0"/>
              <a:t>8/17/23</a:t>
            </a:fld>
            <a:endParaRPr lang="en-US"/>
          </a:p>
        </p:txBody>
      </p:sp>
      <p:sp>
        <p:nvSpPr>
          <p:cNvPr id="6" name="Footer Placeholder 5">
            <a:extLst>
              <a:ext uri="{FF2B5EF4-FFF2-40B4-BE49-F238E27FC236}">
                <a16:creationId xmlns:a16="http://schemas.microsoft.com/office/drawing/2014/main" id="{414DE830-6EC3-E526-42E7-E731E9C4F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DF3B4-7512-74D2-6683-C134C2B58FF0}"/>
              </a:ext>
            </a:extLst>
          </p:cNvPr>
          <p:cNvSpPr>
            <a:spLocks noGrp="1"/>
          </p:cNvSpPr>
          <p:nvPr>
            <p:ph type="sldNum" sz="quarter" idx="12"/>
          </p:nvPr>
        </p:nvSpPr>
        <p:spPr/>
        <p:txBody>
          <a:bodyPr/>
          <a:lstStyle/>
          <a:p>
            <a:fld id="{5E3A933C-F2EB-3745-ACD2-BB311A16BD1B}" type="slidenum">
              <a:rPr lang="en-US" smtClean="0"/>
              <a:t>‹#›</a:t>
            </a:fld>
            <a:endParaRPr lang="en-US"/>
          </a:p>
        </p:txBody>
      </p:sp>
    </p:spTree>
    <p:extLst>
      <p:ext uri="{BB962C8B-B14F-4D97-AF65-F5344CB8AC3E}">
        <p14:creationId xmlns:p14="http://schemas.microsoft.com/office/powerpoint/2010/main" val="2215007659"/>
      </p:ext>
    </p:extLst>
  </p:cSld>
  <p:clrMapOvr>
    <a:masterClrMapping/>
  </p:clrMapOvr>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618847-8C38-4580-4AC4-0F381C24D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259503-25E8-7EE0-8CCC-6B3BCC925A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0C819-4207-FF2F-7A20-212E23BC7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87D54-E069-9245-8C2A-502714DAB931}" type="datetimeFigureOut">
              <a:rPr lang="en-US" smtClean="0"/>
              <a:t>8/17/23</a:t>
            </a:fld>
            <a:endParaRPr lang="en-US"/>
          </a:p>
        </p:txBody>
      </p:sp>
      <p:sp>
        <p:nvSpPr>
          <p:cNvPr id="5" name="Footer Placeholder 4">
            <a:extLst>
              <a:ext uri="{FF2B5EF4-FFF2-40B4-BE49-F238E27FC236}">
                <a16:creationId xmlns:a16="http://schemas.microsoft.com/office/drawing/2014/main" id="{A9534A7C-B27F-0A1A-AFDB-932A9B717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0ABC80-7F86-34B5-1680-29988F0B4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A933C-F2EB-3745-ACD2-BB311A16BD1B}" type="slidenum">
              <a:rPr lang="en-US" smtClean="0"/>
              <a:t>‹#›</a:t>
            </a:fld>
            <a:endParaRPr lang="en-US"/>
          </a:p>
        </p:txBody>
      </p:sp>
    </p:spTree>
    <p:extLst>
      <p:ext uri="{BB962C8B-B14F-4D97-AF65-F5344CB8AC3E}">
        <p14:creationId xmlns:p14="http://schemas.microsoft.com/office/powerpoint/2010/main" val="2999901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6F8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4994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90" r:id="rId28"/>
    <p:sldLayoutId id="2147483691" r:id="rId29"/>
    <p:sldLayoutId id="2147483692" r:id="rId30"/>
    <p:sldLayoutId id="2147483693" r:id="rId31"/>
    <p:sldLayoutId id="2147483694" r:id="rId32"/>
  </p:sldLayoutIdLst>
  <mc:AlternateContent xmlns:mc="http://schemas.openxmlformats.org/markup-compatibility/2006" xmlns:p14="http://schemas.microsoft.com/office/powerpoint/2010/main">
    <mc:Choice Requires="p14">
      <p:transition spd="slow" p14:dur="3500">
        <p14:window dir="vert"/>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hyperlink" Target="https://www.carc.usc.edu/" TargetMode="External"/><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hyperlink" Target="https://www.carc.usc.edu/"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a:extLst>
              <a:ext uri="{FF2B5EF4-FFF2-40B4-BE49-F238E27FC236}">
                <a16:creationId xmlns:a16="http://schemas.microsoft.com/office/drawing/2014/main" id="{7D42771E-D3EC-F7F9-2FC7-77AEDEC4478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109" b="8109"/>
          <a:stretch>
            <a:fillRect/>
          </a:stretch>
        </p:blipFill>
        <p:spPr>
          <a:xfrm>
            <a:off x="0" y="6485"/>
            <a:ext cx="12192000" cy="6858000"/>
          </a:xfrm>
        </p:spPr>
      </p:pic>
      <p:sp>
        <p:nvSpPr>
          <p:cNvPr id="15" name="Rectangle 14"/>
          <p:cNvSpPr/>
          <p:nvPr/>
        </p:nvSpPr>
        <p:spPr>
          <a:xfrm>
            <a:off x="1" y="1777594"/>
            <a:ext cx="6349593" cy="305034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 name="Straight Connector 3"/>
          <p:cNvCxnSpPr/>
          <p:nvPr/>
        </p:nvCxnSpPr>
        <p:spPr>
          <a:xfrm>
            <a:off x="135903" y="2310044"/>
            <a:ext cx="1219200" cy="0"/>
          </a:xfrm>
          <a:prstGeom prst="line">
            <a:avLst/>
          </a:prstGeom>
          <a:ln w="28575">
            <a:solidFill>
              <a:srgbClr val="991B1E"/>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5903" y="2392381"/>
            <a:ext cx="6414287" cy="2385268"/>
          </a:xfrm>
          <a:prstGeom prst="rect">
            <a:avLst/>
          </a:prstGeom>
          <a:noFill/>
        </p:spPr>
        <p:txBody>
          <a:bodyPr wrap="square" lIns="0" tIns="0" rIns="0" bIns="0" rtlCol="0">
            <a:spAutoFit/>
          </a:bodyPr>
          <a:lstStyle/>
          <a:p>
            <a:pPr>
              <a:spcAft>
                <a:spcPts val="600"/>
              </a:spcAft>
            </a:pPr>
            <a:r>
              <a:rPr lang="en-US" sz="2800" cap="all" spc="67" dirty="0">
                <a:solidFill>
                  <a:srgbClr val="4B5050"/>
                </a:solidFill>
                <a:latin typeface="Lato Black" panose="020F0A02020204030203" pitchFamily="34" charset="0"/>
              </a:rPr>
              <a:t>Research Computing &amp; data services at USC</a:t>
            </a:r>
            <a:endParaRPr lang="en-US" sz="1600" cap="all" spc="67" dirty="0">
              <a:solidFill>
                <a:srgbClr val="777777"/>
              </a:solidFill>
              <a:latin typeface="Lato Black" panose="020F0A02020204030203" pitchFamily="34" charset="0"/>
            </a:endParaRPr>
          </a:p>
          <a:p>
            <a:pPr>
              <a:lnSpc>
                <a:spcPts val="3600"/>
              </a:lnSpc>
            </a:pPr>
            <a:r>
              <a:rPr lang="en-US" sz="1600" cap="all" spc="67" dirty="0">
                <a:solidFill>
                  <a:srgbClr val="777777"/>
                </a:solidFill>
                <a:latin typeface="Lato Black" panose="020F0A02020204030203" pitchFamily="34" charset="0"/>
              </a:rPr>
              <a:t>Center for advanced research computing (CARC)</a:t>
            </a:r>
          </a:p>
          <a:p>
            <a:pPr>
              <a:lnSpc>
                <a:spcPts val="4800"/>
              </a:lnSpc>
            </a:pPr>
            <a:r>
              <a:rPr lang="en-US" sz="1200" cap="all" spc="67" dirty="0">
                <a:solidFill>
                  <a:srgbClr val="777777"/>
                </a:solidFill>
                <a:latin typeface="Lato Black" panose="020F0A02020204030203" pitchFamily="34" charset="0"/>
              </a:rPr>
              <a:t>BD Kim, PHD</a:t>
            </a:r>
          </a:p>
          <a:p>
            <a:r>
              <a:rPr lang="en-US" sz="1200" cap="all" spc="67" dirty="0">
                <a:solidFill>
                  <a:srgbClr val="777777"/>
                </a:solidFill>
                <a:latin typeface="Lato Black" panose="020F0A02020204030203" pitchFamily="34" charset="0"/>
              </a:rPr>
              <a:t>Navigating research &amp; scholarship at </a:t>
            </a:r>
            <a:r>
              <a:rPr lang="en-US" sz="1200" cap="all" spc="67" dirty="0" err="1">
                <a:solidFill>
                  <a:srgbClr val="777777"/>
                </a:solidFill>
                <a:latin typeface="Lato Black" panose="020F0A02020204030203" pitchFamily="34" charset="0"/>
              </a:rPr>
              <a:t>usc</a:t>
            </a:r>
            <a:endParaRPr lang="en-US" sz="1200" cap="all" spc="67" dirty="0">
              <a:solidFill>
                <a:srgbClr val="777777"/>
              </a:solidFill>
              <a:latin typeface="Lato Black" panose="020F0A02020204030203" pitchFamily="34" charset="0"/>
            </a:endParaRPr>
          </a:p>
          <a:p>
            <a:r>
              <a:rPr lang="en-US" sz="1200" cap="all" spc="67" dirty="0">
                <a:solidFill>
                  <a:srgbClr val="777777"/>
                </a:solidFill>
                <a:latin typeface="Lato Black" panose="020F0A02020204030203" pitchFamily="34" charset="0"/>
              </a:rPr>
              <a:t>August 18, 2023</a:t>
            </a:r>
          </a:p>
        </p:txBody>
      </p:sp>
      <p:pic>
        <p:nvPicPr>
          <p:cNvPr id="11" name="Picture 10">
            <a:extLst>
              <a:ext uri="{FF2B5EF4-FFF2-40B4-BE49-F238E27FC236}">
                <a16:creationId xmlns:a16="http://schemas.microsoft.com/office/drawing/2014/main" id="{02E5A025-B9EC-4B3B-8A5A-78BE0B998494}"/>
              </a:ext>
            </a:extLst>
          </p:cNvPr>
          <p:cNvPicPr>
            <a:picLocks noChangeAspect="1"/>
          </p:cNvPicPr>
          <p:nvPr/>
        </p:nvPicPr>
        <p:blipFill>
          <a:blip r:embed="rId4"/>
          <a:stretch>
            <a:fillRect/>
          </a:stretch>
        </p:blipFill>
        <p:spPr>
          <a:xfrm>
            <a:off x="4513005" y="4413443"/>
            <a:ext cx="1771245" cy="414494"/>
          </a:xfrm>
          <a:prstGeom prst="rect">
            <a:avLst/>
          </a:prstGeom>
        </p:spPr>
      </p:pic>
    </p:spTree>
    <p:extLst>
      <p:ext uri="{BB962C8B-B14F-4D97-AF65-F5344CB8AC3E}">
        <p14:creationId xmlns:p14="http://schemas.microsoft.com/office/powerpoint/2010/main" val="3514334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park&#10;&#10;Description automatically generated">
            <a:extLst>
              <a:ext uri="{FF2B5EF4-FFF2-40B4-BE49-F238E27FC236}">
                <a16:creationId xmlns:a16="http://schemas.microsoft.com/office/drawing/2014/main" id="{3AF2CC21-A924-44F2-B3A5-222B0239B45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39" b="7839"/>
          <a:stretch>
            <a:fillRect/>
          </a:stretch>
        </p:blipFill>
        <p:spPr/>
      </p:pic>
      <p:sp>
        <p:nvSpPr>
          <p:cNvPr id="15" name="Rectangle 14"/>
          <p:cNvSpPr/>
          <p:nvPr/>
        </p:nvSpPr>
        <p:spPr>
          <a:xfrm>
            <a:off x="1" y="1623232"/>
            <a:ext cx="5359263" cy="2941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 name="Straight Connector 3"/>
          <p:cNvCxnSpPr/>
          <p:nvPr/>
        </p:nvCxnSpPr>
        <p:spPr>
          <a:xfrm>
            <a:off x="133981" y="2229577"/>
            <a:ext cx="1219200" cy="0"/>
          </a:xfrm>
          <a:prstGeom prst="line">
            <a:avLst/>
          </a:prstGeom>
          <a:ln w="28575">
            <a:solidFill>
              <a:srgbClr val="991B1E"/>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982" y="2369693"/>
            <a:ext cx="4461161" cy="1231106"/>
          </a:xfrm>
          <a:prstGeom prst="rect">
            <a:avLst/>
          </a:prstGeom>
          <a:noFill/>
        </p:spPr>
        <p:txBody>
          <a:bodyPr wrap="square" lIns="0" tIns="0" rIns="0" bIns="0" rtlCol="0">
            <a:spAutoFit/>
          </a:bodyPr>
          <a:lstStyle/>
          <a:p>
            <a:pPr>
              <a:lnSpc>
                <a:spcPts val="4800"/>
              </a:lnSpc>
            </a:pPr>
            <a:r>
              <a:rPr lang="en-US" sz="4267" b="1" cap="all" spc="67" dirty="0">
                <a:solidFill>
                  <a:schemeClr val="accent1"/>
                </a:solidFill>
                <a:latin typeface="Lato Black" panose="020F0A02020204030203" pitchFamily="34" charset="0"/>
              </a:rPr>
              <a:t>THANK YOU </a:t>
            </a:r>
          </a:p>
          <a:p>
            <a:pPr>
              <a:lnSpc>
                <a:spcPts val="4800"/>
              </a:lnSpc>
            </a:pPr>
            <a:r>
              <a:rPr lang="en-US" sz="4267" b="1" cap="all" spc="67" dirty="0">
                <a:solidFill>
                  <a:schemeClr val="accent1"/>
                </a:solidFill>
                <a:latin typeface="Lato Black" panose="020F0A02020204030203" pitchFamily="34" charset="0"/>
              </a:rPr>
              <a:t>&amp; Fight On!</a:t>
            </a:r>
          </a:p>
        </p:txBody>
      </p:sp>
      <p:pic>
        <p:nvPicPr>
          <p:cNvPr id="11" name="Picture 10">
            <a:extLst>
              <a:ext uri="{FF2B5EF4-FFF2-40B4-BE49-F238E27FC236}">
                <a16:creationId xmlns:a16="http://schemas.microsoft.com/office/drawing/2014/main" id="{02E5A025-B9EC-4B3B-8A5A-78BE0B998494}"/>
              </a:ext>
            </a:extLst>
          </p:cNvPr>
          <p:cNvPicPr>
            <a:picLocks noChangeAspect="1"/>
          </p:cNvPicPr>
          <p:nvPr/>
        </p:nvPicPr>
        <p:blipFill>
          <a:blip r:embed="rId3"/>
          <a:stretch>
            <a:fillRect/>
          </a:stretch>
        </p:blipFill>
        <p:spPr>
          <a:xfrm>
            <a:off x="2915621" y="3872757"/>
            <a:ext cx="2330896" cy="545460"/>
          </a:xfrm>
          <a:prstGeom prst="rect">
            <a:avLst/>
          </a:prstGeom>
        </p:spPr>
      </p:pic>
    </p:spTree>
    <p:extLst>
      <p:ext uri="{BB962C8B-B14F-4D97-AF65-F5344CB8AC3E}">
        <p14:creationId xmlns:p14="http://schemas.microsoft.com/office/powerpoint/2010/main" val="17080278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477" b="12477"/>
          <a:stretch>
            <a:fillRect/>
          </a:stretch>
        </p:blipFill>
        <p:spPr/>
      </p:pic>
      <p:sp>
        <p:nvSpPr>
          <p:cNvPr id="9" name="Text Placeholder 8"/>
          <p:cNvSpPr>
            <a:spLocks noGrp="1"/>
          </p:cNvSpPr>
          <p:nvPr>
            <p:ph type="body" sz="quarter" idx="11"/>
          </p:nvPr>
        </p:nvSpPr>
        <p:spPr>
          <a:xfrm>
            <a:off x="778937" y="767788"/>
            <a:ext cx="4441457" cy="1126981"/>
          </a:xfrm>
        </p:spPr>
        <p:txBody>
          <a:bodyPr/>
          <a:lstStyle/>
          <a:p>
            <a:r>
              <a:rPr lang="en-US" dirty="0"/>
              <a:t>About </a:t>
            </a:r>
            <a:r>
              <a:rPr lang="en-US" dirty="0">
                <a:solidFill>
                  <a:schemeClr val="accent2"/>
                </a:solidFill>
              </a:rPr>
              <a:t>CARC</a:t>
            </a:r>
          </a:p>
        </p:txBody>
      </p:sp>
      <p:sp>
        <p:nvSpPr>
          <p:cNvPr id="15" name="Rectangle 14"/>
          <p:cNvSpPr/>
          <p:nvPr/>
        </p:nvSpPr>
        <p:spPr>
          <a:xfrm>
            <a:off x="800693" y="4177091"/>
            <a:ext cx="4440609" cy="187737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Lato"/>
            </a:endParaRPr>
          </a:p>
        </p:txBody>
      </p:sp>
      <p:sp>
        <p:nvSpPr>
          <p:cNvPr id="30" name="TextBox 29"/>
          <p:cNvSpPr txBox="1"/>
          <p:nvPr/>
        </p:nvSpPr>
        <p:spPr>
          <a:xfrm>
            <a:off x="778937" y="1894769"/>
            <a:ext cx="4411487" cy="1648656"/>
          </a:xfrm>
          <a:prstGeom prst="rect">
            <a:avLst/>
          </a:prstGeom>
          <a:noFill/>
        </p:spPr>
        <p:txBody>
          <a:bodyPr wrap="square" lIns="0" tIns="0" rIns="0" bIns="0" rtlCol="0">
            <a:spAutoFit/>
          </a:bodyPr>
          <a:lstStyle/>
          <a:p>
            <a:pPr defTabSz="914377">
              <a:lnSpc>
                <a:spcPct val="130000"/>
              </a:lnSpc>
            </a:pPr>
            <a:r>
              <a:rPr lang="en-US" sz="1400" dirty="0">
                <a:solidFill>
                  <a:schemeClr val="accent3"/>
                </a:solidFill>
                <a:effectLst/>
                <a:ea typeface="Times New Roman" panose="02020603050405020304" pitchFamily="18" charset="0"/>
              </a:rPr>
              <a:t>The computational expertise in high-performance computing of </a:t>
            </a:r>
            <a:r>
              <a:rPr lang="en-US" sz="1400" dirty="0">
                <a:solidFill>
                  <a:schemeClr val="accent3"/>
                </a:solidFill>
                <a:ea typeface="Times New Roman" panose="02020603050405020304" pitchFamily="18" charset="0"/>
              </a:rPr>
              <a:t>the </a:t>
            </a:r>
            <a:r>
              <a:rPr lang="en-US" sz="1400" dirty="0">
                <a:solidFill>
                  <a:schemeClr val="accent3"/>
                </a:solidFill>
                <a:effectLst/>
                <a:ea typeface="Times New Roman" panose="02020603050405020304" pitchFamily="18" charset="0"/>
              </a:rPr>
              <a:t>USC Center for Advanced Research Computing (CARC) has been </a:t>
            </a:r>
            <a:r>
              <a:rPr lang="en-US" sz="1400" dirty="0">
                <a:solidFill>
                  <a:schemeClr val="accent3"/>
                </a:solidFill>
                <a:ea typeface="Open Sans Light" panose="020B0306030504020204" pitchFamily="34" charset="0"/>
                <a:cs typeface="Open Sans Light" panose="020B0306030504020204" pitchFamily="34" charset="0"/>
              </a:rPr>
              <a:t>a vital resource in USC research </a:t>
            </a:r>
            <a:r>
              <a:rPr lang="en-US" sz="1400" dirty="0">
                <a:solidFill>
                  <a:schemeClr val="accent3"/>
                </a:solidFill>
              </a:rPr>
              <a:t>community and contributes </a:t>
            </a:r>
            <a:r>
              <a:rPr lang="en-US" sz="1400" dirty="0">
                <a:solidFill>
                  <a:schemeClr val="accent3"/>
                </a:solidFill>
                <a:effectLst/>
              </a:rPr>
              <a:t>to improved </a:t>
            </a:r>
            <a:r>
              <a:rPr lang="en-US" sz="1400" dirty="0">
                <a:solidFill>
                  <a:schemeClr val="accent3"/>
                </a:solidFill>
              </a:rPr>
              <a:t>research productivity and superior outcomes, driving USC’s research excellence forward.  </a:t>
            </a:r>
            <a:r>
              <a:rPr lang="en-US" sz="1400" dirty="0">
                <a:solidFill>
                  <a:schemeClr val="accent3"/>
                </a:solidFill>
                <a:effectLst/>
              </a:rPr>
              <a:t> </a:t>
            </a:r>
            <a:endParaRPr lang="en-US" sz="1400" dirty="0">
              <a:solidFill>
                <a:schemeClr val="accent3"/>
              </a:solidFill>
            </a:endParaRPr>
          </a:p>
        </p:txBody>
      </p:sp>
      <p:sp>
        <p:nvSpPr>
          <p:cNvPr id="19" name="TextBox 18"/>
          <p:cNvSpPr txBox="1"/>
          <p:nvPr/>
        </p:nvSpPr>
        <p:spPr>
          <a:xfrm>
            <a:off x="1013820" y="4452521"/>
            <a:ext cx="4014353" cy="1142877"/>
          </a:xfrm>
          <a:prstGeom prst="rect">
            <a:avLst/>
          </a:prstGeom>
          <a:noFill/>
        </p:spPr>
        <p:txBody>
          <a:bodyPr wrap="square" lIns="0" tIns="0" rIns="0" bIns="0" rtlCol="0">
            <a:spAutoFit/>
          </a:bodyPr>
          <a:lstStyle/>
          <a:p>
            <a:pPr defTabSz="914377">
              <a:lnSpc>
                <a:spcPct val="130000"/>
              </a:lnSpc>
            </a:pPr>
            <a:r>
              <a:rPr lang="en-US" sz="1470" b="1" dirty="0">
                <a:solidFill>
                  <a:schemeClr val="bg1"/>
                </a:solidFill>
                <a:effectLst/>
                <a:ea typeface="Times New Roman" panose="02020603050405020304" pitchFamily="18" charset="0"/>
              </a:rPr>
              <a:t>CARC supports USC’s mission by providing advanced </a:t>
            </a:r>
            <a:r>
              <a:rPr lang="en-US" sz="1470" b="1" dirty="0">
                <a:solidFill>
                  <a:schemeClr val="bg1"/>
                </a:solidFill>
                <a:ea typeface="Times New Roman" panose="02020603050405020304" pitchFamily="18" charset="0"/>
              </a:rPr>
              <a:t>research cyber</a:t>
            </a:r>
            <a:r>
              <a:rPr lang="en-US" sz="1470" b="1" dirty="0">
                <a:solidFill>
                  <a:schemeClr val="bg1"/>
                </a:solidFill>
                <a:effectLst/>
                <a:ea typeface="Times New Roman" panose="02020603050405020304" pitchFamily="18" charset="0"/>
              </a:rPr>
              <a:t>infrastructure and the computational expertise necessary to enable cutting-edge scientific research.</a:t>
            </a:r>
            <a:r>
              <a:rPr lang="en-US" sz="1470" b="1" dirty="0">
                <a:solidFill>
                  <a:schemeClr val="bg1"/>
                </a:solidFill>
                <a:effectLst/>
              </a:rPr>
              <a:t> </a:t>
            </a:r>
            <a:endParaRPr lang="en-US" sz="1470" b="1" dirty="0">
              <a:solidFill>
                <a:schemeClr val="bg1"/>
              </a:solidFill>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07F4F487-3BDB-BB41-0831-9E0E150AFB05}"/>
              </a:ext>
            </a:extLst>
          </p:cNvPr>
          <p:cNvSpPr txBox="1"/>
          <p:nvPr/>
        </p:nvSpPr>
        <p:spPr>
          <a:xfrm>
            <a:off x="685564" y="1178179"/>
            <a:ext cx="2013693" cy="276999"/>
          </a:xfrm>
          <a:prstGeom prst="rect">
            <a:avLst/>
          </a:prstGeom>
          <a:noFill/>
        </p:spPr>
        <p:txBody>
          <a:bodyPr wrap="none" rtlCol="0">
            <a:spAutoFit/>
          </a:bodyPr>
          <a:lstStyle/>
          <a:p>
            <a:r>
              <a:rPr lang="en-US" sz="1200" dirty="0">
                <a:hlinkClick r:id="rId3"/>
              </a:rPr>
              <a:t>https://www.carc.usc.edu/</a:t>
            </a:r>
            <a:endParaRPr lang="en-US" sz="1200" dirty="0"/>
          </a:p>
        </p:txBody>
      </p:sp>
    </p:spTree>
    <p:extLst>
      <p:ext uri="{BB962C8B-B14F-4D97-AF65-F5344CB8AC3E}">
        <p14:creationId xmlns:p14="http://schemas.microsoft.com/office/powerpoint/2010/main" val="39269152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778937" y="767789"/>
            <a:ext cx="6462304" cy="525746"/>
          </a:xfrm>
        </p:spPr>
        <p:txBody>
          <a:bodyPr/>
          <a:lstStyle/>
          <a:p>
            <a:r>
              <a:rPr lang="en-US" dirty="0"/>
              <a:t>CARC  </a:t>
            </a:r>
            <a:r>
              <a:rPr lang="en-US" dirty="0">
                <a:solidFill>
                  <a:schemeClr val="accent2"/>
                </a:solidFill>
              </a:rPr>
              <a:t>highlights</a:t>
            </a:r>
          </a:p>
        </p:txBody>
      </p:sp>
      <p:sp>
        <p:nvSpPr>
          <p:cNvPr id="10" name="Text Placeholder 9"/>
          <p:cNvSpPr>
            <a:spLocks noGrp="1"/>
          </p:cNvSpPr>
          <p:nvPr>
            <p:ph type="body" sz="quarter" idx="12"/>
          </p:nvPr>
        </p:nvSpPr>
        <p:spPr>
          <a:xfrm>
            <a:off x="778937" y="1215448"/>
            <a:ext cx="6616945" cy="253341"/>
          </a:xfrm>
        </p:spPr>
        <p:txBody>
          <a:bodyPr/>
          <a:lstStyle/>
          <a:p>
            <a:r>
              <a:rPr lang="en-US" sz="1050" dirty="0"/>
              <a:t>The resources, services, and achievements that set us apart.</a:t>
            </a:r>
          </a:p>
          <a:p>
            <a:endParaRPr lang="en-US" sz="1050" dirty="0"/>
          </a:p>
        </p:txBody>
      </p:sp>
      <p:sp>
        <p:nvSpPr>
          <p:cNvPr id="8" name="Freeform 117">
            <a:extLst>
              <a:ext uri="{FF2B5EF4-FFF2-40B4-BE49-F238E27FC236}">
                <a16:creationId xmlns:a16="http://schemas.microsoft.com/office/drawing/2014/main" id="{7AB968BE-93C8-F9D0-6AD6-60C648253F43}"/>
              </a:ext>
            </a:extLst>
          </p:cNvPr>
          <p:cNvSpPr>
            <a:spLocks noEditPoints="1"/>
          </p:cNvSpPr>
          <p:nvPr/>
        </p:nvSpPr>
        <p:spPr bwMode="auto">
          <a:xfrm>
            <a:off x="967818" y="1970695"/>
            <a:ext cx="548640" cy="548640"/>
          </a:xfrm>
          <a:custGeom>
            <a:avLst/>
            <a:gdLst>
              <a:gd name="T0" fmla="*/ 353 w 353"/>
              <a:gd name="T1" fmla="*/ 136 h 353"/>
              <a:gd name="T2" fmla="*/ 349 w 353"/>
              <a:gd name="T3" fmla="*/ 97 h 353"/>
              <a:gd name="T4" fmla="*/ 180 w 353"/>
              <a:gd name="T5" fmla="*/ 1 h 353"/>
              <a:gd name="T6" fmla="*/ 176 w 353"/>
              <a:gd name="T7" fmla="*/ 0 h 353"/>
              <a:gd name="T8" fmla="*/ 173 w 353"/>
              <a:gd name="T9" fmla="*/ 1 h 353"/>
              <a:gd name="T10" fmla="*/ 4 w 353"/>
              <a:gd name="T11" fmla="*/ 97 h 353"/>
              <a:gd name="T12" fmla="*/ 0 w 353"/>
              <a:gd name="T13" fmla="*/ 136 h 353"/>
              <a:gd name="T14" fmla="*/ 32 w 353"/>
              <a:gd name="T15" fmla="*/ 144 h 353"/>
              <a:gd name="T16" fmla="*/ 24 w 353"/>
              <a:gd name="T17" fmla="*/ 289 h 353"/>
              <a:gd name="T18" fmla="*/ 16 w 353"/>
              <a:gd name="T19" fmla="*/ 294 h 353"/>
              <a:gd name="T20" fmla="*/ 0 w 353"/>
              <a:gd name="T21" fmla="*/ 342 h 353"/>
              <a:gd name="T22" fmla="*/ 8 w 353"/>
              <a:gd name="T23" fmla="*/ 353 h 353"/>
              <a:gd name="T24" fmla="*/ 353 w 353"/>
              <a:gd name="T25" fmla="*/ 345 h 353"/>
              <a:gd name="T26" fmla="*/ 353 w 353"/>
              <a:gd name="T27" fmla="*/ 342 h 353"/>
              <a:gd name="T28" fmla="*/ 337 w 353"/>
              <a:gd name="T29" fmla="*/ 294 h 353"/>
              <a:gd name="T30" fmla="*/ 321 w 353"/>
              <a:gd name="T31" fmla="*/ 289 h 353"/>
              <a:gd name="T32" fmla="*/ 345 w 353"/>
              <a:gd name="T33" fmla="*/ 144 h 353"/>
              <a:gd name="T34" fmla="*/ 315 w 353"/>
              <a:gd name="T35" fmla="*/ 96 h 353"/>
              <a:gd name="T36" fmla="*/ 176 w 353"/>
              <a:gd name="T37" fmla="*/ 17 h 353"/>
              <a:gd name="T38" fmla="*/ 334 w 353"/>
              <a:gd name="T39" fmla="*/ 337 h 353"/>
              <a:gd name="T40" fmla="*/ 30 w 353"/>
              <a:gd name="T41" fmla="*/ 305 h 353"/>
              <a:gd name="T42" fmla="*/ 48 w 353"/>
              <a:gd name="T43" fmla="*/ 144 h 353"/>
              <a:gd name="T44" fmla="*/ 80 w 353"/>
              <a:gd name="T45" fmla="*/ 289 h 353"/>
              <a:gd name="T46" fmla="*/ 48 w 353"/>
              <a:gd name="T47" fmla="*/ 144 h 353"/>
              <a:gd name="T48" fmla="*/ 128 w 353"/>
              <a:gd name="T49" fmla="*/ 144 h 353"/>
              <a:gd name="T50" fmla="*/ 96 w 353"/>
              <a:gd name="T51" fmla="*/ 289 h 353"/>
              <a:gd name="T52" fmla="*/ 144 w 353"/>
              <a:gd name="T53" fmla="*/ 144 h 353"/>
              <a:gd name="T54" fmla="*/ 209 w 353"/>
              <a:gd name="T55" fmla="*/ 289 h 353"/>
              <a:gd name="T56" fmla="*/ 144 w 353"/>
              <a:gd name="T57" fmla="*/ 144 h 353"/>
              <a:gd name="T58" fmla="*/ 257 w 353"/>
              <a:gd name="T59" fmla="*/ 144 h 353"/>
              <a:gd name="T60" fmla="*/ 225 w 353"/>
              <a:gd name="T61" fmla="*/ 289 h 353"/>
              <a:gd name="T62" fmla="*/ 273 w 353"/>
              <a:gd name="T63" fmla="*/ 144 h 353"/>
              <a:gd name="T64" fmla="*/ 305 w 353"/>
              <a:gd name="T65" fmla="*/ 289 h 353"/>
              <a:gd name="T66" fmla="*/ 273 w 353"/>
              <a:gd name="T67" fmla="*/ 144 h 353"/>
              <a:gd name="T68" fmla="*/ 337 w 353"/>
              <a:gd name="T69" fmla="*/ 112 h 353"/>
              <a:gd name="T70" fmla="*/ 16 w 353"/>
              <a:gd name="T71" fmla="*/ 1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3" h="353">
                <a:moveTo>
                  <a:pt x="345" y="144"/>
                </a:moveTo>
                <a:cubicBezTo>
                  <a:pt x="350" y="144"/>
                  <a:pt x="353" y="141"/>
                  <a:pt x="353" y="136"/>
                </a:cubicBezTo>
                <a:cubicBezTo>
                  <a:pt x="353" y="104"/>
                  <a:pt x="353" y="104"/>
                  <a:pt x="353" y="104"/>
                </a:cubicBezTo>
                <a:cubicBezTo>
                  <a:pt x="353" y="101"/>
                  <a:pt x="351" y="99"/>
                  <a:pt x="349" y="97"/>
                </a:cubicBezTo>
                <a:cubicBezTo>
                  <a:pt x="349" y="97"/>
                  <a:pt x="349" y="97"/>
                  <a:pt x="349" y="97"/>
                </a:cubicBezTo>
                <a:cubicBezTo>
                  <a:pt x="180" y="1"/>
                  <a:pt x="180" y="1"/>
                  <a:pt x="180" y="1"/>
                </a:cubicBezTo>
                <a:cubicBezTo>
                  <a:pt x="180" y="1"/>
                  <a:pt x="180" y="1"/>
                  <a:pt x="180" y="1"/>
                </a:cubicBezTo>
                <a:cubicBezTo>
                  <a:pt x="179" y="0"/>
                  <a:pt x="178" y="0"/>
                  <a:pt x="176" y="0"/>
                </a:cubicBezTo>
                <a:cubicBezTo>
                  <a:pt x="175" y="0"/>
                  <a:pt x="174" y="0"/>
                  <a:pt x="173" y="1"/>
                </a:cubicBezTo>
                <a:cubicBezTo>
                  <a:pt x="173" y="1"/>
                  <a:pt x="173" y="1"/>
                  <a:pt x="173" y="1"/>
                </a:cubicBezTo>
                <a:cubicBezTo>
                  <a:pt x="4" y="97"/>
                  <a:pt x="4" y="97"/>
                  <a:pt x="4" y="97"/>
                </a:cubicBezTo>
                <a:cubicBezTo>
                  <a:pt x="4" y="97"/>
                  <a:pt x="4" y="97"/>
                  <a:pt x="4" y="97"/>
                </a:cubicBezTo>
                <a:cubicBezTo>
                  <a:pt x="2" y="99"/>
                  <a:pt x="0" y="101"/>
                  <a:pt x="0" y="104"/>
                </a:cubicBezTo>
                <a:cubicBezTo>
                  <a:pt x="0" y="136"/>
                  <a:pt x="0" y="136"/>
                  <a:pt x="0" y="136"/>
                </a:cubicBezTo>
                <a:cubicBezTo>
                  <a:pt x="0" y="141"/>
                  <a:pt x="3" y="144"/>
                  <a:pt x="8" y="144"/>
                </a:cubicBezTo>
                <a:cubicBezTo>
                  <a:pt x="32" y="144"/>
                  <a:pt x="32" y="144"/>
                  <a:pt x="32" y="144"/>
                </a:cubicBezTo>
                <a:cubicBezTo>
                  <a:pt x="32" y="289"/>
                  <a:pt x="32" y="289"/>
                  <a:pt x="32" y="289"/>
                </a:cubicBezTo>
                <a:cubicBezTo>
                  <a:pt x="24" y="289"/>
                  <a:pt x="24" y="289"/>
                  <a:pt x="24" y="289"/>
                </a:cubicBezTo>
                <a:cubicBezTo>
                  <a:pt x="20" y="289"/>
                  <a:pt x="18" y="291"/>
                  <a:pt x="16" y="294"/>
                </a:cubicBezTo>
                <a:cubicBezTo>
                  <a:pt x="16" y="294"/>
                  <a:pt x="16" y="294"/>
                  <a:pt x="16" y="294"/>
                </a:cubicBezTo>
                <a:cubicBezTo>
                  <a:pt x="0" y="342"/>
                  <a:pt x="0" y="342"/>
                  <a:pt x="0" y="342"/>
                </a:cubicBezTo>
                <a:cubicBezTo>
                  <a:pt x="0" y="342"/>
                  <a:pt x="0" y="342"/>
                  <a:pt x="0" y="342"/>
                </a:cubicBezTo>
                <a:cubicBezTo>
                  <a:pt x="0" y="343"/>
                  <a:pt x="0" y="344"/>
                  <a:pt x="0" y="345"/>
                </a:cubicBezTo>
                <a:cubicBezTo>
                  <a:pt x="0" y="349"/>
                  <a:pt x="3" y="353"/>
                  <a:pt x="8" y="353"/>
                </a:cubicBezTo>
                <a:cubicBezTo>
                  <a:pt x="345" y="353"/>
                  <a:pt x="345" y="353"/>
                  <a:pt x="345" y="353"/>
                </a:cubicBezTo>
                <a:cubicBezTo>
                  <a:pt x="350" y="353"/>
                  <a:pt x="353" y="349"/>
                  <a:pt x="353" y="345"/>
                </a:cubicBezTo>
                <a:cubicBezTo>
                  <a:pt x="353" y="344"/>
                  <a:pt x="353" y="343"/>
                  <a:pt x="353" y="342"/>
                </a:cubicBezTo>
                <a:cubicBezTo>
                  <a:pt x="353" y="342"/>
                  <a:pt x="353" y="342"/>
                  <a:pt x="353" y="342"/>
                </a:cubicBezTo>
                <a:cubicBezTo>
                  <a:pt x="337" y="294"/>
                  <a:pt x="337" y="294"/>
                  <a:pt x="337" y="294"/>
                </a:cubicBezTo>
                <a:cubicBezTo>
                  <a:pt x="337" y="294"/>
                  <a:pt x="337" y="294"/>
                  <a:pt x="337" y="294"/>
                </a:cubicBezTo>
                <a:cubicBezTo>
                  <a:pt x="335" y="291"/>
                  <a:pt x="333" y="289"/>
                  <a:pt x="329" y="289"/>
                </a:cubicBezTo>
                <a:cubicBezTo>
                  <a:pt x="321" y="289"/>
                  <a:pt x="321" y="289"/>
                  <a:pt x="321" y="289"/>
                </a:cubicBezTo>
                <a:cubicBezTo>
                  <a:pt x="321" y="144"/>
                  <a:pt x="321" y="144"/>
                  <a:pt x="321" y="144"/>
                </a:cubicBezTo>
                <a:lnTo>
                  <a:pt x="345" y="144"/>
                </a:lnTo>
                <a:close/>
                <a:moveTo>
                  <a:pt x="176" y="17"/>
                </a:moveTo>
                <a:cubicBezTo>
                  <a:pt x="315" y="96"/>
                  <a:pt x="315" y="96"/>
                  <a:pt x="315" y="96"/>
                </a:cubicBezTo>
                <a:cubicBezTo>
                  <a:pt x="38" y="96"/>
                  <a:pt x="38" y="96"/>
                  <a:pt x="38" y="96"/>
                </a:cubicBezTo>
                <a:lnTo>
                  <a:pt x="176" y="17"/>
                </a:lnTo>
                <a:close/>
                <a:moveTo>
                  <a:pt x="323" y="305"/>
                </a:moveTo>
                <a:cubicBezTo>
                  <a:pt x="334" y="337"/>
                  <a:pt x="334" y="337"/>
                  <a:pt x="334" y="337"/>
                </a:cubicBezTo>
                <a:cubicBezTo>
                  <a:pt x="19" y="337"/>
                  <a:pt x="19" y="337"/>
                  <a:pt x="19" y="337"/>
                </a:cubicBezTo>
                <a:cubicBezTo>
                  <a:pt x="30" y="305"/>
                  <a:pt x="30" y="305"/>
                  <a:pt x="30" y="305"/>
                </a:cubicBezTo>
                <a:lnTo>
                  <a:pt x="323" y="305"/>
                </a:lnTo>
                <a:close/>
                <a:moveTo>
                  <a:pt x="48" y="144"/>
                </a:moveTo>
                <a:cubicBezTo>
                  <a:pt x="80" y="144"/>
                  <a:pt x="80" y="144"/>
                  <a:pt x="80" y="144"/>
                </a:cubicBezTo>
                <a:cubicBezTo>
                  <a:pt x="80" y="289"/>
                  <a:pt x="80" y="289"/>
                  <a:pt x="80" y="289"/>
                </a:cubicBezTo>
                <a:cubicBezTo>
                  <a:pt x="48" y="289"/>
                  <a:pt x="48" y="289"/>
                  <a:pt x="48" y="289"/>
                </a:cubicBezTo>
                <a:lnTo>
                  <a:pt x="48" y="144"/>
                </a:lnTo>
                <a:close/>
                <a:moveTo>
                  <a:pt x="96" y="144"/>
                </a:moveTo>
                <a:cubicBezTo>
                  <a:pt x="128" y="144"/>
                  <a:pt x="128" y="144"/>
                  <a:pt x="128" y="144"/>
                </a:cubicBezTo>
                <a:cubicBezTo>
                  <a:pt x="128" y="289"/>
                  <a:pt x="128" y="289"/>
                  <a:pt x="128" y="289"/>
                </a:cubicBezTo>
                <a:cubicBezTo>
                  <a:pt x="96" y="289"/>
                  <a:pt x="96" y="289"/>
                  <a:pt x="96" y="289"/>
                </a:cubicBezTo>
                <a:lnTo>
                  <a:pt x="96" y="144"/>
                </a:lnTo>
                <a:close/>
                <a:moveTo>
                  <a:pt x="144" y="144"/>
                </a:moveTo>
                <a:cubicBezTo>
                  <a:pt x="209" y="144"/>
                  <a:pt x="209" y="144"/>
                  <a:pt x="209" y="144"/>
                </a:cubicBezTo>
                <a:cubicBezTo>
                  <a:pt x="209" y="289"/>
                  <a:pt x="209" y="289"/>
                  <a:pt x="209" y="289"/>
                </a:cubicBezTo>
                <a:cubicBezTo>
                  <a:pt x="144" y="289"/>
                  <a:pt x="144" y="289"/>
                  <a:pt x="144" y="289"/>
                </a:cubicBezTo>
                <a:lnTo>
                  <a:pt x="144" y="144"/>
                </a:lnTo>
                <a:close/>
                <a:moveTo>
                  <a:pt x="225" y="144"/>
                </a:moveTo>
                <a:cubicBezTo>
                  <a:pt x="257" y="144"/>
                  <a:pt x="257" y="144"/>
                  <a:pt x="257" y="144"/>
                </a:cubicBezTo>
                <a:cubicBezTo>
                  <a:pt x="257" y="289"/>
                  <a:pt x="257" y="289"/>
                  <a:pt x="257" y="289"/>
                </a:cubicBezTo>
                <a:cubicBezTo>
                  <a:pt x="225" y="289"/>
                  <a:pt x="225" y="289"/>
                  <a:pt x="225" y="289"/>
                </a:cubicBezTo>
                <a:lnTo>
                  <a:pt x="225" y="144"/>
                </a:lnTo>
                <a:close/>
                <a:moveTo>
                  <a:pt x="273" y="144"/>
                </a:moveTo>
                <a:cubicBezTo>
                  <a:pt x="305" y="144"/>
                  <a:pt x="305" y="144"/>
                  <a:pt x="305" y="144"/>
                </a:cubicBezTo>
                <a:cubicBezTo>
                  <a:pt x="305" y="289"/>
                  <a:pt x="305" y="289"/>
                  <a:pt x="305" y="289"/>
                </a:cubicBezTo>
                <a:cubicBezTo>
                  <a:pt x="273" y="289"/>
                  <a:pt x="273" y="289"/>
                  <a:pt x="273" y="289"/>
                </a:cubicBezTo>
                <a:lnTo>
                  <a:pt x="273" y="144"/>
                </a:lnTo>
                <a:close/>
                <a:moveTo>
                  <a:pt x="16" y="112"/>
                </a:moveTo>
                <a:cubicBezTo>
                  <a:pt x="337" y="112"/>
                  <a:pt x="337" y="112"/>
                  <a:pt x="337" y="112"/>
                </a:cubicBezTo>
                <a:cubicBezTo>
                  <a:pt x="337" y="128"/>
                  <a:pt x="337" y="128"/>
                  <a:pt x="337" y="128"/>
                </a:cubicBezTo>
                <a:cubicBezTo>
                  <a:pt x="16" y="128"/>
                  <a:pt x="16" y="128"/>
                  <a:pt x="16" y="128"/>
                </a:cubicBezTo>
                <a:lnTo>
                  <a:pt x="16" y="112"/>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675"/>
          </a:p>
        </p:txBody>
      </p:sp>
      <p:sp>
        <p:nvSpPr>
          <p:cNvPr id="11" name="Freeform 25">
            <a:extLst>
              <a:ext uri="{FF2B5EF4-FFF2-40B4-BE49-F238E27FC236}">
                <a16:creationId xmlns:a16="http://schemas.microsoft.com/office/drawing/2014/main" id="{52E01972-E9EC-27D1-9306-C916E9308FDB}"/>
              </a:ext>
            </a:extLst>
          </p:cNvPr>
          <p:cNvSpPr>
            <a:spLocks noEditPoints="1"/>
          </p:cNvSpPr>
          <p:nvPr/>
        </p:nvSpPr>
        <p:spPr bwMode="auto">
          <a:xfrm>
            <a:off x="967818" y="4271223"/>
            <a:ext cx="548640" cy="548640"/>
          </a:xfrm>
          <a:custGeom>
            <a:avLst/>
            <a:gdLst>
              <a:gd name="T0" fmla="*/ 206 w 353"/>
              <a:gd name="T1" fmla="*/ 166 h 354"/>
              <a:gd name="T2" fmla="*/ 196 w 353"/>
              <a:gd name="T3" fmla="*/ 85 h 354"/>
              <a:gd name="T4" fmla="*/ 209 w 353"/>
              <a:gd name="T5" fmla="*/ 129 h 354"/>
              <a:gd name="T6" fmla="*/ 201 w 353"/>
              <a:gd name="T7" fmla="*/ 138 h 354"/>
              <a:gd name="T8" fmla="*/ 189 w 353"/>
              <a:gd name="T9" fmla="*/ 129 h 354"/>
              <a:gd name="T10" fmla="*/ 177 w 353"/>
              <a:gd name="T11" fmla="*/ 166 h 354"/>
              <a:gd name="T12" fmla="*/ 177 w 353"/>
              <a:gd name="T13" fmla="*/ 173 h 354"/>
              <a:gd name="T14" fmla="*/ 182 w 353"/>
              <a:gd name="T15" fmla="*/ 176 h 354"/>
              <a:gd name="T16" fmla="*/ 215 w 353"/>
              <a:gd name="T17" fmla="*/ 185 h 354"/>
              <a:gd name="T18" fmla="*/ 224 w 353"/>
              <a:gd name="T19" fmla="*/ 173 h 354"/>
              <a:gd name="T20" fmla="*/ 176 w 353"/>
              <a:gd name="T21" fmla="*/ 85 h 354"/>
              <a:gd name="T22" fmla="*/ 172 w 353"/>
              <a:gd name="T23" fmla="*/ 81 h 354"/>
              <a:gd name="T24" fmla="*/ 138 w 353"/>
              <a:gd name="T25" fmla="*/ 73 h 354"/>
              <a:gd name="T26" fmla="*/ 129 w 353"/>
              <a:gd name="T27" fmla="*/ 85 h 354"/>
              <a:gd name="T28" fmla="*/ 146 w 353"/>
              <a:gd name="T29" fmla="*/ 92 h 354"/>
              <a:gd name="T30" fmla="*/ 158 w 353"/>
              <a:gd name="T31" fmla="*/ 173 h 354"/>
              <a:gd name="T32" fmla="*/ 144 w 353"/>
              <a:gd name="T33" fmla="*/ 129 h 354"/>
              <a:gd name="T34" fmla="*/ 153 w 353"/>
              <a:gd name="T35" fmla="*/ 120 h 354"/>
              <a:gd name="T36" fmla="*/ 164 w 353"/>
              <a:gd name="T37" fmla="*/ 129 h 354"/>
              <a:gd name="T38" fmla="*/ 177 w 353"/>
              <a:gd name="T39" fmla="*/ 92 h 354"/>
              <a:gd name="T40" fmla="*/ 321 w 353"/>
              <a:gd name="T41" fmla="*/ 0 h 354"/>
              <a:gd name="T42" fmla="*/ 0 w 353"/>
              <a:gd name="T43" fmla="*/ 33 h 354"/>
              <a:gd name="T44" fmla="*/ 32 w 353"/>
              <a:gd name="T45" fmla="*/ 305 h 354"/>
              <a:gd name="T46" fmla="*/ 144 w 353"/>
              <a:gd name="T47" fmla="*/ 338 h 354"/>
              <a:gd name="T48" fmla="*/ 112 w 353"/>
              <a:gd name="T49" fmla="*/ 346 h 354"/>
              <a:gd name="T50" fmla="*/ 233 w 353"/>
              <a:gd name="T51" fmla="*/ 354 h 354"/>
              <a:gd name="T52" fmla="*/ 233 w 353"/>
              <a:gd name="T53" fmla="*/ 338 h 354"/>
              <a:gd name="T54" fmla="*/ 209 w 353"/>
              <a:gd name="T55" fmla="*/ 305 h 354"/>
              <a:gd name="T56" fmla="*/ 353 w 353"/>
              <a:gd name="T57" fmla="*/ 273 h 354"/>
              <a:gd name="T58" fmla="*/ 321 w 353"/>
              <a:gd name="T59" fmla="*/ 0 h 354"/>
              <a:gd name="T60" fmla="*/ 160 w 353"/>
              <a:gd name="T61" fmla="*/ 338 h 354"/>
              <a:gd name="T62" fmla="*/ 193 w 353"/>
              <a:gd name="T63" fmla="*/ 305 h 354"/>
              <a:gd name="T64" fmla="*/ 337 w 353"/>
              <a:gd name="T65" fmla="*/ 273 h 354"/>
              <a:gd name="T66" fmla="*/ 32 w 353"/>
              <a:gd name="T67" fmla="*/ 289 h 354"/>
              <a:gd name="T68" fmla="*/ 16 w 353"/>
              <a:gd name="T69" fmla="*/ 257 h 354"/>
              <a:gd name="T70" fmla="*/ 337 w 353"/>
              <a:gd name="T71" fmla="*/ 273 h 354"/>
              <a:gd name="T72" fmla="*/ 16 w 353"/>
              <a:gd name="T73" fmla="*/ 241 h 354"/>
              <a:gd name="T74" fmla="*/ 32 w 353"/>
              <a:gd name="T75" fmla="*/ 16 h 354"/>
              <a:gd name="T76" fmla="*/ 337 w 353"/>
              <a:gd name="T77" fmla="*/ 3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3" h="354">
                <a:moveTo>
                  <a:pt x="219" y="170"/>
                </a:moveTo>
                <a:cubicBezTo>
                  <a:pt x="206" y="166"/>
                  <a:pt x="206" y="166"/>
                  <a:pt x="206" y="166"/>
                </a:cubicBezTo>
                <a:cubicBezTo>
                  <a:pt x="217" y="157"/>
                  <a:pt x="225" y="144"/>
                  <a:pt x="225" y="129"/>
                </a:cubicBezTo>
                <a:cubicBezTo>
                  <a:pt x="225" y="109"/>
                  <a:pt x="213" y="92"/>
                  <a:pt x="196" y="85"/>
                </a:cubicBezTo>
                <a:cubicBezTo>
                  <a:pt x="191" y="100"/>
                  <a:pt x="191" y="100"/>
                  <a:pt x="191" y="100"/>
                </a:cubicBezTo>
                <a:cubicBezTo>
                  <a:pt x="202" y="106"/>
                  <a:pt x="209" y="116"/>
                  <a:pt x="209" y="129"/>
                </a:cubicBezTo>
                <a:cubicBezTo>
                  <a:pt x="209" y="139"/>
                  <a:pt x="204" y="148"/>
                  <a:pt x="197" y="154"/>
                </a:cubicBezTo>
                <a:cubicBezTo>
                  <a:pt x="201" y="138"/>
                  <a:pt x="201" y="138"/>
                  <a:pt x="201" y="138"/>
                </a:cubicBezTo>
                <a:cubicBezTo>
                  <a:pt x="201" y="136"/>
                  <a:pt x="201" y="134"/>
                  <a:pt x="200" y="132"/>
                </a:cubicBezTo>
                <a:cubicBezTo>
                  <a:pt x="198" y="128"/>
                  <a:pt x="193" y="126"/>
                  <a:pt x="189" y="129"/>
                </a:cubicBezTo>
                <a:cubicBezTo>
                  <a:pt x="187" y="130"/>
                  <a:pt x="186" y="132"/>
                  <a:pt x="185" y="134"/>
                </a:cubicBezTo>
                <a:cubicBezTo>
                  <a:pt x="177" y="166"/>
                  <a:pt x="177" y="166"/>
                  <a:pt x="177" y="166"/>
                </a:cubicBezTo>
                <a:cubicBezTo>
                  <a:pt x="177" y="166"/>
                  <a:pt x="177" y="166"/>
                  <a:pt x="177" y="166"/>
                </a:cubicBezTo>
                <a:cubicBezTo>
                  <a:pt x="176" y="168"/>
                  <a:pt x="176" y="171"/>
                  <a:pt x="177" y="173"/>
                </a:cubicBezTo>
                <a:cubicBezTo>
                  <a:pt x="178" y="174"/>
                  <a:pt x="180" y="175"/>
                  <a:pt x="182" y="176"/>
                </a:cubicBezTo>
                <a:cubicBezTo>
                  <a:pt x="182" y="176"/>
                  <a:pt x="182" y="176"/>
                  <a:pt x="182" y="176"/>
                </a:cubicBezTo>
                <a:cubicBezTo>
                  <a:pt x="182" y="176"/>
                  <a:pt x="182" y="176"/>
                  <a:pt x="183" y="176"/>
                </a:cubicBezTo>
                <a:cubicBezTo>
                  <a:pt x="215" y="185"/>
                  <a:pt x="215" y="185"/>
                  <a:pt x="215" y="185"/>
                </a:cubicBezTo>
                <a:cubicBezTo>
                  <a:pt x="217" y="186"/>
                  <a:pt x="219" y="185"/>
                  <a:pt x="221" y="184"/>
                </a:cubicBezTo>
                <a:cubicBezTo>
                  <a:pt x="225" y="182"/>
                  <a:pt x="226" y="177"/>
                  <a:pt x="224" y="173"/>
                </a:cubicBezTo>
                <a:cubicBezTo>
                  <a:pt x="223" y="171"/>
                  <a:pt x="221" y="170"/>
                  <a:pt x="219" y="170"/>
                </a:cubicBezTo>
                <a:moveTo>
                  <a:pt x="176" y="85"/>
                </a:moveTo>
                <a:cubicBezTo>
                  <a:pt x="175" y="84"/>
                  <a:pt x="173" y="83"/>
                  <a:pt x="172" y="82"/>
                </a:cubicBezTo>
                <a:cubicBezTo>
                  <a:pt x="172" y="81"/>
                  <a:pt x="172" y="81"/>
                  <a:pt x="172" y="81"/>
                </a:cubicBezTo>
                <a:cubicBezTo>
                  <a:pt x="171" y="81"/>
                  <a:pt x="171" y="81"/>
                  <a:pt x="170" y="81"/>
                </a:cubicBezTo>
                <a:cubicBezTo>
                  <a:pt x="138" y="73"/>
                  <a:pt x="138" y="73"/>
                  <a:pt x="138" y="73"/>
                </a:cubicBezTo>
                <a:cubicBezTo>
                  <a:pt x="136" y="72"/>
                  <a:pt x="134" y="73"/>
                  <a:pt x="132" y="74"/>
                </a:cubicBezTo>
                <a:cubicBezTo>
                  <a:pt x="128" y="76"/>
                  <a:pt x="127" y="81"/>
                  <a:pt x="129" y="85"/>
                </a:cubicBezTo>
                <a:cubicBezTo>
                  <a:pt x="130" y="87"/>
                  <a:pt x="132" y="88"/>
                  <a:pt x="134" y="88"/>
                </a:cubicBezTo>
                <a:cubicBezTo>
                  <a:pt x="146" y="92"/>
                  <a:pt x="146" y="92"/>
                  <a:pt x="146" y="92"/>
                </a:cubicBezTo>
                <a:cubicBezTo>
                  <a:pt x="135" y="100"/>
                  <a:pt x="128" y="114"/>
                  <a:pt x="128" y="129"/>
                </a:cubicBezTo>
                <a:cubicBezTo>
                  <a:pt x="128" y="149"/>
                  <a:pt x="141" y="166"/>
                  <a:pt x="158" y="173"/>
                </a:cubicBezTo>
                <a:cubicBezTo>
                  <a:pt x="162" y="158"/>
                  <a:pt x="162" y="158"/>
                  <a:pt x="162" y="158"/>
                </a:cubicBezTo>
                <a:cubicBezTo>
                  <a:pt x="152" y="152"/>
                  <a:pt x="144" y="141"/>
                  <a:pt x="144" y="129"/>
                </a:cubicBezTo>
                <a:cubicBezTo>
                  <a:pt x="144" y="118"/>
                  <a:pt x="149" y="109"/>
                  <a:pt x="157" y="104"/>
                </a:cubicBezTo>
                <a:cubicBezTo>
                  <a:pt x="153" y="120"/>
                  <a:pt x="153" y="120"/>
                  <a:pt x="153" y="120"/>
                </a:cubicBezTo>
                <a:cubicBezTo>
                  <a:pt x="152" y="122"/>
                  <a:pt x="152" y="124"/>
                  <a:pt x="153" y="126"/>
                </a:cubicBezTo>
                <a:cubicBezTo>
                  <a:pt x="156" y="130"/>
                  <a:pt x="160" y="132"/>
                  <a:pt x="164" y="129"/>
                </a:cubicBezTo>
                <a:cubicBezTo>
                  <a:pt x="166" y="128"/>
                  <a:pt x="168" y="126"/>
                  <a:pt x="168" y="124"/>
                </a:cubicBezTo>
                <a:cubicBezTo>
                  <a:pt x="177" y="92"/>
                  <a:pt x="177" y="92"/>
                  <a:pt x="177" y="92"/>
                </a:cubicBezTo>
                <a:cubicBezTo>
                  <a:pt x="177" y="90"/>
                  <a:pt x="177" y="87"/>
                  <a:pt x="176" y="85"/>
                </a:cubicBezTo>
                <a:moveTo>
                  <a:pt x="321" y="0"/>
                </a:moveTo>
                <a:cubicBezTo>
                  <a:pt x="32" y="0"/>
                  <a:pt x="32" y="0"/>
                  <a:pt x="32" y="0"/>
                </a:cubicBezTo>
                <a:cubicBezTo>
                  <a:pt x="14" y="0"/>
                  <a:pt x="0" y="15"/>
                  <a:pt x="0" y="33"/>
                </a:cubicBezTo>
                <a:cubicBezTo>
                  <a:pt x="0" y="273"/>
                  <a:pt x="0" y="273"/>
                  <a:pt x="0" y="273"/>
                </a:cubicBezTo>
                <a:cubicBezTo>
                  <a:pt x="0" y="291"/>
                  <a:pt x="14" y="305"/>
                  <a:pt x="32" y="305"/>
                </a:cubicBezTo>
                <a:cubicBezTo>
                  <a:pt x="144" y="305"/>
                  <a:pt x="144" y="305"/>
                  <a:pt x="144" y="305"/>
                </a:cubicBezTo>
                <a:cubicBezTo>
                  <a:pt x="144" y="338"/>
                  <a:pt x="144" y="338"/>
                  <a:pt x="144" y="338"/>
                </a:cubicBezTo>
                <a:cubicBezTo>
                  <a:pt x="120" y="338"/>
                  <a:pt x="120" y="338"/>
                  <a:pt x="120" y="338"/>
                </a:cubicBezTo>
                <a:cubicBezTo>
                  <a:pt x="116" y="338"/>
                  <a:pt x="112" y="341"/>
                  <a:pt x="112" y="346"/>
                </a:cubicBezTo>
                <a:cubicBezTo>
                  <a:pt x="112" y="350"/>
                  <a:pt x="116" y="354"/>
                  <a:pt x="120" y="354"/>
                </a:cubicBezTo>
                <a:cubicBezTo>
                  <a:pt x="233" y="354"/>
                  <a:pt x="233" y="354"/>
                  <a:pt x="233" y="354"/>
                </a:cubicBezTo>
                <a:cubicBezTo>
                  <a:pt x="237" y="354"/>
                  <a:pt x="241" y="350"/>
                  <a:pt x="241" y="346"/>
                </a:cubicBezTo>
                <a:cubicBezTo>
                  <a:pt x="241" y="341"/>
                  <a:pt x="237" y="338"/>
                  <a:pt x="233" y="338"/>
                </a:cubicBezTo>
                <a:cubicBezTo>
                  <a:pt x="209" y="338"/>
                  <a:pt x="209" y="338"/>
                  <a:pt x="209" y="338"/>
                </a:cubicBezTo>
                <a:cubicBezTo>
                  <a:pt x="209" y="305"/>
                  <a:pt x="209" y="305"/>
                  <a:pt x="209" y="305"/>
                </a:cubicBezTo>
                <a:cubicBezTo>
                  <a:pt x="321" y="305"/>
                  <a:pt x="321" y="305"/>
                  <a:pt x="321" y="305"/>
                </a:cubicBezTo>
                <a:cubicBezTo>
                  <a:pt x="339" y="305"/>
                  <a:pt x="353" y="291"/>
                  <a:pt x="353" y="273"/>
                </a:cubicBezTo>
                <a:cubicBezTo>
                  <a:pt x="353" y="33"/>
                  <a:pt x="353" y="33"/>
                  <a:pt x="353" y="33"/>
                </a:cubicBezTo>
                <a:cubicBezTo>
                  <a:pt x="353" y="15"/>
                  <a:pt x="339" y="0"/>
                  <a:pt x="321" y="0"/>
                </a:cubicBezTo>
                <a:moveTo>
                  <a:pt x="193" y="338"/>
                </a:moveTo>
                <a:cubicBezTo>
                  <a:pt x="160" y="338"/>
                  <a:pt x="160" y="338"/>
                  <a:pt x="160" y="338"/>
                </a:cubicBezTo>
                <a:cubicBezTo>
                  <a:pt x="160" y="305"/>
                  <a:pt x="160" y="305"/>
                  <a:pt x="160" y="305"/>
                </a:cubicBezTo>
                <a:cubicBezTo>
                  <a:pt x="193" y="305"/>
                  <a:pt x="193" y="305"/>
                  <a:pt x="193" y="305"/>
                </a:cubicBezTo>
                <a:lnTo>
                  <a:pt x="193" y="338"/>
                </a:lnTo>
                <a:close/>
                <a:moveTo>
                  <a:pt x="337" y="273"/>
                </a:moveTo>
                <a:cubicBezTo>
                  <a:pt x="337" y="282"/>
                  <a:pt x="330" y="289"/>
                  <a:pt x="321" y="289"/>
                </a:cubicBezTo>
                <a:cubicBezTo>
                  <a:pt x="32" y="289"/>
                  <a:pt x="32" y="289"/>
                  <a:pt x="32" y="289"/>
                </a:cubicBezTo>
                <a:cubicBezTo>
                  <a:pt x="23" y="289"/>
                  <a:pt x="16" y="282"/>
                  <a:pt x="16" y="273"/>
                </a:cubicBezTo>
                <a:cubicBezTo>
                  <a:pt x="16" y="257"/>
                  <a:pt x="16" y="257"/>
                  <a:pt x="16" y="257"/>
                </a:cubicBezTo>
                <a:cubicBezTo>
                  <a:pt x="337" y="257"/>
                  <a:pt x="337" y="257"/>
                  <a:pt x="337" y="257"/>
                </a:cubicBezTo>
                <a:lnTo>
                  <a:pt x="337" y="273"/>
                </a:lnTo>
                <a:close/>
                <a:moveTo>
                  <a:pt x="337" y="241"/>
                </a:moveTo>
                <a:cubicBezTo>
                  <a:pt x="16" y="241"/>
                  <a:pt x="16" y="241"/>
                  <a:pt x="16" y="241"/>
                </a:cubicBezTo>
                <a:cubicBezTo>
                  <a:pt x="16" y="33"/>
                  <a:pt x="16" y="33"/>
                  <a:pt x="16" y="33"/>
                </a:cubicBezTo>
                <a:cubicBezTo>
                  <a:pt x="16" y="24"/>
                  <a:pt x="23" y="16"/>
                  <a:pt x="32" y="16"/>
                </a:cubicBezTo>
                <a:cubicBezTo>
                  <a:pt x="321" y="16"/>
                  <a:pt x="321" y="16"/>
                  <a:pt x="321" y="16"/>
                </a:cubicBezTo>
                <a:cubicBezTo>
                  <a:pt x="330" y="16"/>
                  <a:pt x="337" y="24"/>
                  <a:pt x="337" y="33"/>
                </a:cubicBezTo>
                <a:lnTo>
                  <a:pt x="337" y="241"/>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675"/>
          </a:p>
        </p:txBody>
      </p:sp>
      <p:sp>
        <p:nvSpPr>
          <p:cNvPr id="12" name="Freeform 11">
            <a:extLst>
              <a:ext uri="{FF2B5EF4-FFF2-40B4-BE49-F238E27FC236}">
                <a16:creationId xmlns:a16="http://schemas.microsoft.com/office/drawing/2014/main" id="{DE2C2FD3-4D8B-3B5E-D973-14A1FFADCA68}"/>
              </a:ext>
            </a:extLst>
          </p:cNvPr>
          <p:cNvSpPr>
            <a:spLocks noEditPoints="1"/>
          </p:cNvSpPr>
          <p:nvPr/>
        </p:nvSpPr>
        <p:spPr bwMode="auto">
          <a:xfrm>
            <a:off x="967818" y="5368232"/>
            <a:ext cx="548640" cy="548640"/>
          </a:xfrm>
          <a:custGeom>
            <a:avLst/>
            <a:gdLst>
              <a:gd name="T0" fmla="*/ 353 w 353"/>
              <a:gd name="T1" fmla="*/ 109 h 322"/>
              <a:gd name="T2" fmla="*/ 225 w 353"/>
              <a:gd name="T3" fmla="*/ 0 h 322"/>
              <a:gd name="T4" fmla="*/ 107 w 353"/>
              <a:gd name="T5" fmla="*/ 66 h 322"/>
              <a:gd name="T6" fmla="*/ 126 w 353"/>
              <a:gd name="T7" fmla="*/ 65 h 322"/>
              <a:gd name="T8" fmla="*/ 225 w 353"/>
              <a:gd name="T9" fmla="*/ 17 h 322"/>
              <a:gd name="T10" fmla="*/ 337 w 353"/>
              <a:gd name="T11" fmla="*/ 109 h 322"/>
              <a:gd name="T12" fmla="*/ 303 w 353"/>
              <a:gd name="T13" fmla="*/ 175 h 322"/>
              <a:gd name="T14" fmla="*/ 298 w 353"/>
              <a:gd name="T15" fmla="*/ 191 h 322"/>
              <a:gd name="T16" fmla="*/ 305 w 353"/>
              <a:gd name="T17" fmla="*/ 215 h 322"/>
              <a:gd name="T18" fmla="*/ 272 w 353"/>
              <a:gd name="T19" fmla="*/ 202 h 322"/>
              <a:gd name="T20" fmla="*/ 268 w 353"/>
              <a:gd name="T21" fmla="*/ 218 h 322"/>
              <a:gd name="T22" fmla="*/ 329 w 353"/>
              <a:gd name="T23" fmla="*/ 241 h 322"/>
              <a:gd name="T24" fmla="*/ 314 w 353"/>
              <a:gd name="T25" fmla="*/ 187 h 322"/>
              <a:gd name="T26" fmla="*/ 353 w 353"/>
              <a:gd name="T27" fmla="*/ 109 h 322"/>
              <a:gd name="T28" fmla="*/ 128 w 353"/>
              <a:gd name="T29" fmla="*/ 81 h 322"/>
              <a:gd name="T30" fmla="*/ 0 w 353"/>
              <a:gd name="T31" fmla="*/ 189 h 322"/>
              <a:gd name="T32" fmla="*/ 39 w 353"/>
              <a:gd name="T33" fmla="*/ 267 h 322"/>
              <a:gd name="T34" fmla="*/ 24 w 353"/>
              <a:gd name="T35" fmla="*/ 322 h 322"/>
              <a:gd name="T36" fmla="*/ 96 w 353"/>
              <a:gd name="T37" fmla="*/ 294 h 322"/>
              <a:gd name="T38" fmla="*/ 128 w 353"/>
              <a:gd name="T39" fmla="*/ 298 h 322"/>
              <a:gd name="T40" fmla="*/ 257 w 353"/>
              <a:gd name="T41" fmla="*/ 189 h 322"/>
              <a:gd name="T42" fmla="*/ 128 w 353"/>
              <a:gd name="T43" fmla="*/ 81 h 322"/>
              <a:gd name="T44" fmla="*/ 128 w 353"/>
              <a:gd name="T45" fmla="*/ 281 h 322"/>
              <a:gd name="T46" fmla="*/ 99 w 353"/>
              <a:gd name="T47" fmla="*/ 278 h 322"/>
              <a:gd name="T48" fmla="*/ 96 w 353"/>
              <a:gd name="T49" fmla="*/ 278 h 322"/>
              <a:gd name="T50" fmla="*/ 90 w 353"/>
              <a:gd name="T51" fmla="*/ 279 h 322"/>
              <a:gd name="T52" fmla="*/ 48 w 353"/>
              <a:gd name="T53" fmla="*/ 295 h 322"/>
              <a:gd name="T54" fmla="*/ 55 w 353"/>
              <a:gd name="T55" fmla="*/ 272 h 322"/>
              <a:gd name="T56" fmla="*/ 50 w 353"/>
              <a:gd name="T57" fmla="*/ 255 h 322"/>
              <a:gd name="T58" fmla="*/ 16 w 353"/>
              <a:gd name="T59" fmla="*/ 189 h 322"/>
              <a:gd name="T60" fmla="*/ 128 w 353"/>
              <a:gd name="T61" fmla="*/ 97 h 322"/>
              <a:gd name="T62" fmla="*/ 241 w 353"/>
              <a:gd name="T63" fmla="*/ 189 h 322"/>
              <a:gd name="T64" fmla="*/ 128 w 353"/>
              <a:gd name="T65" fmla="*/ 28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322">
                <a:moveTo>
                  <a:pt x="353" y="109"/>
                </a:moveTo>
                <a:cubicBezTo>
                  <a:pt x="353" y="49"/>
                  <a:pt x="296" y="0"/>
                  <a:pt x="225" y="0"/>
                </a:cubicBezTo>
                <a:cubicBezTo>
                  <a:pt x="172" y="0"/>
                  <a:pt x="126" y="28"/>
                  <a:pt x="107" y="66"/>
                </a:cubicBezTo>
                <a:cubicBezTo>
                  <a:pt x="113" y="65"/>
                  <a:pt x="119" y="65"/>
                  <a:pt x="126" y="65"/>
                </a:cubicBezTo>
                <a:cubicBezTo>
                  <a:pt x="145" y="36"/>
                  <a:pt x="182" y="17"/>
                  <a:pt x="225" y="17"/>
                </a:cubicBezTo>
                <a:cubicBezTo>
                  <a:pt x="287" y="17"/>
                  <a:pt x="337" y="58"/>
                  <a:pt x="337" y="109"/>
                </a:cubicBezTo>
                <a:cubicBezTo>
                  <a:pt x="337" y="134"/>
                  <a:pt x="325" y="157"/>
                  <a:pt x="303" y="175"/>
                </a:cubicBezTo>
                <a:cubicBezTo>
                  <a:pt x="298" y="179"/>
                  <a:pt x="296" y="185"/>
                  <a:pt x="298" y="191"/>
                </a:cubicBezTo>
                <a:cubicBezTo>
                  <a:pt x="305" y="215"/>
                  <a:pt x="305" y="215"/>
                  <a:pt x="305" y="215"/>
                </a:cubicBezTo>
                <a:cubicBezTo>
                  <a:pt x="272" y="202"/>
                  <a:pt x="272" y="202"/>
                  <a:pt x="272" y="202"/>
                </a:cubicBezTo>
                <a:cubicBezTo>
                  <a:pt x="271" y="207"/>
                  <a:pt x="270" y="213"/>
                  <a:pt x="268" y="218"/>
                </a:cubicBezTo>
                <a:cubicBezTo>
                  <a:pt x="329" y="241"/>
                  <a:pt x="329" y="241"/>
                  <a:pt x="329" y="241"/>
                </a:cubicBezTo>
                <a:cubicBezTo>
                  <a:pt x="314" y="187"/>
                  <a:pt x="314" y="187"/>
                  <a:pt x="314" y="187"/>
                </a:cubicBezTo>
                <a:cubicBezTo>
                  <a:pt x="338" y="167"/>
                  <a:pt x="353" y="140"/>
                  <a:pt x="353" y="109"/>
                </a:cubicBezTo>
                <a:moveTo>
                  <a:pt x="128" y="81"/>
                </a:moveTo>
                <a:cubicBezTo>
                  <a:pt x="57" y="81"/>
                  <a:pt x="0" y="129"/>
                  <a:pt x="0" y="189"/>
                </a:cubicBezTo>
                <a:cubicBezTo>
                  <a:pt x="0" y="220"/>
                  <a:pt x="15" y="248"/>
                  <a:pt x="39" y="267"/>
                </a:cubicBezTo>
                <a:cubicBezTo>
                  <a:pt x="24" y="322"/>
                  <a:pt x="24" y="322"/>
                  <a:pt x="24" y="322"/>
                </a:cubicBezTo>
                <a:cubicBezTo>
                  <a:pt x="96" y="294"/>
                  <a:pt x="96" y="294"/>
                  <a:pt x="96" y="294"/>
                </a:cubicBezTo>
                <a:cubicBezTo>
                  <a:pt x="106" y="296"/>
                  <a:pt x="117" y="298"/>
                  <a:pt x="128" y="298"/>
                </a:cubicBezTo>
                <a:cubicBezTo>
                  <a:pt x="199" y="298"/>
                  <a:pt x="257" y="249"/>
                  <a:pt x="257" y="189"/>
                </a:cubicBezTo>
                <a:cubicBezTo>
                  <a:pt x="257" y="129"/>
                  <a:pt x="199" y="81"/>
                  <a:pt x="128" y="81"/>
                </a:cubicBezTo>
                <a:moveTo>
                  <a:pt x="128" y="281"/>
                </a:moveTo>
                <a:cubicBezTo>
                  <a:pt x="119" y="281"/>
                  <a:pt x="109" y="280"/>
                  <a:pt x="99" y="278"/>
                </a:cubicBezTo>
                <a:cubicBezTo>
                  <a:pt x="98" y="278"/>
                  <a:pt x="97" y="278"/>
                  <a:pt x="96" y="278"/>
                </a:cubicBezTo>
                <a:cubicBezTo>
                  <a:pt x="94" y="278"/>
                  <a:pt x="92" y="278"/>
                  <a:pt x="90" y="279"/>
                </a:cubicBezTo>
                <a:cubicBezTo>
                  <a:pt x="48" y="295"/>
                  <a:pt x="48" y="295"/>
                  <a:pt x="48" y="295"/>
                </a:cubicBezTo>
                <a:cubicBezTo>
                  <a:pt x="55" y="272"/>
                  <a:pt x="55" y="272"/>
                  <a:pt x="55" y="272"/>
                </a:cubicBezTo>
                <a:cubicBezTo>
                  <a:pt x="57" y="266"/>
                  <a:pt x="55" y="259"/>
                  <a:pt x="50" y="255"/>
                </a:cubicBezTo>
                <a:cubicBezTo>
                  <a:pt x="28" y="237"/>
                  <a:pt x="16" y="214"/>
                  <a:pt x="16" y="189"/>
                </a:cubicBezTo>
                <a:cubicBezTo>
                  <a:pt x="16" y="138"/>
                  <a:pt x="66" y="97"/>
                  <a:pt x="128" y="97"/>
                </a:cubicBezTo>
                <a:cubicBezTo>
                  <a:pt x="190" y="97"/>
                  <a:pt x="241" y="138"/>
                  <a:pt x="241" y="189"/>
                </a:cubicBezTo>
                <a:cubicBezTo>
                  <a:pt x="241" y="240"/>
                  <a:pt x="190" y="281"/>
                  <a:pt x="128" y="2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9">
            <a:extLst>
              <a:ext uri="{FF2B5EF4-FFF2-40B4-BE49-F238E27FC236}">
                <a16:creationId xmlns:a16="http://schemas.microsoft.com/office/drawing/2014/main" id="{612E00FB-A02D-FC9D-A1D8-22A99D711FDF}"/>
              </a:ext>
            </a:extLst>
          </p:cNvPr>
          <p:cNvSpPr>
            <a:spLocks noEditPoints="1"/>
          </p:cNvSpPr>
          <p:nvPr/>
        </p:nvSpPr>
        <p:spPr bwMode="auto">
          <a:xfrm flipH="1">
            <a:off x="967818" y="3120959"/>
            <a:ext cx="548640" cy="548640"/>
          </a:xfrm>
          <a:custGeom>
            <a:avLst/>
            <a:gdLst>
              <a:gd name="T0" fmla="*/ 425 w 426"/>
              <a:gd name="T1" fmla="*/ 420 h 425"/>
              <a:gd name="T2" fmla="*/ 426 w 426"/>
              <a:gd name="T3" fmla="*/ 419 h 425"/>
              <a:gd name="T4" fmla="*/ 426 w 426"/>
              <a:gd name="T5" fmla="*/ 417 h 425"/>
              <a:gd name="T6" fmla="*/ 426 w 426"/>
              <a:gd name="T7" fmla="*/ 415 h 425"/>
              <a:gd name="T8" fmla="*/ 426 w 426"/>
              <a:gd name="T9" fmla="*/ 414 h 425"/>
              <a:gd name="T10" fmla="*/ 426 w 426"/>
              <a:gd name="T11" fmla="*/ 413 h 425"/>
              <a:gd name="T12" fmla="*/ 382 w 426"/>
              <a:gd name="T13" fmla="*/ 282 h 425"/>
              <a:gd name="T14" fmla="*/ 157 w 426"/>
              <a:gd name="T15" fmla="*/ 56 h 425"/>
              <a:gd name="T16" fmla="*/ 92 w 426"/>
              <a:gd name="T17" fmla="*/ 0 h 425"/>
              <a:gd name="T18" fmla="*/ 7 w 426"/>
              <a:gd name="T19" fmla="*/ 76 h 425"/>
              <a:gd name="T20" fmla="*/ 7 w 426"/>
              <a:gd name="T21" fmla="*/ 109 h 425"/>
              <a:gd name="T22" fmla="*/ 55 w 426"/>
              <a:gd name="T23" fmla="*/ 158 h 425"/>
              <a:gd name="T24" fmla="*/ 283 w 426"/>
              <a:gd name="T25" fmla="*/ 385 h 425"/>
              <a:gd name="T26" fmla="*/ 9 w 426"/>
              <a:gd name="T27" fmla="*/ 406 h 425"/>
              <a:gd name="T28" fmla="*/ 9 w 426"/>
              <a:gd name="T29" fmla="*/ 425 h 425"/>
              <a:gd name="T30" fmla="*/ 417 w 426"/>
              <a:gd name="T31" fmla="*/ 425 h 425"/>
              <a:gd name="T32" fmla="*/ 421 w 426"/>
              <a:gd name="T33" fmla="*/ 424 h 425"/>
              <a:gd name="T34" fmla="*/ 422 w 426"/>
              <a:gd name="T35" fmla="*/ 423 h 425"/>
              <a:gd name="T36" fmla="*/ 424 w 426"/>
              <a:gd name="T37" fmla="*/ 422 h 425"/>
              <a:gd name="T38" fmla="*/ 425 w 426"/>
              <a:gd name="T39" fmla="*/ 421 h 425"/>
              <a:gd name="T40" fmla="*/ 299 w 426"/>
              <a:gd name="T41" fmla="*/ 371 h 425"/>
              <a:gd name="T42" fmla="*/ 338 w 426"/>
              <a:gd name="T43" fmla="*/ 346 h 425"/>
              <a:gd name="T44" fmla="*/ 348 w 426"/>
              <a:gd name="T45" fmla="*/ 304 h 425"/>
              <a:gd name="T46" fmla="*/ 403 w 426"/>
              <a:gd name="T47" fmla="*/ 401 h 425"/>
              <a:gd name="T48" fmla="*/ 357 w 426"/>
              <a:gd name="T49" fmla="*/ 283 h 425"/>
              <a:gd name="T50" fmla="*/ 141 w 426"/>
              <a:gd name="T51" fmla="*/ 86 h 425"/>
              <a:gd name="T52" fmla="*/ 127 w 426"/>
              <a:gd name="T53" fmla="*/ 99 h 425"/>
              <a:gd name="T54" fmla="*/ 329 w 426"/>
              <a:gd name="T55" fmla="*/ 328 h 425"/>
              <a:gd name="T56" fmla="*/ 99 w 426"/>
              <a:gd name="T57" fmla="*/ 127 h 425"/>
              <a:gd name="T58" fmla="*/ 19 w 426"/>
              <a:gd name="T59" fmla="*/ 92 h 425"/>
              <a:gd name="T60" fmla="*/ 89 w 426"/>
              <a:gd name="T61" fmla="*/ 20 h 425"/>
              <a:gd name="T62" fmla="*/ 95 w 426"/>
              <a:gd name="T63" fmla="*/ 20 h 425"/>
              <a:gd name="T64" fmla="*/ 62 w 426"/>
              <a:gd name="T65" fmla="*/ 138 h 425"/>
              <a:gd name="T66" fmla="*/ 19 w 426"/>
              <a:gd name="T67" fmla="*/ 92 h 425"/>
              <a:gd name="T68" fmla="*/ 289 w 426"/>
              <a:gd name="T69" fmla="*/ 340 h 425"/>
              <a:gd name="T70" fmla="*/ 75 w 426"/>
              <a:gd name="T71" fmla="*/ 15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6" h="425">
                <a:moveTo>
                  <a:pt x="425" y="421"/>
                </a:moveTo>
                <a:cubicBezTo>
                  <a:pt x="425" y="421"/>
                  <a:pt x="425" y="421"/>
                  <a:pt x="425" y="420"/>
                </a:cubicBezTo>
                <a:cubicBezTo>
                  <a:pt x="425" y="420"/>
                  <a:pt x="425" y="420"/>
                  <a:pt x="426" y="419"/>
                </a:cubicBezTo>
                <a:cubicBezTo>
                  <a:pt x="426" y="419"/>
                  <a:pt x="426" y="419"/>
                  <a:pt x="426" y="419"/>
                </a:cubicBezTo>
                <a:cubicBezTo>
                  <a:pt x="426" y="418"/>
                  <a:pt x="426" y="418"/>
                  <a:pt x="426" y="417"/>
                </a:cubicBezTo>
                <a:cubicBezTo>
                  <a:pt x="426" y="417"/>
                  <a:pt x="426" y="417"/>
                  <a:pt x="426" y="417"/>
                </a:cubicBezTo>
                <a:cubicBezTo>
                  <a:pt x="426" y="417"/>
                  <a:pt x="426" y="416"/>
                  <a:pt x="426" y="416"/>
                </a:cubicBezTo>
                <a:cubicBezTo>
                  <a:pt x="426" y="416"/>
                  <a:pt x="426" y="416"/>
                  <a:pt x="426" y="415"/>
                </a:cubicBezTo>
                <a:cubicBezTo>
                  <a:pt x="426" y="415"/>
                  <a:pt x="426" y="415"/>
                  <a:pt x="426" y="415"/>
                </a:cubicBezTo>
                <a:cubicBezTo>
                  <a:pt x="426" y="415"/>
                  <a:pt x="426" y="414"/>
                  <a:pt x="426" y="414"/>
                </a:cubicBezTo>
                <a:cubicBezTo>
                  <a:pt x="426" y="414"/>
                  <a:pt x="426" y="413"/>
                  <a:pt x="426" y="413"/>
                </a:cubicBezTo>
                <a:cubicBezTo>
                  <a:pt x="426" y="413"/>
                  <a:pt x="426" y="413"/>
                  <a:pt x="426" y="413"/>
                </a:cubicBezTo>
                <a:cubicBezTo>
                  <a:pt x="385" y="285"/>
                  <a:pt x="385" y="285"/>
                  <a:pt x="385" y="285"/>
                </a:cubicBezTo>
                <a:cubicBezTo>
                  <a:pt x="384" y="284"/>
                  <a:pt x="383" y="283"/>
                  <a:pt x="382" y="282"/>
                </a:cubicBezTo>
                <a:cubicBezTo>
                  <a:pt x="159" y="58"/>
                  <a:pt x="159" y="58"/>
                  <a:pt x="159" y="58"/>
                </a:cubicBezTo>
                <a:cubicBezTo>
                  <a:pt x="158" y="57"/>
                  <a:pt x="158" y="57"/>
                  <a:pt x="157" y="56"/>
                </a:cubicBezTo>
                <a:cubicBezTo>
                  <a:pt x="108" y="7"/>
                  <a:pt x="108" y="7"/>
                  <a:pt x="108" y="7"/>
                </a:cubicBezTo>
                <a:cubicBezTo>
                  <a:pt x="104" y="3"/>
                  <a:pt x="98" y="0"/>
                  <a:pt x="92" y="0"/>
                </a:cubicBezTo>
                <a:cubicBezTo>
                  <a:pt x="86" y="0"/>
                  <a:pt x="80" y="3"/>
                  <a:pt x="75" y="7"/>
                </a:cubicBezTo>
                <a:cubicBezTo>
                  <a:pt x="7" y="76"/>
                  <a:pt x="7" y="76"/>
                  <a:pt x="7" y="76"/>
                </a:cubicBezTo>
                <a:cubicBezTo>
                  <a:pt x="2" y="80"/>
                  <a:pt x="0" y="86"/>
                  <a:pt x="0" y="92"/>
                </a:cubicBezTo>
                <a:cubicBezTo>
                  <a:pt x="0" y="98"/>
                  <a:pt x="2" y="104"/>
                  <a:pt x="7" y="109"/>
                </a:cubicBezTo>
                <a:cubicBezTo>
                  <a:pt x="54" y="156"/>
                  <a:pt x="54" y="156"/>
                  <a:pt x="54" y="156"/>
                </a:cubicBezTo>
                <a:cubicBezTo>
                  <a:pt x="55" y="157"/>
                  <a:pt x="55" y="157"/>
                  <a:pt x="55" y="158"/>
                </a:cubicBezTo>
                <a:cubicBezTo>
                  <a:pt x="279" y="383"/>
                  <a:pt x="279" y="383"/>
                  <a:pt x="279" y="383"/>
                </a:cubicBezTo>
                <a:cubicBezTo>
                  <a:pt x="280" y="384"/>
                  <a:pt x="282" y="385"/>
                  <a:pt x="283" y="385"/>
                </a:cubicBezTo>
                <a:cubicBezTo>
                  <a:pt x="353" y="406"/>
                  <a:pt x="353" y="406"/>
                  <a:pt x="353" y="406"/>
                </a:cubicBezTo>
                <a:cubicBezTo>
                  <a:pt x="9" y="406"/>
                  <a:pt x="9" y="406"/>
                  <a:pt x="9" y="406"/>
                </a:cubicBezTo>
                <a:cubicBezTo>
                  <a:pt x="4" y="406"/>
                  <a:pt x="0" y="410"/>
                  <a:pt x="0" y="415"/>
                </a:cubicBezTo>
                <a:cubicBezTo>
                  <a:pt x="0" y="421"/>
                  <a:pt x="4" y="425"/>
                  <a:pt x="9" y="425"/>
                </a:cubicBezTo>
                <a:cubicBezTo>
                  <a:pt x="417" y="425"/>
                  <a:pt x="417" y="425"/>
                  <a:pt x="417" y="425"/>
                </a:cubicBezTo>
                <a:cubicBezTo>
                  <a:pt x="417" y="425"/>
                  <a:pt x="417" y="425"/>
                  <a:pt x="417" y="425"/>
                </a:cubicBezTo>
                <a:cubicBezTo>
                  <a:pt x="418" y="425"/>
                  <a:pt x="418" y="425"/>
                  <a:pt x="419" y="425"/>
                </a:cubicBezTo>
                <a:cubicBezTo>
                  <a:pt x="419" y="425"/>
                  <a:pt x="420" y="424"/>
                  <a:pt x="421" y="424"/>
                </a:cubicBezTo>
                <a:cubicBezTo>
                  <a:pt x="421" y="424"/>
                  <a:pt x="421" y="424"/>
                  <a:pt x="421" y="424"/>
                </a:cubicBezTo>
                <a:cubicBezTo>
                  <a:pt x="421" y="424"/>
                  <a:pt x="422" y="424"/>
                  <a:pt x="422" y="423"/>
                </a:cubicBezTo>
                <a:cubicBezTo>
                  <a:pt x="422" y="423"/>
                  <a:pt x="422" y="423"/>
                  <a:pt x="422" y="423"/>
                </a:cubicBezTo>
                <a:cubicBezTo>
                  <a:pt x="423" y="423"/>
                  <a:pt x="423" y="422"/>
                  <a:pt x="424" y="422"/>
                </a:cubicBezTo>
                <a:cubicBezTo>
                  <a:pt x="424" y="422"/>
                  <a:pt x="424" y="422"/>
                  <a:pt x="424" y="422"/>
                </a:cubicBezTo>
                <a:cubicBezTo>
                  <a:pt x="424" y="422"/>
                  <a:pt x="424" y="421"/>
                  <a:pt x="425" y="421"/>
                </a:cubicBezTo>
                <a:close/>
                <a:moveTo>
                  <a:pt x="403" y="401"/>
                </a:moveTo>
                <a:cubicBezTo>
                  <a:pt x="299" y="371"/>
                  <a:pt x="299" y="371"/>
                  <a:pt x="299" y="371"/>
                </a:cubicBezTo>
                <a:cubicBezTo>
                  <a:pt x="306" y="346"/>
                  <a:pt x="306" y="346"/>
                  <a:pt x="306" y="346"/>
                </a:cubicBezTo>
                <a:cubicBezTo>
                  <a:pt x="338" y="346"/>
                  <a:pt x="338" y="346"/>
                  <a:pt x="338" y="346"/>
                </a:cubicBezTo>
                <a:cubicBezTo>
                  <a:pt x="344" y="346"/>
                  <a:pt x="348" y="342"/>
                  <a:pt x="348" y="337"/>
                </a:cubicBezTo>
                <a:cubicBezTo>
                  <a:pt x="348" y="304"/>
                  <a:pt x="348" y="304"/>
                  <a:pt x="348" y="304"/>
                </a:cubicBezTo>
                <a:cubicBezTo>
                  <a:pt x="369" y="299"/>
                  <a:pt x="369" y="299"/>
                  <a:pt x="369" y="299"/>
                </a:cubicBezTo>
                <a:lnTo>
                  <a:pt x="403" y="401"/>
                </a:lnTo>
                <a:close/>
                <a:moveTo>
                  <a:pt x="150" y="76"/>
                </a:moveTo>
                <a:cubicBezTo>
                  <a:pt x="357" y="283"/>
                  <a:pt x="357" y="283"/>
                  <a:pt x="357" y="283"/>
                </a:cubicBezTo>
                <a:cubicBezTo>
                  <a:pt x="341" y="287"/>
                  <a:pt x="341" y="287"/>
                  <a:pt x="341" y="287"/>
                </a:cubicBezTo>
                <a:cubicBezTo>
                  <a:pt x="141" y="86"/>
                  <a:pt x="141" y="86"/>
                  <a:pt x="141" y="86"/>
                </a:cubicBezTo>
                <a:lnTo>
                  <a:pt x="150" y="76"/>
                </a:lnTo>
                <a:close/>
                <a:moveTo>
                  <a:pt x="127" y="99"/>
                </a:moveTo>
                <a:cubicBezTo>
                  <a:pt x="329" y="301"/>
                  <a:pt x="329" y="301"/>
                  <a:pt x="329" y="301"/>
                </a:cubicBezTo>
                <a:cubicBezTo>
                  <a:pt x="329" y="328"/>
                  <a:pt x="329" y="328"/>
                  <a:pt x="329" y="328"/>
                </a:cubicBezTo>
                <a:cubicBezTo>
                  <a:pt x="303" y="328"/>
                  <a:pt x="303" y="328"/>
                  <a:pt x="303" y="328"/>
                </a:cubicBezTo>
                <a:cubicBezTo>
                  <a:pt x="99" y="127"/>
                  <a:pt x="99" y="127"/>
                  <a:pt x="99" y="127"/>
                </a:cubicBezTo>
                <a:lnTo>
                  <a:pt x="127" y="99"/>
                </a:lnTo>
                <a:close/>
                <a:moveTo>
                  <a:pt x="19" y="92"/>
                </a:moveTo>
                <a:cubicBezTo>
                  <a:pt x="19" y="92"/>
                  <a:pt x="19" y="90"/>
                  <a:pt x="20" y="89"/>
                </a:cubicBezTo>
                <a:cubicBezTo>
                  <a:pt x="89" y="20"/>
                  <a:pt x="89" y="20"/>
                  <a:pt x="89" y="20"/>
                </a:cubicBezTo>
                <a:cubicBezTo>
                  <a:pt x="90" y="19"/>
                  <a:pt x="91" y="19"/>
                  <a:pt x="92" y="19"/>
                </a:cubicBezTo>
                <a:cubicBezTo>
                  <a:pt x="93" y="19"/>
                  <a:pt x="94" y="19"/>
                  <a:pt x="95" y="20"/>
                </a:cubicBezTo>
                <a:cubicBezTo>
                  <a:pt x="137" y="63"/>
                  <a:pt x="137" y="63"/>
                  <a:pt x="137" y="63"/>
                </a:cubicBezTo>
                <a:cubicBezTo>
                  <a:pt x="62" y="138"/>
                  <a:pt x="62" y="138"/>
                  <a:pt x="62" y="138"/>
                </a:cubicBezTo>
                <a:cubicBezTo>
                  <a:pt x="20" y="95"/>
                  <a:pt x="20" y="95"/>
                  <a:pt x="20" y="95"/>
                </a:cubicBezTo>
                <a:cubicBezTo>
                  <a:pt x="19" y="94"/>
                  <a:pt x="19" y="93"/>
                  <a:pt x="19" y="92"/>
                </a:cubicBezTo>
                <a:close/>
                <a:moveTo>
                  <a:pt x="86" y="140"/>
                </a:moveTo>
                <a:cubicBezTo>
                  <a:pt x="289" y="340"/>
                  <a:pt x="289" y="340"/>
                  <a:pt x="289" y="340"/>
                </a:cubicBezTo>
                <a:cubicBezTo>
                  <a:pt x="283" y="360"/>
                  <a:pt x="283" y="360"/>
                  <a:pt x="283" y="360"/>
                </a:cubicBezTo>
                <a:cubicBezTo>
                  <a:pt x="75" y="151"/>
                  <a:pt x="75" y="151"/>
                  <a:pt x="75" y="151"/>
                </a:cubicBezTo>
                <a:lnTo>
                  <a:pt x="86" y="14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id="{367206DD-9B24-5418-C88F-26A2E50AA8D3}"/>
              </a:ext>
            </a:extLst>
          </p:cNvPr>
          <p:cNvSpPr txBox="1"/>
          <p:nvPr/>
        </p:nvSpPr>
        <p:spPr>
          <a:xfrm>
            <a:off x="2103842" y="2904805"/>
            <a:ext cx="4471769" cy="961802"/>
          </a:xfrm>
          <a:prstGeom prst="rect">
            <a:avLst/>
          </a:prstGeom>
          <a:noFill/>
        </p:spPr>
        <p:txBody>
          <a:bodyPr wrap="square" lIns="0" tIns="0" rIns="0" bIns="0" rtlCol="0">
            <a:spAutoFit/>
          </a:bodyPr>
          <a:lstStyle/>
          <a:p>
            <a:pPr>
              <a:lnSpc>
                <a:spcPts val="1867"/>
              </a:lnSpc>
              <a:spcAft>
                <a:spcPts val="400"/>
              </a:spcAft>
            </a:pPr>
            <a:r>
              <a:rPr lang="en-US" sz="1100" dirty="0">
                <a:solidFill>
                  <a:schemeClr val="accent1"/>
                </a:solidFill>
                <a:latin typeface="Lato" panose="020F0502020204030203" pitchFamily="34" charset="0"/>
              </a:rPr>
              <a:t>Education &amp; Outreach:</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More than 20 workshop classes and summer bootcamp</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ITP 450: High-Performance Computing for Applied Machine Learning</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NSF </a:t>
            </a:r>
            <a:r>
              <a:rPr lang="en-US" sz="1000" dirty="0" err="1">
                <a:solidFill>
                  <a:schemeClr val="accent1"/>
                </a:solidFill>
                <a:latin typeface="Lato" panose="020F0502020204030203" pitchFamily="34" charset="0"/>
              </a:rPr>
              <a:t>CyberTraining</a:t>
            </a:r>
            <a:r>
              <a:rPr lang="en-US" sz="1000" dirty="0">
                <a:solidFill>
                  <a:schemeClr val="accent1"/>
                </a:solidFill>
                <a:latin typeface="Lato" panose="020F0502020204030203" pitchFamily="34" charset="0"/>
              </a:rPr>
              <a:t> ($300K) – Computational Science curriculum  development with AME faculty</a:t>
            </a:r>
          </a:p>
        </p:txBody>
      </p:sp>
      <p:sp>
        <p:nvSpPr>
          <p:cNvPr id="19" name="TextBox 18">
            <a:extLst>
              <a:ext uri="{FF2B5EF4-FFF2-40B4-BE49-F238E27FC236}">
                <a16:creationId xmlns:a16="http://schemas.microsoft.com/office/drawing/2014/main" id="{5F2D61CA-F01D-B24F-BA78-DAC4B23F7F45}"/>
              </a:ext>
            </a:extLst>
          </p:cNvPr>
          <p:cNvSpPr txBox="1"/>
          <p:nvPr/>
        </p:nvSpPr>
        <p:spPr>
          <a:xfrm>
            <a:off x="2103843" y="1704017"/>
            <a:ext cx="5056716" cy="987450"/>
          </a:xfrm>
          <a:prstGeom prst="rect">
            <a:avLst/>
          </a:prstGeom>
          <a:noFill/>
        </p:spPr>
        <p:txBody>
          <a:bodyPr wrap="square" lIns="0" tIns="0" rIns="0" bIns="0" rtlCol="0">
            <a:spAutoFit/>
          </a:bodyPr>
          <a:lstStyle/>
          <a:p>
            <a:pPr>
              <a:lnSpc>
                <a:spcPts val="1867"/>
              </a:lnSpc>
              <a:spcAft>
                <a:spcPts val="400"/>
              </a:spcAft>
            </a:pPr>
            <a:r>
              <a:rPr lang="en-US" sz="1100" dirty="0">
                <a:solidFill>
                  <a:schemeClr val="accent1"/>
                </a:solidFill>
                <a:latin typeface="Lato" panose="020F0502020204030203" pitchFamily="34" charset="0"/>
              </a:rPr>
              <a:t>Research Collaborations:</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NSF Campus Compute ($400K) - Hybrid Computing System Development</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NSF Regional Network ($1M) - Science DMZ R&amp;E Network Deployment</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NSF Regional Computing ($1M) – Leading Research Computing Alliance in SoCal</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Cryo-EM project for USC &amp; Amgen –Development of Computational Ecosystem </a:t>
            </a:r>
          </a:p>
        </p:txBody>
      </p:sp>
      <p:sp>
        <p:nvSpPr>
          <p:cNvPr id="20" name="TextBox 19">
            <a:extLst>
              <a:ext uri="{FF2B5EF4-FFF2-40B4-BE49-F238E27FC236}">
                <a16:creationId xmlns:a16="http://schemas.microsoft.com/office/drawing/2014/main" id="{05B6B98D-F67F-2B28-625A-EF24F0E50CCB}"/>
              </a:ext>
            </a:extLst>
          </p:cNvPr>
          <p:cNvSpPr txBox="1"/>
          <p:nvPr/>
        </p:nvSpPr>
        <p:spPr>
          <a:xfrm>
            <a:off x="2103842" y="3951996"/>
            <a:ext cx="4189381" cy="1141338"/>
          </a:xfrm>
          <a:prstGeom prst="rect">
            <a:avLst/>
          </a:prstGeom>
          <a:noFill/>
        </p:spPr>
        <p:txBody>
          <a:bodyPr wrap="square" lIns="0" tIns="0" rIns="0" bIns="0" rtlCol="0">
            <a:spAutoFit/>
          </a:bodyPr>
          <a:lstStyle/>
          <a:p>
            <a:pPr>
              <a:lnSpc>
                <a:spcPts val="1867"/>
              </a:lnSpc>
              <a:spcAft>
                <a:spcPts val="400"/>
              </a:spcAft>
            </a:pPr>
            <a:r>
              <a:rPr lang="en-US" sz="1100" dirty="0">
                <a:solidFill>
                  <a:schemeClr val="accent1"/>
                </a:solidFill>
                <a:latin typeface="Lato" panose="020F0502020204030203" pitchFamily="34" charset="0"/>
              </a:rPr>
              <a:t>Advanced Cyberinfrastructure:</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Discovery shared HPC cluster system &amp; Endeavour Condo cluster program</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Artemis: virtual computing platforms and cloud solution (NSF Funded)</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High-performance HPC network upgrade to 200Gbps</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10+PB data storage capacity</a:t>
            </a:r>
          </a:p>
        </p:txBody>
      </p:sp>
      <p:sp>
        <p:nvSpPr>
          <p:cNvPr id="21" name="TextBox 20">
            <a:extLst>
              <a:ext uri="{FF2B5EF4-FFF2-40B4-BE49-F238E27FC236}">
                <a16:creationId xmlns:a16="http://schemas.microsoft.com/office/drawing/2014/main" id="{A87DEF8C-58BB-8F91-05AB-9914EECE9DFA}"/>
              </a:ext>
            </a:extLst>
          </p:cNvPr>
          <p:cNvSpPr txBox="1"/>
          <p:nvPr/>
        </p:nvSpPr>
        <p:spPr>
          <a:xfrm>
            <a:off x="2103842" y="5319642"/>
            <a:ext cx="4701988" cy="807913"/>
          </a:xfrm>
          <a:prstGeom prst="rect">
            <a:avLst/>
          </a:prstGeom>
          <a:noFill/>
        </p:spPr>
        <p:txBody>
          <a:bodyPr wrap="square" lIns="0" tIns="0" rIns="0" bIns="0" rtlCol="0">
            <a:spAutoFit/>
          </a:bodyPr>
          <a:lstStyle/>
          <a:p>
            <a:pPr>
              <a:lnSpc>
                <a:spcPts val="1867"/>
              </a:lnSpc>
              <a:spcAft>
                <a:spcPts val="400"/>
              </a:spcAft>
            </a:pPr>
            <a:r>
              <a:rPr lang="en-US" sz="1100" dirty="0">
                <a:solidFill>
                  <a:schemeClr val="accent1"/>
                </a:solidFill>
                <a:latin typeface="Lato" panose="020F0502020204030203" pitchFamily="34" charset="0"/>
              </a:rPr>
              <a:t>Industry Partnership:</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Samsung Semiconductor, Inc. – Full </a:t>
            </a:r>
            <a:r>
              <a:rPr lang="en-US" sz="1000" dirty="0" err="1">
                <a:solidFill>
                  <a:schemeClr val="accent1"/>
                </a:solidFill>
                <a:latin typeface="Lato" panose="020F0502020204030203" pitchFamily="34" charset="0"/>
              </a:rPr>
              <a:t>NVMe</a:t>
            </a:r>
            <a:r>
              <a:rPr lang="en-US" sz="1000" dirty="0">
                <a:solidFill>
                  <a:schemeClr val="accent1"/>
                </a:solidFill>
                <a:latin typeface="Lato" panose="020F0502020204030203" pitchFamily="34" charset="0"/>
              </a:rPr>
              <a:t> storage solution (2+PB)</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VAST Data – Advanced FS testbed</a:t>
            </a:r>
          </a:p>
          <a:p>
            <a:pPr marL="171450" indent="-171450">
              <a:spcAft>
                <a:spcPts val="200"/>
              </a:spcAft>
              <a:buFont typeface="Arial" panose="020B0604020202020204" pitchFamily="34" charset="0"/>
              <a:buChar char="•"/>
            </a:pPr>
            <a:r>
              <a:rPr lang="en-US" sz="1000" dirty="0">
                <a:solidFill>
                  <a:schemeClr val="accent1"/>
                </a:solidFill>
                <a:latin typeface="Lato" panose="020F0502020204030203" pitchFamily="34" charset="0"/>
              </a:rPr>
              <a:t>Nvidia – Early access to Grace-Hopper next-gen system design &amp; NSF proposal  </a:t>
            </a:r>
          </a:p>
        </p:txBody>
      </p:sp>
      <p:pic>
        <p:nvPicPr>
          <p:cNvPr id="22" name="Picture Placeholder 7">
            <a:extLst>
              <a:ext uri="{FF2B5EF4-FFF2-40B4-BE49-F238E27FC236}">
                <a16:creationId xmlns:a16="http://schemas.microsoft.com/office/drawing/2014/main" id="{48935ABD-C9C5-6D6C-D93C-7377562F77F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182" r="6656" b="1061"/>
          <a:stretch/>
        </p:blipFill>
        <p:spPr>
          <a:xfrm>
            <a:off x="7490012" y="1"/>
            <a:ext cx="4701988" cy="6858000"/>
          </a:xfrm>
        </p:spPr>
      </p:pic>
    </p:spTree>
    <p:extLst>
      <p:ext uri="{BB962C8B-B14F-4D97-AF65-F5344CB8AC3E}">
        <p14:creationId xmlns:p14="http://schemas.microsoft.com/office/powerpoint/2010/main" val="21644433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Advanced research computing </a:t>
            </a:r>
            <a:r>
              <a:rPr lang="en-US" dirty="0">
                <a:solidFill>
                  <a:schemeClr val="accent2"/>
                </a:solidFill>
              </a:rPr>
              <a:t>User services</a:t>
            </a:r>
          </a:p>
        </p:txBody>
      </p:sp>
      <p:sp>
        <p:nvSpPr>
          <p:cNvPr id="3" name="Text Placeholder 2"/>
          <p:cNvSpPr>
            <a:spLocks noGrp="1"/>
          </p:cNvSpPr>
          <p:nvPr>
            <p:ph type="body" sz="quarter" idx="11"/>
          </p:nvPr>
        </p:nvSpPr>
        <p:spPr/>
        <p:txBody>
          <a:bodyPr/>
          <a:lstStyle/>
          <a:p>
            <a:r>
              <a:rPr lang="en-US" dirty="0"/>
              <a:t>The Center for Advanced Research Computing (CARC) offers comprehensive user support services</a:t>
            </a:r>
          </a:p>
        </p:txBody>
      </p:sp>
      <p:sp>
        <p:nvSpPr>
          <p:cNvPr id="4" name="Freeform 3"/>
          <p:cNvSpPr/>
          <p:nvPr/>
        </p:nvSpPr>
        <p:spPr>
          <a:xfrm>
            <a:off x="5218789" y="2057401"/>
            <a:ext cx="1747961" cy="1747959"/>
          </a:xfrm>
          <a:custGeom>
            <a:avLst/>
            <a:gdLst>
              <a:gd name="connsiteX0" fmla="*/ 1399542 w 2799083"/>
              <a:gd name="connsiteY0" fmla="*/ 0 h 2799083"/>
              <a:gd name="connsiteX1" fmla="*/ 1536725 w 2799083"/>
              <a:gd name="connsiteY1" fmla="*/ 6746 h 2799083"/>
              <a:gd name="connsiteX2" fmla="*/ 1672578 w 2799083"/>
              <a:gd name="connsiteY2" fmla="*/ 26885 h 2799083"/>
              <a:gd name="connsiteX3" fmla="*/ 1805800 w 2799083"/>
              <a:gd name="connsiteY3" fmla="*/ 60264 h 2799083"/>
              <a:gd name="connsiteX4" fmla="*/ 1935118 w 2799083"/>
              <a:gd name="connsiteY4" fmla="*/ 106533 h 2799083"/>
              <a:gd name="connsiteX5" fmla="*/ 2059285 w 2799083"/>
              <a:gd name="connsiteY5" fmla="*/ 165258 h 2799083"/>
              <a:gd name="connsiteX6" fmla="*/ 2177085 w 2799083"/>
              <a:gd name="connsiteY6" fmla="*/ 235865 h 2799083"/>
              <a:gd name="connsiteX7" fmla="*/ 2287397 w 2799083"/>
              <a:gd name="connsiteY7" fmla="*/ 317682 h 2799083"/>
              <a:gd name="connsiteX8" fmla="*/ 2389167 w 2799083"/>
              <a:gd name="connsiteY8" fmla="*/ 409916 h 2799083"/>
              <a:gd name="connsiteX9" fmla="*/ 2481401 w 2799083"/>
              <a:gd name="connsiteY9" fmla="*/ 511686 h 2799083"/>
              <a:gd name="connsiteX10" fmla="*/ 2563218 w 2799083"/>
              <a:gd name="connsiteY10" fmla="*/ 621998 h 2799083"/>
              <a:gd name="connsiteX11" fmla="*/ 2633825 w 2799083"/>
              <a:gd name="connsiteY11" fmla="*/ 739798 h 2799083"/>
              <a:gd name="connsiteX12" fmla="*/ 2692550 w 2799083"/>
              <a:gd name="connsiteY12" fmla="*/ 863965 h 2799083"/>
              <a:gd name="connsiteX13" fmla="*/ 2738819 w 2799083"/>
              <a:gd name="connsiteY13" fmla="*/ 993283 h 2799083"/>
              <a:gd name="connsiteX14" fmla="*/ 2772198 w 2799083"/>
              <a:gd name="connsiteY14" fmla="*/ 1126505 h 2799083"/>
              <a:gd name="connsiteX15" fmla="*/ 2792337 w 2799083"/>
              <a:gd name="connsiteY15" fmla="*/ 1262358 h 2799083"/>
              <a:gd name="connsiteX16" fmla="*/ 2799083 w 2799083"/>
              <a:gd name="connsiteY16" fmla="*/ 1399542 h 2799083"/>
              <a:gd name="connsiteX17" fmla="*/ 2792337 w 2799083"/>
              <a:gd name="connsiteY17" fmla="*/ 1536725 h 2799083"/>
              <a:gd name="connsiteX18" fmla="*/ 2772198 w 2799083"/>
              <a:gd name="connsiteY18" fmla="*/ 1672578 h 2799083"/>
              <a:gd name="connsiteX19" fmla="*/ 2738819 w 2799083"/>
              <a:gd name="connsiteY19" fmla="*/ 1805800 h 2799083"/>
              <a:gd name="connsiteX20" fmla="*/ 2692550 w 2799083"/>
              <a:gd name="connsiteY20" fmla="*/ 1935118 h 2799083"/>
              <a:gd name="connsiteX21" fmla="*/ 2633825 w 2799083"/>
              <a:gd name="connsiteY21" fmla="*/ 2059285 h 2799083"/>
              <a:gd name="connsiteX22" fmla="*/ 2563218 w 2799083"/>
              <a:gd name="connsiteY22" fmla="*/ 2177085 h 2799083"/>
              <a:gd name="connsiteX23" fmla="*/ 2481401 w 2799083"/>
              <a:gd name="connsiteY23" fmla="*/ 2287397 h 2799083"/>
              <a:gd name="connsiteX24" fmla="*/ 2389167 w 2799083"/>
              <a:gd name="connsiteY24" fmla="*/ 2389167 h 2799083"/>
              <a:gd name="connsiteX25" fmla="*/ 2287397 w 2799083"/>
              <a:gd name="connsiteY25" fmla="*/ 2481401 h 2799083"/>
              <a:gd name="connsiteX26" fmla="*/ 2177085 w 2799083"/>
              <a:gd name="connsiteY26" fmla="*/ 2563218 h 2799083"/>
              <a:gd name="connsiteX27" fmla="*/ 2059285 w 2799083"/>
              <a:gd name="connsiteY27" fmla="*/ 2633825 h 2799083"/>
              <a:gd name="connsiteX28" fmla="*/ 1935118 w 2799083"/>
              <a:gd name="connsiteY28" fmla="*/ 2692550 h 2799083"/>
              <a:gd name="connsiteX29" fmla="*/ 1805800 w 2799083"/>
              <a:gd name="connsiteY29" fmla="*/ 2738819 h 2799083"/>
              <a:gd name="connsiteX30" fmla="*/ 1672578 w 2799083"/>
              <a:gd name="connsiteY30" fmla="*/ 2772198 h 2799083"/>
              <a:gd name="connsiteX31" fmla="*/ 1536725 w 2799083"/>
              <a:gd name="connsiteY31" fmla="*/ 2792337 h 2799083"/>
              <a:gd name="connsiteX32" fmla="*/ 1399542 w 2799083"/>
              <a:gd name="connsiteY32" fmla="*/ 2799083 h 2799083"/>
              <a:gd name="connsiteX33" fmla="*/ 1262358 w 2799083"/>
              <a:gd name="connsiteY33" fmla="*/ 2792337 h 2799083"/>
              <a:gd name="connsiteX34" fmla="*/ 1126505 w 2799083"/>
              <a:gd name="connsiteY34" fmla="*/ 2772198 h 2799083"/>
              <a:gd name="connsiteX35" fmla="*/ 993283 w 2799083"/>
              <a:gd name="connsiteY35" fmla="*/ 2738819 h 2799083"/>
              <a:gd name="connsiteX36" fmla="*/ 863965 w 2799083"/>
              <a:gd name="connsiteY36" fmla="*/ 2692550 h 2799083"/>
              <a:gd name="connsiteX37" fmla="*/ 739798 w 2799083"/>
              <a:gd name="connsiteY37" fmla="*/ 2633825 h 2799083"/>
              <a:gd name="connsiteX38" fmla="*/ 621998 w 2799083"/>
              <a:gd name="connsiteY38" fmla="*/ 2563218 h 2799083"/>
              <a:gd name="connsiteX39" fmla="*/ 511686 w 2799083"/>
              <a:gd name="connsiteY39" fmla="*/ 2481401 h 2799083"/>
              <a:gd name="connsiteX40" fmla="*/ 409916 w 2799083"/>
              <a:gd name="connsiteY40" fmla="*/ 2389167 h 2799083"/>
              <a:gd name="connsiteX41" fmla="*/ 317682 w 2799083"/>
              <a:gd name="connsiteY41" fmla="*/ 2287397 h 2799083"/>
              <a:gd name="connsiteX42" fmla="*/ 235865 w 2799083"/>
              <a:gd name="connsiteY42" fmla="*/ 2177085 h 2799083"/>
              <a:gd name="connsiteX43" fmla="*/ 165258 w 2799083"/>
              <a:gd name="connsiteY43" fmla="*/ 2059285 h 2799083"/>
              <a:gd name="connsiteX44" fmla="*/ 106533 w 2799083"/>
              <a:gd name="connsiteY44" fmla="*/ 1935118 h 2799083"/>
              <a:gd name="connsiteX45" fmla="*/ 60264 w 2799083"/>
              <a:gd name="connsiteY45" fmla="*/ 1805800 h 2799083"/>
              <a:gd name="connsiteX46" fmla="*/ 26885 w 2799083"/>
              <a:gd name="connsiteY46" fmla="*/ 1672578 h 2799083"/>
              <a:gd name="connsiteX47" fmla="*/ 6746 w 2799083"/>
              <a:gd name="connsiteY47" fmla="*/ 1536725 h 2799083"/>
              <a:gd name="connsiteX48" fmla="*/ 0 w 2799083"/>
              <a:gd name="connsiteY48" fmla="*/ 1399542 h 2799083"/>
              <a:gd name="connsiteX49" fmla="*/ 6746 w 2799083"/>
              <a:gd name="connsiteY49" fmla="*/ 1262358 h 2799083"/>
              <a:gd name="connsiteX50" fmla="*/ 26885 w 2799083"/>
              <a:gd name="connsiteY50" fmla="*/ 1126505 h 2799083"/>
              <a:gd name="connsiteX51" fmla="*/ 60264 w 2799083"/>
              <a:gd name="connsiteY51" fmla="*/ 993283 h 2799083"/>
              <a:gd name="connsiteX52" fmla="*/ 106533 w 2799083"/>
              <a:gd name="connsiteY52" fmla="*/ 863965 h 2799083"/>
              <a:gd name="connsiteX53" fmla="*/ 165258 w 2799083"/>
              <a:gd name="connsiteY53" fmla="*/ 739798 h 2799083"/>
              <a:gd name="connsiteX54" fmla="*/ 235865 w 2799083"/>
              <a:gd name="connsiteY54" fmla="*/ 621998 h 2799083"/>
              <a:gd name="connsiteX55" fmla="*/ 317682 w 2799083"/>
              <a:gd name="connsiteY55" fmla="*/ 511686 h 2799083"/>
              <a:gd name="connsiteX56" fmla="*/ 409916 w 2799083"/>
              <a:gd name="connsiteY56" fmla="*/ 409916 h 2799083"/>
              <a:gd name="connsiteX57" fmla="*/ 511686 w 2799083"/>
              <a:gd name="connsiteY57" fmla="*/ 317682 h 2799083"/>
              <a:gd name="connsiteX58" fmla="*/ 621998 w 2799083"/>
              <a:gd name="connsiteY58" fmla="*/ 235865 h 2799083"/>
              <a:gd name="connsiteX59" fmla="*/ 739798 w 2799083"/>
              <a:gd name="connsiteY59" fmla="*/ 165258 h 2799083"/>
              <a:gd name="connsiteX60" fmla="*/ 863965 w 2799083"/>
              <a:gd name="connsiteY60" fmla="*/ 106533 h 2799083"/>
              <a:gd name="connsiteX61" fmla="*/ 993283 w 2799083"/>
              <a:gd name="connsiteY61" fmla="*/ 60264 h 2799083"/>
              <a:gd name="connsiteX62" fmla="*/ 1126505 w 2799083"/>
              <a:gd name="connsiteY62" fmla="*/ 26885 h 2799083"/>
              <a:gd name="connsiteX63" fmla="*/ 1262358 w 2799083"/>
              <a:gd name="connsiteY63" fmla="*/ 6746 h 279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99083" h="2799083">
                <a:moveTo>
                  <a:pt x="1399542" y="0"/>
                </a:moveTo>
                <a:lnTo>
                  <a:pt x="1536725" y="6746"/>
                </a:lnTo>
                <a:lnTo>
                  <a:pt x="1672578" y="26885"/>
                </a:lnTo>
                <a:lnTo>
                  <a:pt x="1805800" y="60264"/>
                </a:lnTo>
                <a:lnTo>
                  <a:pt x="1935118" y="106533"/>
                </a:lnTo>
                <a:lnTo>
                  <a:pt x="2059285" y="165258"/>
                </a:lnTo>
                <a:lnTo>
                  <a:pt x="2177085" y="235865"/>
                </a:lnTo>
                <a:lnTo>
                  <a:pt x="2287397" y="317682"/>
                </a:lnTo>
                <a:lnTo>
                  <a:pt x="2389167" y="409916"/>
                </a:lnTo>
                <a:lnTo>
                  <a:pt x="2481401" y="511686"/>
                </a:lnTo>
                <a:lnTo>
                  <a:pt x="2563218" y="621998"/>
                </a:lnTo>
                <a:lnTo>
                  <a:pt x="2633825" y="739798"/>
                </a:lnTo>
                <a:lnTo>
                  <a:pt x="2692550" y="863965"/>
                </a:lnTo>
                <a:lnTo>
                  <a:pt x="2738819" y="993283"/>
                </a:lnTo>
                <a:lnTo>
                  <a:pt x="2772198" y="1126505"/>
                </a:lnTo>
                <a:lnTo>
                  <a:pt x="2792337" y="1262358"/>
                </a:lnTo>
                <a:lnTo>
                  <a:pt x="2799083" y="1399542"/>
                </a:lnTo>
                <a:lnTo>
                  <a:pt x="2792337" y="1536725"/>
                </a:lnTo>
                <a:lnTo>
                  <a:pt x="2772198" y="1672578"/>
                </a:lnTo>
                <a:lnTo>
                  <a:pt x="2738819" y="1805800"/>
                </a:lnTo>
                <a:lnTo>
                  <a:pt x="2692550" y="1935118"/>
                </a:lnTo>
                <a:lnTo>
                  <a:pt x="2633825" y="2059285"/>
                </a:lnTo>
                <a:lnTo>
                  <a:pt x="2563218" y="2177085"/>
                </a:lnTo>
                <a:lnTo>
                  <a:pt x="2481401" y="2287397"/>
                </a:lnTo>
                <a:lnTo>
                  <a:pt x="2389167" y="2389167"/>
                </a:lnTo>
                <a:lnTo>
                  <a:pt x="2287397" y="2481401"/>
                </a:lnTo>
                <a:lnTo>
                  <a:pt x="2177085" y="2563218"/>
                </a:lnTo>
                <a:lnTo>
                  <a:pt x="2059285" y="2633825"/>
                </a:lnTo>
                <a:lnTo>
                  <a:pt x="1935118" y="2692550"/>
                </a:lnTo>
                <a:lnTo>
                  <a:pt x="1805800" y="2738819"/>
                </a:lnTo>
                <a:lnTo>
                  <a:pt x="1672578" y="2772198"/>
                </a:lnTo>
                <a:lnTo>
                  <a:pt x="1536725" y="2792337"/>
                </a:lnTo>
                <a:lnTo>
                  <a:pt x="1399542" y="2799083"/>
                </a:lnTo>
                <a:lnTo>
                  <a:pt x="1262358" y="2792337"/>
                </a:lnTo>
                <a:lnTo>
                  <a:pt x="1126505" y="2772198"/>
                </a:lnTo>
                <a:lnTo>
                  <a:pt x="993283" y="2738819"/>
                </a:lnTo>
                <a:lnTo>
                  <a:pt x="863965" y="2692550"/>
                </a:lnTo>
                <a:lnTo>
                  <a:pt x="739798" y="2633825"/>
                </a:lnTo>
                <a:lnTo>
                  <a:pt x="621998" y="2563218"/>
                </a:lnTo>
                <a:lnTo>
                  <a:pt x="511686" y="2481401"/>
                </a:lnTo>
                <a:lnTo>
                  <a:pt x="409916" y="2389167"/>
                </a:lnTo>
                <a:lnTo>
                  <a:pt x="317682" y="2287397"/>
                </a:lnTo>
                <a:lnTo>
                  <a:pt x="235865" y="2177085"/>
                </a:lnTo>
                <a:lnTo>
                  <a:pt x="165258" y="2059285"/>
                </a:lnTo>
                <a:lnTo>
                  <a:pt x="106533" y="1935118"/>
                </a:lnTo>
                <a:lnTo>
                  <a:pt x="60264" y="1805800"/>
                </a:lnTo>
                <a:lnTo>
                  <a:pt x="26885" y="1672578"/>
                </a:lnTo>
                <a:lnTo>
                  <a:pt x="6746" y="1536725"/>
                </a:lnTo>
                <a:lnTo>
                  <a:pt x="0" y="1399542"/>
                </a:lnTo>
                <a:lnTo>
                  <a:pt x="6746" y="1262358"/>
                </a:lnTo>
                <a:lnTo>
                  <a:pt x="26885" y="1126505"/>
                </a:lnTo>
                <a:lnTo>
                  <a:pt x="60264" y="993283"/>
                </a:lnTo>
                <a:lnTo>
                  <a:pt x="106533" y="863965"/>
                </a:lnTo>
                <a:lnTo>
                  <a:pt x="165258" y="739798"/>
                </a:lnTo>
                <a:lnTo>
                  <a:pt x="235865" y="621998"/>
                </a:lnTo>
                <a:lnTo>
                  <a:pt x="317682" y="511686"/>
                </a:lnTo>
                <a:lnTo>
                  <a:pt x="409916" y="409916"/>
                </a:lnTo>
                <a:lnTo>
                  <a:pt x="511686" y="317682"/>
                </a:lnTo>
                <a:lnTo>
                  <a:pt x="621998" y="235865"/>
                </a:lnTo>
                <a:lnTo>
                  <a:pt x="739798" y="165258"/>
                </a:lnTo>
                <a:lnTo>
                  <a:pt x="863965" y="106533"/>
                </a:lnTo>
                <a:lnTo>
                  <a:pt x="993283" y="60264"/>
                </a:lnTo>
                <a:lnTo>
                  <a:pt x="1126505" y="26885"/>
                </a:lnTo>
                <a:lnTo>
                  <a:pt x="1262358" y="674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 name="Freeform 4"/>
          <p:cNvSpPr/>
          <p:nvPr/>
        </p:nvSpPr>
        <p:spPr>
          <a:xfrm>
            <a:off x="3338402" y="2497276"/>
            <a:ext cx="1170729" cy="1170725"/>
          </a:xfrm>
          <a:custGeom>
            <a:avLst/>
            <a:gdLst>
              <a:gd name="connsiteX0" fmla="*/ 1399542 w 2799083"/>
              <a:gd name="connsiteY0" fmla="*/ 0 h 2799083"/>
              <a:gd name="connsiteX1" fmla="*/ 1536725 w 2799083"/>
              <a:gd name="connsiteY1" fmla="*/ 6746 h 2799083"/>
              <a:gd name="connsiteX2" fmla="*/ 1672578 w 2799083"/>
              <a:gd name="connsiteY2" fmla="*/ 26885 h 2799083"/>
              <a:gd name="connsiteX3" fmla="*/ 1805800 w 2799083"/>
              <a:gd name="connsiteY3" fmla="*/ 60264 h 2799083"/>
              <a:gd name="connsiteX4" fmla="*/ 1935118 w 2799083"/>
              <a:gd name="connsiteY4" fmla="*/ 106533 h 2799083"/>
              <a:gd name="connsiteX5" fmla="*/ 2059285 w 2799083"/>
              <a:gd name="connsiteY5" fmla="*/ 165258 h 2799083"/>
              <a:gd name="connsiteX6" fmla="*/ 2177085 w 2799083"/>
              <a:gd name="connsiteY6" fmla="*/ 235865 h 2799083"/>
              <a:gd name="connsiteX7" fmla="*/ 2287397 w 2799083"/>
              <a:gd name="connsiteY7" fmla="*/ 317682 h 2799083"/>
              <a:gd name="connsiteX8" fmla="*/ 2389167 w 2799083"/>
              <a:gd name="connsiteY8" fmla="*/ 409916 h 2799083"/>
              <a:gd name="connsiteX9" fmla="*/ 2481401 w 2799083"/>
              <a:gd name="connsiteY9" fmla="*/ 511686 h 2799083"/>
              <a:gd name="connsiteX10" fmla="*/ 2563218 w 2799083"/>
              <a:gd name="connsiteY10" fmla="*/ 621998 h 2799083"/>
              <a:gd name="connsiteX11" fmla="*/ 2633825 w 2799083"/>
              <a:gd name="connsiteY11" fmla="*/ 739798 h 2799083"/>
              <a:gd name="connsiteX12" fmla="*/ 2692550 w 2799083"/>
              <a:gd name="connsiteY12" fmla="*/ 863965 h 2799083"/>
              <a:gd name="connsiteX13" fmla="*/ 2738819 w 2799083"/>
              <a:gd name="connsiteY13" fmla="*/ 993283 h 2799083"/>
              <a:gd name="connsiteX14" fmla="*/ 2772198 w 2799083"/>
              <a:gd name="connsiteY14" fmla="*/ 1126505 h 2799083"/>
              <a:gd name="connsiteX15" fmla="*/ 2792337 w 2799083"/>
              <a:gd name="connsiteY15" fmla="*/ 1262358 h 2799083"/>
              <a:gd name="connsiteX16" fmla="*/ 2799083 w 2799083"/>
              <a:gd name="connsiteY16" fmla="*/ 1399542 h 2799083"/>
              <a:gd name="connsiteX17" fmla="*/ 2792337 w 2799083"/>
              <a:gd name="connsiteY17" fmla="*/ 1536725 h 2799083"/>
              <a:gd name="connsiteX18" fmla="*/ 2772198 w 2799083"/>
              <a:gd name="connsiteY18" fmla="*/ 1672578 h 2799083"/>
              <a:gd name="connsiteX19" fmla="*/ 2738819 w 2799083"/>
              <a:gd name="connsiteY19" fmla="*/ 1805800 h 2799083"/>
              <a:gd name="connsiteX20" fmla="*/ 2692550 w 2799083"/>
              <a:gd name="connsiteY20" fmla="*/ 1935118 h 2799083"/>
              <a:gd name="connsiteX21" fmla="*/ 2633825 w 2799083"/>
              <a:gd name="connsiteY21" fmla="*/ 2059285 h 2799083"/>
              <a:gd name="connsiteX22" fmla="*/ 2563218 w 2799083"/>
              <a:gd name="connsiteY22" fmla="*/ 2177085 h 2799083"/>
              <a:gd name="connsiteX23" fmla="*/ 2481401 w 2799083"/>
              <a:gd name="connsiteY23" fmla="*/ 2287397 h 2799083"/>
              <a:gd name="connsiteX24" fmla="*/ 2389167 w 2799083"/>
              <a:gd name="connsiteY24" fmla="*/ 2389167 h 2799083"/>
              <a:gd name="connsiteX25" fmla="*/ 2287397 w 2799083"/>
              <a:gd name="connsiteY25" fmla="*/ 2481401 h 2799083"/>
              <a:gd name="connsiteX26" fmla="*/ 2177085 w 2799083"/>
              <a:gd name="connsiteY26" fmla="*/ 2563218 h 2799083"/>
              <a:gd name="connsiteX27" fmla="*/ 2059285 w 2799083"/>
              <a:gd name="connsiteY27" fmla="*/ 2633825 h 2799083"/>
              <a:gd name="connsiteX28" fmla="*/ 1935118 w 2799083"/>
              <a:gd name="connsiteY28" fmla="*/ 2692550 h 2799083"/>
              <a:gd name="connsiteX29" fmla="*/ 1805800 w 2799083"/>
              <a:gd name="connsiteY29" fmla="*/ 2738819 h 2799083"/>
              <a:gd name="connsiteX30" fmla="*/ 1672578 w 2799083"/>
              <a:gd name="connsiteY30" fmla="*/ 2772198 h 2799083"/>
              <a:gd name="connsiteX31" fmla="*/ 1536725 w 2799083"/>
              <a:gd name="connsiteY31" fmla="*/ 2792337 h 2799083"/>
              <a:gd name="connsiteX32" fmla="*/ 1399542 w 2799083"/>
              <a:gd name="connsiteY32" fmla="*/ 2799083 h 2799083"/>
              <a:gd name="connsiteX33" fmla="*/ 1262358 w 2799083"/>
              <a:gd name="connsiteY33" fmla="*/ 2792337 h 2799083"/>
              <a:gd name="connsiteX34" fmla="*/ 1126505 w 2799083"/>
              <a:gd name="connsiteY34" fmla="*/ 2772198 h 2799083"/>
              <a:gd name="connsiteX35" fmla="*/ 993283 w 2799083"/>
              <a:gd name="connsiteY35" fmla="*/ 2738819 h 2799083"/>
              <a:gd name="connsiteX36" fmla="*/ 863965 w 2799083"/>
              <a:gd name="connsiteY36" fmla="*/ 2692550 h 2799083"/>
              <a:gd name="connsiteX37" fmla="*/ 739798 w 2799083"/>
              <a:gd name="connsiteY37" fmla="*/ 2633825 h 2799083"/>
              <a:gd name="connsiteX38" fmla="*/ 621998 w 2799083"/>
              <a:gd name="connsiteY38" fmla="*/ 2563218 h 2799083"/>
              <a:gd name="connsiteX39" fmla="*/ 511686 w 2799083"/>
              <a:gd name="connsiteY39" fmla="*/ 2481401 h 2799083"/>
              <a:gd name="connsiteX40" fmla="*/ 409916 w 2799083"/>
              <a:gd name="connsiteY40" fmla="*/ 2389167 h 2799083"/>
              <a:gd name="connsiteX41" fmla="*/ 317682 w 2799083"/>
              <a:gd name="connsiteY41" fmla="*/ 2287397 h 2799083"/>
              <a:gd name="connsiteX42" fmla="*/ 235865 w 2799083"/>
              <a:gd name="connsiteY42" fmla="*/ 2177085 h 2799083"/>
              <a:gd name="connsiteX43" fmla="*/ 165258 w 2799083"/>
              <a:gd name="connsiteY43" fmla="*/ 2059285 h 2799083"/>
              <a:gd name="connsiteX44" fmla="*/ 106533 w 2799083"/>
              <a:gd name="connsiteY44" fmla="*/ 1935118 h 2799083"/>
              <a:gd name="connsiteX45" fmla="*/ 60264 w 2799083"/>
              <a:gd name="connsiteY45" fmla="*/ 1805800 h 2799083"/>
              <a:gd name="connsiteX46" fmla="*/ 26885 w 2799083"/>
              <a:gd name="connsiteY46" fmla="*/ 1672578 h 2799083"/>
              <a:gd name="connsiteX47" fmla="*/ 6746 w 2799083"/>
              <a:gd name="connsiteY47" fmla="*/ 1536725 h 2799083"/>
              <a:gd name="connsiteX48" fmla="*/ 0 w 2799083"/>
              <a:gd name="connsiteY48" fmla="*/ 1399542 h 2799083"/>
              <a:gd name="connsiteX49" fmla="*/ 6746 w 2799083"/>
              <a:gd name="connsiteY49" fmla="*/ 1262358 h 2799083"/>
              <a:gd name="connsiteX50" fmla="*/ 26885 w 2799083"/>
              <a:gd name="connsiteY50" fmla="*/ 1126505 h 2799083"/>
              <a:gd name="connsiteX51" fmla="*/ 60264 w 2799083"/>
              <a:gd name="connsiteY51" fmla="*/ 993283 h 2799083"/>
              <a:gd name="connsiteX52" fmla="*/ 106533 w 2799083"/>
              <a:gd name="connsiteY52" fmla="*/ 863965 h 2799083"/>
              <a:gd name="connsiteX53" fmla="*/ 165258 w 2799083"/>
              <a:gd name="connsiteY53" fmla="*/ 739798 h 2799083"/>
              <a:gd name="connsiteX54" fmla="*/ 235865 w 2799083"/>
              <a:gd name="connsiteY54" fmla="*/ 621998 h 2799083"/>
              <a:gd name="connsiteX55" fmla="*/ 317682 w 2799083"/>
              <a:gd name="connsiteY55" fmla="*/ 511686 h 2799083"/>
              <a:gd name="connsiteX56" fmla="*/ 409916 w 2799083"/>
              <a:gd name="connsiteY56" fmla="*/ 409916 h 2799083"/>
              <a:gd name="connsiteX57" fmla="*/ 511686 w 2799083"/>
              <a:gd name="connsiteY57" fmla="*/ 317682 h 2799083"/>
              <a:gd name="connsiteX58" fmla="*/ 621998 w 2799083"/>
              <a:gd name="connsiteY58" fmla="*/ 235865 h 2799083"/>
              <a:gd name="connsiteX59" fmla="*/ 739798 w 2799083"/>
              <a:gd name="connsiteY59" fmla="*/ 165258 h 2799083"/>
              <a:gd name="connsiteX60" fmla="*/ 863965 w 2799083"/>
              <a:gd name="connsiteY60" fmla="*/ 106533 h 2799083"/>
              <a:gd name="connsiteX61" fmla="*/ 993283 w 2799083"/>
              <a:gd name="connsiteY61" fmla="*/ 60264 h 2799083"/>
              <a:gd name="connsiteX62" fmla="*/ 1126505 w 2799083"/>
              <a:gd name="connsiteY62" fmla="*/ 26885 h 2799083"/>
              <a:gd name="connsiteX63" fmla="*/ 1262358 w 2799083"/>
              <a:gd name="connsiteY63" fmla="*/ 6746 h 279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99083" h="2799083">
                <a:moveTo>
                  <a:pt x="1399542" y="0"/>
                </a:moveTo>
                <a:lnTo>
                  <a:pt x="1536725" y="6746"/>
                </a:lnTo>
                <a:lnTo>
                  <a:pt x="1672578" y="26885"/>
                </a:lnTo>
                <a:lnTo>
                  <a:pt x="1805800" y="60264"/>
                </a:lnTo>
                <a:lnTo>
                  <a:pt x="1935118" y="106533"/>
                </a:lnTo>
                <a:lnTo>
                  <a:pt x="2059285" y="165258"/>
                </a:lnTo>
                <a:lnTo>
                  <a:pt x="2177085" y="235865"/>
                </a:lnTo>
                <a:lnTo>
                  <a:pt x="2287397" y="317682"/>
                </a:lnTo>
                <a:lnTo>
                  <a:pt x="2389167" y="409916"/>
                </a:lnTo>
                <a:lnTo>
                  <a:pt x="2481401" y="511686"/>
                </a:lnTo>
                <a:lnTo>
                  <a:pt x="2563218" y="621998"/>
                </a:lnTo>
                <a:lnTo>
                  <a:pt x="2633825" y="739798"/>
                </a:lnTo>
                <a:lnTo>
                  <a:pt x="2692550" y="863965"/>
                </a:lnTo>
                <a:lnTo>
                  <a:pt x="2738819" y="993283"/>
                </a:lnTo>
                <a:lnTo>
                  <a:pt x="2772198" y="1126505"/>
                </a:lnTo>
                <a:lnTo>
                  <a:pt x="2792337" y="1262358"/>
                </a:lnTo>
                <a:lnTo>
                  <a:pt x="2799083" y="1399542"/>
                </a:lnTo>
                <a:lnTo>
                  <a:pt x="2792337" y="1536725"/>
                </a:lnTo>
                <a:lnTo>
                  <a:pt x="2772198" y="1672578"/>
                </a:lnTo>
                <a:lnTo>
                  <a:pt x="2738819" y="1805800"/>
                </a:lnTo>
                <a:lnTo>
                  <a:pt x="2692550" y="1935118"/>
                </a:lnTo>
                <a:lnTo>
                  <a:pt x="2633825" y="2059285"/>
                </a:lnTo>
                <a:lnTo>
                  <a:pt x="2563218" y="2177085"/>
                </a:lnTo>
                <a:lnTo>
                  <a:pt x="2481401" y="2287397"/>
                </a:lnTo>
                <a:lnTo>
                  <a:pt x="2389167" y="2389167"/>
                </a:lnTo>
                <a:lnTo>
                  <a:pt x="2287397" y="2481401"/>
                </a:lnTo>
                <a:lnTo>
                  <a:pt x="2177085" y="2563218"/>
                </a:lnTo>
                <a:lnTo>
                  <a:pt x="2059285" y="2633825"/>
                </a:lnTo>
                <a:lnTo>
                  <a:pt x="1935118" y="2692550"/>
                </a:lnTo>
                <a:lnTo>
                  <a:pt x="1805800" y="2738819"/>
                </a:lnTo>
                <a:lnTo>
                  <a:pt x="1672578" y="2772198"/>
                </a:lnTo>
                <a:lnTo>
                  <a:pt x="1536725" y="2792337"/>
                </a:lnTo>
                <a:lnTo>
                  <a:pt x="1399542" y="2799083"/>
                </a:lnTo>
                <a:lnTo>
                  <a:pt x="1262358" y="2792337"/>
                </a:lnTo>
                <a:lnTo>
                  <a:pt x="1126505" y="2772198"/>
                </a:lnTo>
                <a:lnTo>
                  <a:pt x="993283" y="2738819"/>
                </a:lnTo>
                <a:lnTo>
                  <a:pt x="863965" y="2692550"/>
                </a:lnTo>
                <a:lnTo>
                  <a:pt x="739798" y="2633825"/>
                </a:lnTo>
                <a:lnTo>
                  <a:pt x="621998" y="2563218"/>
                </a:lnTo>
                <a:lnTo>
                  <a:pt x="511686" y="2481401"/>
                </a:lnTo>
                <a:lnTo>
                  <a:pt x="409916" y="2389167"/>
                </a:lnTo>
                <a:lnTo>
                  <a:pt x="317682" y="2287397"/>
                </a:lnTo>
                <a:lnTo>
                  <a:pt x="235865" y="2177085"/>
                </a:lnTo>
                <a:lnTo>
                  <a:pt x="165258" y="2059285"/>
                </a:lnTo>
                <a:lnTo>
                  <a:pt x="106533" y="1935118"/>
                </a:lnTo>
                <a:lnTo>
                  <a:pt x="60264" y="1805800"/>
                </a:lnTo>
                <a:lnTo>
                  <a:pt x="26885" y="1672578"/>
                </a:lnTo>
                <a:lnTo>
                  <a:pt x="6746" y="1536725"/>
                </a:lnTo>
                <a:lnTo>
                  <a:pt x="0" y="1399542"/>
                </a:lnTo>
                <a:lnTo>
                  <a:pt x="6746" y="1262358"/>
                </a:lnTo>
                <a:lnTo>
                  <a:pt x="26885" y="1126505"/>
                </a:lnTo>
                <a:lnTo>
                  <a:pt x="60264" y="993283"/>
                </a:lnTo>
                <a:lnTo>
                  <a:pt x="106533" y="863965"/>
                </a:lnTo>
                <a:lnTo>
                  <a:pt x="165258" y="739798"/>
                </a:lnTo>
                <a:lnTo>
                  <a:pt x="235865" y="621998"/>
                </a:lnTo>
                <a:lnTo>
                  <a:pt x="317682" y="511686"/>
                </a:lnTo>
                <a:lnTo>
                  <a:pt x="409916" y="409916"/>
                </a:lnTo>
                <a:lnTo>
                  <a:pt x="511686" y="317682"/>
                </a:lnTo>
                <a:lnTo>
                  <a:pt x="621998" y="235865"/>
                </a:lnTo>
                <a:lnTo>
                  <a:pt x="739798" y="165258"/>
                </a:lnTo>
                <a:lnTo>
                  <a:pt x="863965" y="106533"/>
                </a:lnTo>
                <a:lnTo>
                  <a:pt x="993283" y="60264"/>
                </a:lnTo>
                <a:lnTo>
                  <a:pt x="1126505" y="26885"/>
                </a:lnTo>
                <a:lnTo>
                  <a:pt x="1262358" y="67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 name="Freeform 5"/>
          <p:cNvSpPr/>
          <p:nvPr/>
        </p:nvSpPr>
        <p:spPr>
          <a:xfrm>
            <a:off x="3180748" y="3965459"/>
            <a:ext cx="1288077" cy="1288076"/>
          </a:xfrm>
          <a:custGeom>
            <a:avLst/>
            <a:gdLst>
              <a:gd name="connsiteX0" fmla="*/ 1399542 w 2799083"/>
              <a:gd name="connsiteY0" fmla="*/ 0 h 2799083"/>
              <a:gd name="connsiteX1" fmla="*/ 1536725 w 2799083"/>
              <a:gd name="connsiteY1" fmla="*/ 6746 h 2799083"/>
              <a:gd name="connsiteX2" fmla="*/ 1672578 w 2799083"/>
              <a:gd name="connsiteY2" fmla="*/ 26885 h 2799083"/>
              <a:gd name="connsiteX3" fmla="*/ 1805800 w 2799083"/>
              <a:gd name="connsiteY3" fmla="*/ 60264 h 2799083"/>
              <a:gd name="connsiteX4" fmla="*/ 1935118 w 2799083"/>
              <a:gd name="connsiteY4" fmla="*/ 106533 h 2799083"/>
              <a:gd name="connsiteX5" fmla="*/ 2059285 w 2799083"/>
              <a:gd name="connsiteY5" fmla="*/ 165258 h 2799083"/>
              <a:gd name="connsiteX6" fmla="*/ 2177085 w 2799083"/>
              <a:gd name="connsiteY6" fmla="*/ 235865 h 2799083"/>
              <a:gd name="connsiteX7" fmla="*/ 2287397 w 2799083"/>
              <a:gd name="connsiteY7" fmla="*/ 317682 h 2799083"/>
              <a:gd name="connsiteX8" fmla="*/ 2389167 w 2799083"/>
              <a:gd name="connsiteY8" fmla="*/ 409916 h 2799083"/>
              <a:gd name="connsiteX9" fmla="*/ 2481401 w 2799083"/>
              <a:gd name="connsiteY9" fmla="*/ 511686 h 2799083"/>
              <a:gd name="connsiteX10" fmla="*/ 2563218 w 2799083"/>
              <a:gd name="connsiteY10" fmla="*/ 621998 h 2799083"/>
              <a:gd name="connsiteX11" fmla="*/ 2633825 w 2799083"/>
              <a:gd name="connsiteY11" fmla="*/ 739798 h 2799083"/>
              <a:gd name="connsiteX12" fmla="*/ 2692550 w 2799083"/>
              <a:gd name="connsiteY12" fmla="*/ 863965 h 2799083"/>
              <a:gd name="connsiteX13" fmla="*/ 2738819 w 2799083"/>
              <a:gd name="connsiteY13" fmla="*/ 993283 h 2799083"/>
              <a:gd name="connsiteX14" fmla="*/ 2772198 w 2799083"/>
              <a:gd name="connsiteY14" fmla="*/ 1126505 h 2799083"/>
              <a:gd name="connsiteX15" fmla="*/ 2792337 w 2799083"/>
              <a:gd name="connsiteY15" fmla="*/ 1262358 h 2799083"/>
              <a:gd name="connsiteX16" fmla="*/ 2799083 w 2799083"/>
              <a:gd name="connsiteY16" fmla="*/ 1399542 h 2799083"/>
              <a:gd name="connsiteX17" fmla="*/ 2792337 w 2799083"/>
              <a:gd name="connsiteY17" fmla="*/ 1536725 h 2799083"/>
              <a:gd name="connsiteX18" fmla="*/ 2772198 w 2799083"/>
              <a:gd name="connsiteY18" fmla="*/ 1672578 h 2799083"/>
              <a:gd name="connsiteX19" fmla="*/ 2738819 w 2799083"/>
              <a:gd name="connsiteY19" fmla="*/ 1805800 h 2799083"/>
              <a:gd name="connsiteX20" fmla="*/ 2692550 w 2799083"/>
              <a:gd name="connsiteY20" fmla="*/ 1935118 h 2799083"/>
              <a:gd name="connsiteX21" fmla="*/ 2633825 w 2799083"/>
              <a:gd name="connsiteY21" fmla="*/ 2059285 h 2799083"/>
              <a:gd name="connsiteX22" fmla="*/ 2563218 w 2799083"/>
              <a:gd name="connsiteY22" fmla="*/ 2177085 h 2799083"/>
              <a:gd name="connsiteX23" fmla="*/ 2481401 w 2799083"/>
              <a:gd name="connsiteY23" fmla="*/ 2287397 h 2799083"/>
              <a:gd name="connsiteX24" fmla="*/ 2389167 w 2799083"/>
              <a:gd name="connsiteY24" fmla="*/ 2389167 h 2799083"/>
              <a:gd name="connsiteX25" fmla="*/ 2287397 w 2799083"/>
              <a:gd name="connsiteY25" fmla="*/ 2481401 h 2799083"/>
              <a:gd name="connsiteX26" fmla="*/ 2177085 w 2799083"/>
              <a:gd name="connsiteY26" fmla="*/ 2563218 h 2799083"/>
              <a:gd name="connsiteX27" fmla="*/ 2059285 w 2799083"/>
              <a:gd name="connsiteY27" fmla="*/ 2633825 h 2799083"/>
              <a:gd name="connsiteX28" fmla="*/ 1935118 w 2799083"/>
              <a:gd name="connsiteY28" fmla="*/ 2692550 h 2799083"/>
              <a:gd name="connsiteX29" fmla="*/ 1805800 w 2799083"/>
              <a:gd name="connsiteY29" fmla="*/ 2738819 h 2799083"/>
              <a:gd name="connsiteX30" fmla="*/ 1672578 w 2799083"/>
              <a:gd name="connsiteY30" fmla="*/ 2772198 h 2799083"/>
              <a:gd name="connsiteX31" fmla="*/ 1536725 w 2799083"/>
              <a:gd name="connsiteY31" fmla="*/ 2792337 h 2799083"/>
              <a:gd name="connsiteX32" fmla="*/ 1399542 w 2799083"/>
              <a:gd name="connsiteY32" fmla="*/ 2799083 h 2799083"/>
              <a:gd name="connsiteX33" fmla="*/ 1262358 w 2799083"/>
              <a:gd name="connsiteY33" fmla="*/ 2792337 h 2799083"/>
              <a:gd name="connsiteX34" fmla="*/ 1126505 w 2799083"/>
              <a:gd name="connsiteY34" fmla="*/ 2772198 h 2799083"/>
              <a:gd name="connsiteX35" fmla="*/ 993283 w 2799083"/>
              <a:gd name="connsiteY35" fmla="*/ 2738819 h 2799083"/>
              <a:gd name="connsiteX36" fmla="*/ 863965 w 2799083"/>
              <a:gd name="connsiteY36" fmla="*/ 2692550 h 2799083"/>
              <a:gd name="connsiteX37" fmla="*/ 739798 w 2799083"/>
              <a:gd name="connsiteY37" fmla="*/ 2633825 h 2799083"/>
              <a:gd name="connsiteX38" fmla="*/ 621998 w 2799083"/>
              <a:gd name="connsiteY38" fmla="*/ 2563218 h 2799083"/>
              <a:gd name="connsiteX39" fmla="*/ 511686 w 2799083"/>
              <a:gd name="connsiteY39" fmla="*/ 2481401 h 2799083"/>
              <a:gd name="connsiteX40" fmla="*/ 409916 w 2799083"/>
              <a:gd name="connsiteY40" fmla="*/ 2389167 h 2799083"/>
              <a:gd name="connsiteX41" fmla="*/ 317682 w 2799083"/>
              <a:gd name="connsiteY41" fmla="*/ 2287397 h 2799083"/>
              <a:gd name="connsiteX42" fmla="*/ 235865 w 2799083"/>
              <a:gd name="connsiteY42" fmla="*/ 2177085 h 2799083"/>
              <a:gd name="connsiteX43" fmla="*/ 165258 w 2799083"/>
              <a:gd name="connsiteY43" fmla="*/ 2059285 h 2799083"/>
              <a:gd name="connsiteX44" fmla="*/ 106533 w 2799083"/>
              <a:gd name="connsiteY44" fmla="*/ 1935118 h 2799083"/>
              <a:gd name="connsiteX45" fmla="*/ 60264 w 2799083"/>
              <a:gd name="connsiteY45" fmla="*/ 1805800 h 2799083"/>
              <a:gd name="connsiteX46" fmla="*/ 26885 w 2799083"/>
              <a:gd name="connsiteY46" fmla="*/ 1672578 h 2799083"/>
              <a:gd name="connsiteX47" fmla="*/ 6746 w 2799083"/>
              <a:gd name="connsiteY47" fmla="*/ 1536725 h 2799083"/>
              <a:gd name="connsiteX48" fmla="*/ 0 w 2799083"/>
              <a:gd name="connsiteY48" fmla="*/ 1399542 h 2799083"/>
              <a:gd name="connsiteX49" fmla="*/ 6746 w 2799083"/>
              <a:gd name="connsiteY49" fmla="*/ 1262358 h 2799083"/>
              <a:gd name="connsiteX50" fmla="*/ 26885 w 2799083"/>
              <a:gd name="connsiteY50" fmla="*/ 1126505 h 2799083"/>
              <a:gd name="connsiteX51" fmla="*/ 60264 w 2799083"/>
              <a:gd name="connsiteY51" fmla="*/ 993283 h 2799083"/>
              <a:gd name="connsiteX52" fmla="*/ 106533 w 2799083"/>
              <a:gd name="connsiteY52" fmla="*/ 863965 h 2799083"/>
              <a:gd name="connsiteX53" fmla="*/ 165258 w 2799083"/>
              <a:gd name="connsiteY53" fmla="*/ 739798 h 2799083"/>
              <a:gd name="connsiteX54" fmla="*/ 235865 w 2799083"/>
              <a:gd name="connsiteY54" fmla="*/ 621998 h 2799083"/>
              <a:gd name="connsiteX55" fmla="*/ 317682 w 2799083"/>
              <a:gd name="connsiteY55" fmla="*/ 511686 h 2799083"/>
              <a:gd name="connsiteX56" fmla="*/ 409916 w 2799083"/>
              <a:gd name="connsiteY56" fmla="*/ 409916 h 2799083"/>
              <a:gd name="connsiteX57" fmla="*/ 511686 w 2799083"/>
              <a:gd name="connsiteY57" fmla="*/ 317682 h 2799083"/>
              <a:gd name="connsiteX58" fmla="*/ 621998 w 2799083"/>
              <a:gd name="connsiteY58" fmla="*/ 235865 h 2799083"/>
              <a:gd name="connsiteX59" fmla="*/ 739798 w 2799083"/>
              <a:gd name="connsiteY59" fmla="*/ 165258 h 2799083"/>
              <a:gd name="connsiteX60" fmla="*/ 863965 w 2799083"/>
              <a:gd name="connsiteY60" fmla="*/ 106533 h 2799083"/>
              <a:gd name="connsiteX61" fmla="*/ 993283 w 2799083"/>
              <a:gd name="connsiteY61" fmla="*/ 60264 h 2799083"/>
              <a:gd name="connsiteX62" fmla="*/ 1126505 w 2799083"/>
              <a:gd name="connsiteY62" fmla="*/ 26885 h 2799083"/>
              <a:gd name="connsiteX63" fmla="*/ 1262358 w 2799083"/>
              <a:gd name="connsiteY63" fmla="*/ 6746 h 279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99083" h="2799083">
                <a:moveTo>
                  <a:pt x="1399542" y="0"/>
                </a:moveTo>
                <a:lnTo>
                  <a:pt x="1536725" y="6746"/>
                </a:lnTo>
                <a:lnTo>
                  <a:pt x="1672578" y="26885"/>
                </a:lnTo>
                <a:lnTo>
                  <a:pt x="1805800" y="60264"/>
                </a:lnTo>
                <a:lnTo>
                  <a:pt x="1935118" y="106533"/>
                </a:lnTo>
                <a:lnTo>
                  <a:pt x="2059285" y="165258"/>
                </a:lnTo>
                <a:lnTo>
                  <a:pt x="2177085" y="235865"/>
                </a:lnTo>
                <a:lnTo>
                  <a:pt x="2287397" y="317682"/>
                </a:lnTo>
                <a:lnTo>
                  <a:pt x="2389167" y="409916"/>
                </a:lnTo>
                <a:lnTo>
                  <a:pt x="2481401" y="511686"/>
                </a:lnTo>
                <a:lnTo>
                  <a:pt x="2563218" y="621998"/>
                </a:lnTo>
                <a:lnTo>
                  <a:pt x="2633825" y="739798"/>
                </a:lnTo>
                <a:lnTo>
                  <a:pt x="2692550" y="863965"/>
                </a:lnTo>
                <a:lnTo>
                  <a:pt x="2738819" y="993283"/>
                </a:lnTo>
                <a:lnTo>
                  <a:pt x="2772198" y="1126505"/>
                </a:lnTo>
                <a:lnTo>
                  <a:pt x="2792337" y="1262358"/>
                </a:lnTo>
                <a:lnTo>
                  <a:pt x="2799083" y="1399542"/>
                </a:lnTo>
                <a:lnTo>
                  <a:pt x="2792337" y="1536725"/>
                </a:lnTo>
                <a:lnTo>
                  <a:pt x="2772198" y="1672578"/>
                </a:lnTo>
                <a:lnTo>
                  <a:pt x="2738819" y="1805800"/>
                </a:lnTo>
                <a:lnTo>
                  <a:pt x="2692550" y="1935118"/>
                </a:lnTo>
                <a:lnTo>
                  <a:pt x="2633825" y="2059285"/>
                </a:lnTo>
                <a:lnTo>
                  <a:pt x="2563218" y="2177085"/>
                </a:lnTo>
                <a:lnTo>
                  <a:pt x="2481401" y="2287397"/>
                </a:lnTo>
                <a:lnTo>
                  <a:pt x="2389167" y="2389167"/>
                </a:lnTo>
                <a:lnTo>
                  <a:pt x="2287397" y="2481401"/>
                </a:lnTo>
                <a:lnTo>
                  <a:pt x="2177085" y="2563218"/>
                </a:lnTo>
                <a:lnTo>
                  <a:pt x="2059285" y="2633825"/>
                </a:lnTo>
                <a:lnTo>
                  <a:pt x="1935118" y="2692550"/>
                </a:lnTo>
                <a:lnTo>
                  <a:pt x="1805800" y="2738819"/>
                </a:lnTo>
                <a:lnTo>
                  <a:pt x="1672578" y="2772198"/>
                </a:lnTo>
                <a:lnTo>
                  <a:pt x="1536725" y="2792337"/>
                </a:lnTo>
                <a:lnTo>
                  <a:pt x="1399542" y="2799083"/>
                </a:lnTo>
                <a:lnTo>
                  <a:pt x="1262358" y="2792337"/>
                </a:lnTo>
                <a:lnTo>
                  <a:pt x="1126505" y="2772198"/>
                </a:lnTo>
                <a:lnTo>
                  <a:pt x="993283" y="2738819"/>
                </a:lnTo>
                <a:lnTo>
                  <a:pt x="863965" y="2692550"/>
                </a:lnTo>
                <a:lnTo>
                  <a:pt x="739798" y="2633825"/>
                </a:lnTo>
                <a:lnTo>
                  <a:pt x="621998" y="2563218"/>
                </a:lnTo>
                <a:lnTo>
                  <a:pt x="511686" y="2481401"/>
                </a:lnTo>
                <a:lnTo>
                  <a:pt x="409916" y="2389167"/>
                </a:lnTo>
                <a:lnTo>
                  <a:pt x="317682" y="2287397"/>
                </a:lnTo>
                <a:lnTo>
                  <a:pt x="235865" y="2177085"/>
                </a:lnTo>
                <a:lnTo>
                  <a:pt x="165258" y="2059285"/>
                </a:lnTo>
                <a:lnTo>
                  <a:pt x="106533" y="1935118"/>
                </a:lnTo>
                <a:lnTo>
                  <a:pt x="60264" y="1805800"/>
                </a:lnTo>
                <a:lnTo>
                  <a:pt x="26885" y="1672578"/>
                </a:lnTo>
                <a:lnTo>
                  <a:pt x="6746" y="1536725"/>
                </a:lnTo>
                <a:lnTo>
                  <a:pt x="0" y="1399542"/>
                </a:lnTo>
                <a:lnTo>
                  <a:pt x="6746" y="1262358"/>
                </a:lnTo>
                <a:lnTo>
                  <a:pt x="26885" y="1126505"/>
                </a:lnTo>
                <a:lnTo>
                  <a:pt x="60264" y="993283"/>
                </a:lnTo>
                <a:lnTo>
                  <a:pt x="106533" y="863965"/>
                </a:lnTo>
                <a:lnTo>
                  <a:pt x="165258" y="739798"/>
                </a:lnTo>
                <a:lnTo>
                  <a:pt x="235865" y="621998"/>
                </a:lnTo>
                <a:lnTo>
                  <a:pt x="317682" y="511686"/>
                </a:lnTo>
                <a:lnTo>
                  <a:pt x="409916" y="409916"/>
                </a:lnTo>
                <a:lnTo>
                  <a:pt x="511686" y="317682"/>
                </a:lnTo>
                <a:lnTo>
                  <a:pt x="621998" y="235865"/>
                </a:lnTo>
                <a:lnTo>
                  <a:pt x="739798" y="165258"/>
                </a:lnTo>
                <a:lnTo>
                  <a:pt x="863965" y="106533"/>
                </a:lnTo>
                <a:lnTo>
                  <a:pt x="993283" y="60264"/>
                </a:lnTo>
                <a:lnTo>
                  <a:pt x="1126505" y="26885"/>
                </a:lnTo>
                <a:lnTo>
                  <a:pt x="1262358" y="674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 name="Freeform 6"/>
          <p:cNvSpPr/>
          <p:nvPr/>
        </p:nvSpPr>
        <p:spPr>
          <a:xfrm>
            <a:off x="4841702" y="4024134"/>
            <a:ext cx="1170729" cy="1170725"/>
          </a:xfrm>
          <a:custGeom>
            <a:avLst/>
            <a:gdLst>
              <a:gd name="connsiteX0" fmla="*/ 1399542 w 2799083"/>
              <a:gd name="connsiteY0" fmla="*/ 0 h 2799083"/>
              <a:gd name="connsiteX1" fmla="*/ 1536725 w 2799083"/>
              <a:gd name="connsiteY1" fmla="*/ 6746 h 2799083"/>
              <a:gd name="connsiteX2" fmla="*/ 1672578 w 2799083"/>
              <a:gd name="connsiteY2" fmla="*/ 26885 h 2799083"/>
              <a:gd name="connsiteX3" fmla="*/ 1805800 w 2799083"/>
              <a:gd name="connsiteY3" fmla="*/ 60264 h 2799083"/>
              <a:gd name="connsiteX4" fmla="*/ 1935118 w 2799083"/>
              <a:gd name="connsiteY4" fmla="*/ 106533 h 2799083"/>
              <a:gd name="connsiteX5" fmla="*/ 2059285 w 2799083"/>
              <a:gd name="connsiteY5" fmla="*/ 165258 h 2799083"/>
              <a:gd name="connsiteX6" fmla="*/ 2177085 w 2799083"/>
              <a:gd name="connsiteY6" fmla="*/ 235865 h 2799083"/>
              <a:gd name="connsiteX7" fmla="*/ 2287397 w 2799083"/>
              <a:gd name="connsiteY7" fmla="*/ 317682 h 2799083"/>
              <a:gd name="connsiteX8" fmla="*/ 2389167 w 2799083"/>
              <a:gd name="connsiteY8" fmla="*/ 409916 h 2799083"/>
              <a:gd name="connsiteX9" fmla="*/ 2481401 w 2799083"/>
              <a:gd name="connsiteY9" fmla="*/ 511686 h 2799083"/>
              <a:gd name="connsiteX10" fmla="*/ 2563218 w 2799083"/>
              <a:gd name="connsiteY10" fmla="*/ 621998 h 2799083"/>
              <a:gd name="connsiteX11" fmla="*/ 2633825 w 2799083"/>
              <a:gd name="connsiteY11" fmla="*/ 739798 h 2799083"/>
              <a:gd name="connsiteX12" fmla="*/ 2692550 w 2799083"/>
              <a:gd name="connsiteY12" fmla="*/ 863965 h 2799083"/>
              <a:gd name="connsiteX13" fmla="*/ 2738819 w 2799083"/>
              <a:gd name="connsiteY13" fmla="*/ 993283 h 2799083"/>
              <a:gd name="connsiteX14" fmla="*/ 2772198 w 2799083"/>
              <a:gd name="connsiteY14" fmla="*/ 1126505 h 2799083"/>
              <a:gd name="connsiteX15" fmla="*/ 2792337 w 2799083"/>
              <a:gd name="connsiteY15" fmla="*/ 1262358 h 2799083"/>
              <a:gd name="connsiteX16" fmla="*/ 2799083 w 2799083"/>
              <a:gd name="connsiteY16" fmla="*/ 1399542 h 2799083"/>
              <a:gd name="connsiteX17" fmla="*/ 2792337 w 2799083"/>
              <a:gd name="connsiteY17" fmla="*/ 1536725 h 2799083"/>
              <a:gd name="connsiteX18" fmla="*/ 2772198 w 2799083"/>
              <a:gd name="connsiteY18" fmla="*/ 1672578 h 2799083"/>
              <a:gd name="connsiteX19" fmla="*/ 2738819 w 2799083"/>
              <a:gd name="connsiteY19" fmla="*/ 1805800 h 2799083"/>
              <a:gd name="connsiteX20" fmla="*/ 2692550 w 2799083"/>
              <a:gd name="connsiteY20" fmla="*/ 1935118 h 2799083"/>
              <a:gd name="connsiteX21" fmla="*/ 2633825 w 2799083"/>
              <a:gd name="connsiteY21" fmla="*/ 2059285 h 2799083"/>
              <a:gd name="connsiteX22" fmla="*/ 2563218 w 2799083"/>
              <a:gd name="connsiteY22" fmla="*/ 2177085 h 2799083"/>
              <a:gd name="connsiteX23" fmla="*/ 2481401 w 2799083"/>
              <a:gd name="connsiteY23" fmla="*/ 2287397 h 2799083"/>
              <a:gd name="connsiteX24" fmla="*/ 2389167 w 2799083"/>
              <a:gd name="connsiteY24" fmla="*/ 2389167 h 2799083"/>
              <a:gd name="connsiteX25" fmla="*/ 2287397 w 2799083"/>
              <a:gd name="connsiteY25" fmla="*/ 2481401 h 2799083"/>
              <a:gd name="connsiteX26" fmla="*/ 2177085 w 2799083"/>
              <a:gd name="connsiteY26" fmla="*/ 2563218 h 2799083"/>
              <a:gd name="connsiteX27" fmla="*/ 2059285 w 2799083"/>
              <a:gd name="connsiteY27" fmla="*/ 2633825 h 2799083"/>
              <a:gd name="connsiteX28" fmla="*/ 1935118 w 2799083"/>
              <a:gd name="connsiteY28" fmla="*/ 2692550 h 2799083"/>
              <a:gd name="connsiteX29" fmla="*/ 1805800 w 2799083"/>
              <a:gd name="connsiteY29" fmla="*/ 2738819 h 2799083"/>
              <a:gd name="connsiteX30" fmla="*/ 1672578 w 2799083"/>
              <a:gd name="connsiteY30" fmla="*/ 2772198 h 2799083"/>
              <a:gd name="connsiteX31" fmla="*/ 1536725 w 2799083"/>
              <a:gd name="connsiteY31" fmla="*/ 2792337 h 2799083"/>
              <a:gd name="connsiteX32" fmla="*/ 1399542 w 2799083"/>
              <a:gd name="connsiteY32" fmla="*/ 2799083 h 2799083"/>
              <a:gd name="connsiteX33" fmla="*/ 1262358 w 2799083"/>
              <a:gd name="connsiteY33" fmla="*/ 2792337 h 2799083"/>
              <a:gd name="connsiteX34" fmla="*/ 1126505 w 2799083"/>
              <a:gd name="connsiteY34" fmla="*/ 2772198 h 2799083"/>
              <a:gd name="connsiteX35" fmla="*/ 993283 w 2799083"/>
              <a:gd name="connsiteY35" fmla="*/ 2738819 h 2799083"/>
              <a:gd name="connsiteX36" fmla="*/ 863965 w 2799083"/>
              <a:gd name="connsiteY36" fmla="*/ 2692550 h 2799083"/>
              <a:gd name="connsiteX37" fmla="*/ 739798 w 2799083"/>
              <a:gd name="connsiteY37" fmla="*/ 2633825 h 2799083"/>
              <a:gd name="connsiteX38" fmla="*/ 621998 w 2799083"/>
              <a:gd name="connsiteY38" fmla="*/ 2563218 h 2799083"/>
              <a:gd name="connsiteX39" fmla="*/ 511686 w 2799083"/>
              <a:gd name="connsiteY39" fmla="*/ 2481401 h 2799083"/>
              <a:gd name="connsiteX40" fmla="*/ 409916 w 2799083"/>
              <a:gd name="connsiteY40" fmla="*/ 2389167 h 2799083"/>
              <a:gd name="connsiteX41" fmla="*/ 317682 w 2799083"/>
              <a:gd name="connsiteY41" fmla="*/ 2287397 h 2799083"/>
              <a:gd name="connsiteX42" fmla="*/ 235865 w 2799083"/>
              <a:gd name="connsiteY42" fmla="*/ 2177085 h 2799083"/>
              <a:gd name="connsiteX43" fmla="*/ 165258 w 2799083"/>
              <a:gd name="connsiteY43" fmla="*/ 2059285 h 2799083"/>
              <a:gd name="connsiteX44" fmla="*/ 106533 w 2799083"/>
              <a:gd name="connsiteY44" fmla="*/ 1935118 h 2799083"/>
              <a:gd name="connsiteX45" fmla="*/ 60264 w 2799083"/>
              <a:gd name="connsiteY45" fmla="*/ 1805800 h 2799083"/>
              <a:gd name="connsiteX46" fmla="*/ 26885 w 2799083"/>
              <a:gd name="connsiteY46" fmla="*/ 1672578 h 2799083"/>
              <a:gd name="connsiteX47" fmla="*/ 6746 w 2799083"/>
              <a:gd name="connsiteY47" fmla="*/ 1536725 h 2799083"/>
              <a:gd name="connsiteX48" fmla="*/ 0 w 2799083"/>
              <a:gd name="connsiteY48" fmla="*/ 1399542 h 2799083"/>
              <a:gd name="connsiteX49" fmla="*/ 6746 w 2799083"/>
              <a:gd name="connsiteY49" fmla="*/ 1262358 h 2799083"/>
              <a:gd name="connsiteX50" fmla="*/ 26885 w 2799083"/>
              <a:gd name="connsiteY50" fmla="*/ 1126505 h 2799083"/>
              <a:gd name="connsiteX51" fmla="*/ 60264 w 2799083"/>
              <a:gd name="connsiteY51" fmla="*/ 993283 h 2799083"/>
              <a:gd name="connsiteX52" fmla="*/ 106533 w 2799083"/>
              <a:gd name="connsiteY52" fmla="*/ 863965 h 2799083"/>
              <a:gd name="connsiteX53" fmla="*/ 165258 w 2799083"/>
              <a:gd name="connsiteY53" fmla="*/ 739798 h 2799083"/>
              <a:gd name="connsiteX54" fmla="*/ 235865 w 2799083"/>
              <a:gd name="connsiteY54" fmla="*/ 621998 h 2799083"/>
              <a:gd name="connsiteX55" fmla="*/ 317682 w 2799083"/>
              <a:gd name="connsiteY55" fmla="*/ 511686 h 2799083"/>
              <a:gd name="connsiteX56" fmla="*/ 409916 w 2799083"/>
              <a:gd name="connsiteY56" fmla="*/ 409916 h 2799083"/>
              <a:gd name="connsiteX57" fmla="*/ 511686 w 2799083"/>
              <a:gd name="connsiteY57" fmla="*/ 317682 h 2799083"/>
              <a:gd name="connsiteX58" fmla="*/ 621998 w 2799083"/>
              <a:gd name="connsiteY58" fmla="*/ 235865 h 2799083"/>
              <a:gd name="connsiteX59" fmla="*/ 739798 w 2799083"/>
              <a:gd name="connsiteY59" fmla="*/ 165258 h 2799083"/>
              <a:gd name="connsiteX60" fmla="*/ 863965 w 2799083"/>
              <a:gd name="connsiteY60" fmla="*/ 106533 h 2799083"/>
              <a:gd name="connsiteX61" fmla="*/ 993283 w 2799083"/>
              <a:gd name="connsiteY61" fmla="*/ 60264 h 2799083"/>
              <a:gd name="connsiteX62" fmla="*/ 1126505 w 2799083"/>
              <a:gd name="connsiteY62" fmla="*/ 26885 h 2799083"/>
              <a:gd name="connsiteX63" fmla="*/ 1262358 w 2799083"/>
              <a:gd name="connsiteY63" fmla="*/ 6746 h 279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99083" h="2799083">
                <a:moveTo>
                  <a:pt x="1399542" y="0"/>
                </a:moveTo>
                <a:lnTo>
                  <a:pt x="1536725" y="6746"/>
                </a:lnTo>
                <a:lnTo>
                  <a:pt x="1672578" y="26885"/>
                </a:lnTo>
                <a:lnTo>
                  <a:pt x="1805800" y="60264"/>
                </a:lnTo>
                <a:lnTo>
                  <a:pt x="1935118" y="106533"/>
                </a:lnTo>
                <a:lnTo>
                  <a:pt x="2059285" y="165258"/>
                </a:lnTo>
                <a:lnTo>
                  <a:pt x="2177085" y="235865"/>
                </a:lnTo>
                <a:lnTo>
                  <a:pt x="2287397" y="317682"/>
                </a:lnTo>
                <a:lnTo>
                  <a:pt x="2389167" y="409916"/>
                </a:lnTo>
                <a:lnTo>
                  <a:pt x="2481401" y="511686"/>
                </a:lnTo>
                <a:lnTo>
                  <a:pt x="2563218" y="621998"/>
                </a:lnTo>
                <a:lnTo>
                  <a:pt x="2633825" y="739798"/>
                </a:lnTo>
                <a:lnTo>
                  <a:pt x="2692550" y="863965"/>
                </a:lnTo>
                <a:lnTo>
                  <a:pt x="2738819" y="993283"/>
                </a:lnTo>
                <a:lnTo>
                  <a:pt x="2772198" y="1126505"/>
                </a:lnTo>
                <a:lnTo>
                  <a:pt x="2792337" y="1262358"/>
                </a:lnTo>
                <a:lnTo>
                  <a:pt x="2799083" y="1399542"/>
                </a:lnTo>
                <a:lnTo>
                  <a:pt x="2792337" y="1536725"/>
                </a:lnTo>
                <a:lnTo>
                  <a:pt x="2772198" y="1672578"/>
                </a:lnTo>
                <a:lnTo>
                  <a:pt x="2738819" y="1805800"/>
                </a:lnTo>
                <a:lnTo>
                  <a:pt x="2692550" y="1935118"/>
                </a:lnTo>
                <a:lnTo>
                  <a:pt x="2633825" y="2059285"/>
                </a:lnTo>
                <a:lnTo>
                  <a:pt x="2563218" y="2177085"/>
                </a:lnTo>
                <a:lnTo>
                  <a:pt x="2481401" y="2287397"/>
                </a:lnTo>
                <a:lnTo>
                  <a:pt x="2389167" y="2389167"/>
                </a:lnTo>
                <a:lnTo>
                  <a:pt x="2287397" y="2481401"/>
                </a:lnTo>
                <a:lnTo>
                  <a:pt x="2177085" y="2563218"/>
                </a:lnTo>
                <a:lnTo>
                  <a:pt x="2059285" y="2633825"/>
                </a:lnTo>
                <a:lnTo>
                  <a:pt x="1935118" y="2692550"/>
                </a:lnTo>
                <a:lnTo>
                  <a:pt x="1805800" y="2738819"/>
                </a:lnTo>
                <a:lnTo>
                  <a:pt x="1672578" y="2772198"/>
                </a:lnTo>
                <a:lnTo>
                  <a:pt x="1536725" y="2792337"/>
                </a:lnTo>
                <a:lnTo>
                  <a:pt x="1399542" y="2799083"/>
                </a:lnTo>
                <a:lnTo>
                  <a:pt x="1262358" y="2792337"/>
                </a:lnTo>
                <a:lnTo>
                  <a:pt x="1126505" y="2772198"/>
                </a:lnTo>
                <a:lnTo>
                  <a:pt x="993283" y="2738819"/>
                </a:lnTo>
                <a:lnTo>
                  <a:pt x="863965" y="2692550"/>
                </a:lnTo>
                <a:lnTo>
                  <a:pt x="739798" y="2633825"/>
                </a:lnTo>
                <a:lnTo>
                  <a:pt x="621998" y="2563218"/>
                </a:lnTo>
                <a:lnTo>
                  <a:pt x="511686" y="2481401"/>
                </a:lnTo>
                <a:lnTo>
                  <a:pt x="409916" y="2389167"/>
                </a:lnTo>
                <a:lnTo>
                  <a:pt x="317682" y="2287397"/>
                </a:lnTo>
                <a:lnTo>
                  <a:pt x="235865" y="2177085"/>
                </a:lnTo>
                <a:lnTo>
                  <a:pt x="165258" y="2059285"/>
                </a:lnTo>
                <a:lnTo>
                  <a:pt x="106533" y="1935118"/>
                </a:lnTo>
                <a:lnTo>
                  <a:pt x="60264" y="1805800"/>
                </a:lnTo>
                <a:lnTo>
                  <a:pt x="26885" y="1672578"/>
                </a:lnTo>
                <a:lnTo>
                  <a:pt x="6746" y="1536725"/>
                </a:lnTo>
                <a:lnTo>
                  <a:pt x="0" y="1399542"/>
                </a:lnTo>
                <a:lnTo>
                  <a:pt x="6746" y="1262358"/>
                </a:lnTo>
                <a:lnTo>
                  <a:pt x="26885" y="1126505"/>
                </a:lnTo>
                <a:lnTo>
                  <a:pt x="60264" y="993283"/>
                </a:lnTo>
                <a:lnTo>
                  <a:pt x="106533" y="863965"/>
                </a:lnTo>
                <a:lnTo>
                  <a:pt x="165258" y="739798"/>
                </a:lnTo>
                <a:lnTo>
                  <a:pt x="235865" y="621998"/>
                </a:lnTo>
                <a:lnTo>
                  <a:pt x="317682" y="511686"/>
                </a:lnTo>
                <a:lnTo>
                  <a:pt x="409916" y="409916"/>
                </a:lnTo>
                <a:lnTo>
                  <a:pt x="511686" y="317682"/>
                </a:lnTo>
                <a:lnTo>
                  <a:pt x="621998" y="235865"/>
                </a:lnTo>
                <a:lnTo>
                  <a:pt x="739798" y="165258"/>
                </a:lnTo>
                <a:lnTo>
                  <a:pt x="863965" y="106533"/>
                </a:lnTo>
                <a:lnTo>
                  <a:pt x="993283" y="60264"/>
                </a:lnTo>
                <a:lnTo>
                  <a:pt x="1126505" y="26885"/>
                </a:lnTo>
                <a:lnTo>
                  <a:pt x="1262358" y="674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 name="Freeform 7"/>
          <p:cNvSpPr/>
          <p:nvPr/>
        </p:nvSpPr>
        <p:spPr>
          <a:xfrm>
            <a:off x="7550501" y="3805358"/>
            <a:ext cx="1102275" cy="1102273"/>
          </a:xfrm>
          <a:custGeom>
            <a:avLst/>
            <a:gdLst>
              <a:gd name="connsiteX0" fmla="*/ 1399542 w 2799083"/>
              <a:gd name="connsiteY0" fmla="*/ 0 h 2799083"/>
              <a:gd name="connsiteX1" fmla="*/ 1536725 w 2799083"/>
              <a:gd name="connsiteY1" fmla="*/ 6746 h 2799083"/>
              <a:gd name="connsiteX2" fmla="*/ 1672578 w 2799083"/>
              <a:gd name="connsiteY2" fmla="*/ 26885 h 2799083"/>
              <a:gd name="connsiteX3" fmla="*/ 1805800 w 2799083"/>
              <a:gd name="connsiteY3" fmla="*/ 60264 h 2799083"/>
              <a:gd name="connsiteX4" fmla="*/ 1935118 w 2799083"/>
              <a:gd name="connsiteY4" fmla="*/ 106533 h 2799083"/>
              <a:gd name="connsiteX5" fmla="*/ 2059285 w 2799083"/>
              <a:gd name="connsiteY5" fmla="*/ 165258 h 2799083"/>
              <a:gd name="connsiteX6" fmla="*/ 2177085 w 2799083"/>
              <a:gd name="connsiteY6" fmla="*/ 235865 h 2799083"/>
              <a:gd name="connsiteX7" fmla="*/ 2287397 w 2799083"/>
              <a:gd name="connsiteY7" fmla="*/ 317682 h 2799083"/>
              <a:gd name="connsiteX8" fmla="*/ 2389167 w 2799083"/>
              <a:gd name="connsiteY8" fmla="*/ 409916 h 2799083"/>
              <a:gd name="connsiteX9" fmla="*/ 2481401 w 2799083"/>
              <a:gd name="connsiteY9" fmla="*/ 511686 h 2799083"/>
              <a:gd name="connsiteX10" fmla="*/ 2563218 w 2799083"/>
              <a:gd name="connsiteY10" fmla="*/ 621998 h 2799083"/>
              <a:gd name="connsiteX11" fmla="*/ 2633825 w 2799083"/>
              <a:gd name="connsiteY11" fmla="*/ 739798 h 2799083"/>
              <a:gd name="connsiteX12" fmla="*/ 2692550 w 2799083"/>
              <a:gd name="connsiteY12" fmla="*/ 863965 h 2799083"/>
              <a:gd name="connsiteX13" fmla="*/ 2738819 w 2799083"/>
              <a:gd name="connsiteY13" fmla="*/ 993283 h 2799083"/>
              <a:gd name="connsiteX14" fmla="*/ 2772198 w 2799083"/>
              <a:gd name="connsiteY14" fmla="*/ 1126505 h 2799083"/>
              <a:gd name="connsiteX15" fmla="*/ 2792337 w 2799083"/>
              <a:gd name="connsiteY15" fmla="*/ 1262358 h 2799083"/>
              <a:gd name="connsiteX16" fmla="*/ 2799083 w 2799083"/>
              <a:gd name="connsiteY16" fmla="*/ 1399542 h 2799083"/>
              <a:gd name="connsiteX17" fmla="*/ 2792337 w 2799083"/>
              <a:gd name="connsiteY17" fmla="*/ 1536725 h 2799083"/>
              <a:gd name="connsiteX18" fmla="*/ 2772198 w 2799083"/>
              <a:gd name="connsiteY18" fmla="*/ 1672578 h 2799083"/>
              <a:gd name="connsiteX19" fmla="*/ 2738819 w 2799083"/>
              <a:gd name="connsiteY19" fmla="*/ 1805800 h 2799083"/>
              <a:gd name="connsiteX20" fmla="*/ 2692550 w 2799083"/>
              <a:gd name="connsiteY20" fmla="*/ 1935118 h 2799083"/>
              <a:gd name="connsiteX21" fmla="*/ 2633825 w 2799083"/>
              <a:gd name="connsiteY21" fmla="*/ 2059285 h 2799083"/>
              <a:gd name="connsiteX22" fmla="*/ 2563218 w 2799083"/>
              <a:gd name="connsiteY22" fmla="*/ 2177085 h 2799083"/>
              <a:gd name="connsiteX23" fmla="*/ 2481401 w 2799083"/>
              <a:gd name="connsiteY23" fmla="*/ 2287397 h 2799083"/>
              <a:gd name="connsiteX24" fmla="*/ 2389167 w 2799083"/>
              <a:gd name="connsiteY24" fmla="*/ 2389167 h 2799083"/>
              <a:gd name="connsiteX25" fmla="*/ 2287397 w 2799083"/>
              <a:gd name="connsiteY25" fmla="*/ 2481401 h 2799083"/>
              <a:gd name="connsiteX26" fmla="*/ 2177085 w 2799083"/>
              <a:gd name="connsiteY26" fmla="*/ 2563218 h 2799083"/>
              <a:gd name="connsiteX27" fmla="*/ 2059285 w 2799083"/>
              <a:gd name="connsiteY27" fmla="*/ 2633825 h 2799083"/>
              <a:gd name="connsiteX28" fmla="*/ 1935118 w 2799083"/>
              <a:gd name="connsiteY28" fmla="*/ 2692550 h 2799083"/>
              <a:gd name="connsiteX29" fmla="*/ 1805800 w 2799083"/>
              <a:gd name="connsiteY29" fmla="*/ 2738819 h 2799083"/>
              <a:gd name="connsiteX30" fmla="*/ 1672578 w 2799083"/>
              <a:gd name="connsiteY30" fmla="*/ 2772198 h 2799083"/>
              <a:gd name="connsiteX31" fmla="*/ 1536725 w 2799083"/>
              <a:gd name="connsiteY31" fmla="*/ 2792337 h 2799083"/>
              <a:gd name="connsiteX32" fmla="*/ 1399542 w 2799083"/>
              <a:gd name="connsiteY32" fmla="*/ 2799083 h 2799083"/>
              <a:gd name="connsiteX33" fmla="*/ 1262358 w 2799083"/>
              <a:gd name="connsiteY33" fmla="*/ 2792337 h 2799083"/>
              <a:gd name="connsiteX34" fmla="*/ 1126505 w 2799083"/>
              <a:gd name="connsiteY34" fmla="*/ 2772198 h 2799083"/>
              <a:gd name="connsiteX35" fmla="*/ 993283 w 2799083"/>
              <a:gd name="connsiteY35" fmla="*/ 2738819 h 2799083"/>
              <a:gd name="connsiteX36" fmla="*/ 863965 w 2799083"/>
              <a:gd name="connsiteY36" fmla="*/ 2692550 h 2799083"/>
              <a:gd name="connsiteX37" fmla="*/ 739798 w 2799083"/>
              <a:gd name="connsiteY37" fmla="*/ 2633825 h 2799083"/>
              <a:gd name="connsiteX38" fmla="*/ 621998 w 2799083"/>
              <a:gd name="connsiteY38" fmla="*/ 2563218 h 2799083"/>
              <a:gd name="connsiteX39" fmla="*/ 511686 w 2799083"/>
              <a:gd name="connsiteY39" fmla="*/ 2481401 h 2799083"/>
              <a:gd name="connsiteX40" fmla="*/ 409916 w 2799083"/>
              <a:gd name="connsiteY40" fmla="*/ 2389167 h 2799083"/>
              <a:gd name="connsiteX41" fmla="*/ 317682 w 2799083"/>
              <a:gd name="connsiteY41" fmla="*/ 2287397 h 2799083"/>
              <a:gd name="connsiteX42" fmla="*/ 235865 w 2799083"/>
              <a:gd name="connsiteY42" fmla="*/ 2177085 h 2799083"/>
              <a:gd name="connsiteX43" fmla="*/ 165258 w 2799083"/>
              <a:gd name="connsiteY43" fmla="*/ 2059285 h 2799083"/>
              <a:gd name="connsiteX44" fmla="*/ 106533 w 2799083"/>
              <a:gd name="connsiteY44" fmla="*/ 1935118 h 2799083"/>
              <a:gd name="connsiteX45" fmla="*/ 60264 w 2799083"/>
              <a:gd name="connsiteY45" fmla="*/ 1805800 h 2799083"/>
              <a:gd name="connsiteX46" fmla="*/ 26885 w 2799083"/>
              <a:gd name="connsiteY46" fmla="*/ 1672578 h 2799083"/>
              <a:gd name="connsiteX47" fmla="*/ 6746 w 2799083"/>
              <a:gd name="connsiteY47" fmla="*/ 1536725 h 2799083"/>
              <a:gd name="connsiteX48" fmla="*/ 0 w 2799083"/>
              <a:gd name="connsiteY48" fmla="*/ 1399542 h 2799083"/>
              <a:gd name="connsiteX49" fmla="*/ 6746 w 2799083"/>
              <a:gd name="connsiteY49" fmla="*/ 1262358 h 2799083"/>
              <a:gd name="connsiteX50" fmla="*/ 26885 w 2799083"/>
              <a:gd name="connsiteY50" fmla="*/ 1126505 h 2799083"/>
              <a:gd name="connsiteX51" fmla="*/ 60264 w 2799083"/>
              <a:gd name="connsiteY51" fmla="*/ 993283 h 2799083"/>
              <a:gd name="connsiteX52" fmla="*/ 106533 w 2799083"/>
              <a:gd name="connsiteY52" fmla="*/ 863965 h 2799083"/>
              <a:gd name="connsiteX53" fmla="*/ 165258 w 2799083"/>
              <a:gd name="connsiteY53" fmla="*/ 739798 h 2799083"/>
              <a:gd name="connsiteX54" fmla="*/ 235865 w 2799083"/>
              <a:gd name="connsiteY54" fmla="*/ 621998 h 2799083"/>
              <a:gd name="connsiteX55" fmla="*/ 317682 w 2799083"/>
              <a:gd name="connsiteY55" fmla="*/ 511686 h 2799083"/>
              <a:gd name="connsiteX56" fmla="*/ 409916 w 2799083"/>
              <a:gd name="connsiteY56" fmla="*/ 409916 h 2799083"/>
              <a:gd name="connsiteX57" fmla="*/ 511686 w 2799083"/>
              <a:gd name="connsiteY57" fmla="*/ 317682 h 2799083"/>
              <a:gd name="connsiteX58" fmla="*/ 621998 w 2799083"/>
              <a:gd name="connsiteY58" fmla="*/ 235865 h 2799083"/>
              <a:gd name="connsiteX59" fmla="*/ 739798 w 2799083"/>
              <a:gd name="connsiteY59" fmla="*/ 165258 h 2799083"/>
              <a:gd name="connsiteX60" fmla="*/ 863965 w 2799083"/>
              <a:gd name="connsiteY60" fmla="*/ 106533 h 2799083"/>
              <a:gd name="connsiteX61" fmla="*/ 993283 w 2799083"/>
              <a:gd name="connsiteY61" fmla="*/ 60264 h 2799083"/>
              <a:gd name="connsiteX62" fmla="*/ 1126505 w 2799083"/>
              <a:gd name="connsiteY62" fmla="*/ 26885 h 2799083"/>
              <a:gd name="connsiteX63" fmla="*/ 1262358 w 2799083"/>
              <a:gd name="connsiteY63" fmla="*/ 6746 h 279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99083" h="2799083">
                <a:moveTo>
                  <a:pt x="1399542" y="0"/>
                </a:moveTo>
                <a:lnTo>
                  <a:pt x="1536725" y="6746"/>
                </a:lnTo>
                <a:lnTo>
                  <a:pt x="1672578" y="26885"/>
                </a:lnTo>
                <a:lnTo>
                  <a:pt x="1805800" y="60264"/>
                </a:lnTo>
                <a:lnTo>
                  <a:pt x="1935118" y="106533"/>
                </a:lnTo>
                <a:lnTo>
                  <a:pt x="2059285" y="165258"/>
                </a:lnTo>
                <a:lnTo>
                  <a:pt x="2177085" y="235865"/>
                </a:lnTo>
                <a:lnTo>
                  <a:pt x="2287397" y="317682"/>
                </a:lnTo>
                <a:lnTo>
                  <a:pt x="2389167" y="409916"/>
                </a:lnTo>
                <a:lnTo>
                  <a:pt x="2481401" y="511686"/>
                </a:lnTo>
                <a:lnTo>
                  <a:pt x="2563218" y="621998"/>
                </a:lnTo>
                <a:lnTo>
                  <a:pt x="2633825" y="739798"/>
                </a:lnTo>
                <a:lnTo>
                  <a:pt x="2692550" y="863965"/>
                </a:lnTo>
                <a:lnTo>
                  <a:pt x="2738819" y="993283"/>
                </a:lnTo>
                <a:lnTo>
                  <a:pt x="2772198" y="1126505"/>
                </a:lnTo>
                <a:lnTo>
                  <a:pt x="2792337" y="1262358"/>
                </a:lnTo>
                <a:lnTo>
                  <a:pt x="2799083" y="1399542"/>
                </a:lnTo>
                <a:lnTo>
                  <a:pt x="2792337" y="1536725"/>
                </a:lnTo>
                <a:lnTo>
                  <a:pt x="2772198" y="1672578"/>
                </a:lnTo>
                <a:lnTo>
                  <a:pt x="2738819" y="1805800"/>
                </a:lnTo>
                <a:lnTo>
                  <a:pt x="2692550" y="1935118"/>
                </a:lnTo>
                <a:lnTo>
                  <a:pt x="2633825" y="2059285"/>
                </a:lnTo>
                <a:lnTo>
                  <a:pt x="2563218" y="2177085"/>
                </a:lnTo>
                <a:lnTo>
                  <a:pt x="2481401" y="2287397"/>
                </a:lnTo>
                <a:lnTo>
                  <a:pt x="2389167" y="2389167"/>
                </a:lnTo>
                <a:lnTo>
                  <a:pt x="2287397" y="2481401"/>
                </a:lnTo>
                <a:lnTo>
                  <a:pt x="2177085" y="2563218"/>
                </a:lnTo>
                <a:lnTo>
                  <a:pt x="2059285" y="2633825"/>
                </a:lnTo>
                <a:lnTo>
                  <a:pt x="1935118" y="2692550"/>
                </a:lnTo>
                <a:lnTo>
                  <a:pt x="1805800" y="2738819"/>
                </a:lnTo>
                <a:lnTo>
                  <a:pt x="1672578" y="2772198"/>
                </a:lnTo>
                <a:lnTo>
                  <a:pt x="1536725" y="2792337"/>
                </a:lnTo>
                <a:lnTo>
                  <a:pt x="1399542" y="2799083"/>
                </a:lnTo>
                <a:lnTo>
                  <a:pt x="1262358" y="2792337"/>
                </a:lnTo>
                <a:lnTo>
                  <a:pt x="1126505" y="2772198"/>
                </a:lnTo>
                <a:lnTo>
                  <a:pt x="993283" y="2738819"/>
                </a:lnTo>
                <a:lnTo>
                  <a:pt x="863965" y="2692550"/>
                </a:lnTo>
                <a:lnTo>
                  <a:pt x="739798" y="2633825"/>
                </a:lnTo>
                <a:lnTo>
                  <a:pt x="621998" y="2563218"/>
                </a:lnTo>
                <a:lnTo>
                  <a:pt x="511686" y="2481401"/>
                </a:lnTo>
                <a:lnTo>
                  <a:pt x="409916" y="2389167"/>
                </a:lnTo>
                <a:lnTo>
                  <a:pt x="317682" y="2287397"/>
                </a:lnTo>
                <a:lnTo>
                  <a:pt x="235865" y="2177085"/>
                </a:lnTo>
                <a:lnTo>
                  <a:pt x="165258" y="2059285"/>
                </a:lnTo>
                <a:lnTo>
                  <a:pt x="106533" y="1935118"/>
                </a:lnTo>
                <a:lnTo>
                  <a:pt x="60264" y="1805800"/>
                </a:lnTo>
                <a:lnTo>
                  <a:pt x="26885" y="1672578"/>
                </a:lnTo>
                <a:lnTo>
                  <a:pt x="6746" y="1536725"/>
                </a:lnTo>
                <a:lnTo>
                  <a:pt x="0" y="1399542"/>
                </a:lnTo>
                <a:lnTo>
                  <a:pt x="6746" y="1262358"/>
                </a:lnTo>
                <a:lnTo>
                  <a:pt x="26885" y="1126505"/>
                </a:lnTo>
                <a:lnTo>
                  <a:pt x="60264" y="993283"/>
                </a:lnTo>
                <a:lnTo>
                  <a:pt x="106533" y="863965"/>
                </a:lnTo>
                <a:lnTo>
                  <a:pt x="165258" y="739798"/>
                </a:lnTo>
                <a:lnTo>
                  <a:pt x="235865" y="621998"/>
                </a:lnTo>
                <a:lnTo>
                  <a:pt x="317682" y="511686"/>
                </a:lnTo>
                <a:lnTo>
                  <a:pt x="409916" y="409916"/>
                </a:lnTo>
                <a:lnTo>
                  <a:pt x="511686" y="317682"/>
                </a:lnTo>
                <a:lnTo>
                  <a:pt x="621998" y="235865"/>
                </a:lnTo>
                <a:lnTo>
                  <a:pt x="739798" y="165258"/>
                </a:lnTo>
                <a:lnTo>
                  <a:pt x="863965" y="106533"/>
                </a:lnTo>
                <a:lnTo>
                  <a:pt x="993283" y="60264"/>
                </a:lnTo>
                <a:lnTo>
                  <a:pt x="1126505" y="26885"/>
                </a:lnTo>
                <a:lnTo>
                  <a:pt x="1262358" y="674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9" name="Freeform 8"/>
          <p:cNvSpPr/>
          <p:nvPr/>
        </p:nvSpPr>
        <p:spPr>
          <a:xfrm>
            <a:off x="6348493" y="4592794"/>
            <a:ext cx="1102275" cy="1102273"/>
          </a:xfrm>
          <a:custGeom>
            <a:avLst/>
            <a:gdLst>
              <a:gd name="connsiteX0" fmla="*/ 1399542 w 2799083"/>
              <a:gd name="connsiteY0" fmla="*/ 0 h 2799083"/>
              <a:gd name="connsiteX1" fmla="*/ 1536725 w 2799083"/>
              <a:gd name="connsiteY1" fmla="*/ 6746 h 2799083"/>
              <a:gd name="connsiteX2" fmla="*/ 1672578 w 2799083"/>
              <a:gd name="connsiteY2" fmla="*/ 26885 h 2799083"/>
              <a:gd name="connsiteX3" fmla="*/ 1805800 w 2799083"/>
              <a:gd name="connsiteY3" fmla="*/ 60264 h 2799083"/>
              <a:gd name="connsiteX4" fmla="*/ 1935118 w 2799083"/>
              <a:gd name="connsiteY4" fmla="*/ 106533 h 2799083"/>
              <a:gd name="connsiteX5" fmla="*/ 2059285 w 2799083"/>
              <a:gd name="connsiteY5" fmla="*/ 165258 h 2799083"/>
              <a:gd name="connsiteX6" fmla="*/ 2177085 w 2799083"/>
              <a:gd name="connsiteY6" fmla="*/ 235865 h 2799083"/>
              <a:gd name="connsiteX7" fmla="*/ 2287397 w 2799083"/>
              <a:gd name="connsiteY7" fmla="*/ 317682 h 2799083"/>
              <a:gd name="connsiteX8" fmla="*/ 2389167 w 2799083"/>
              <a:gd name="connsiteY8" fmla="*/ 409916 h 2799083"/>
              <a:gd name="connsiteX9" fmla="*/ 2481401 w 2799083"/>
              <a:gd name="connsiteY9" fmla="*/ 511686 h 2799083"/>
              <a:gd name="connsiteX10" fmla="*/ 2563218 w 2799083"/>
              <a:gd name="connsiteY10" fmla="*/ 621998 h 2799083"/>
              <a:gd name="connsiteX11" fmla="*/ 2633825 w 2799083"/>
              <a:gd name="connsiteY11" fmla="*/ 739798 h 2799083"/>
              <a:gd name="connsiteX12" fmla="*/ 2692550 w 2799083"/>
              <a:gd name="connsiteY12" fmla="*/ 863965 h 2799083"/>
              <a:gd name="connsiteX13" fmla="*/ 2738819 w 2799083"/>
              <a:gd name="connsiteY13" fmla="*/ 993283 h 2799083"/>
              <a:gd name="connsiteX14" fmla="*/ 2772198 w 2799083"/>
              <a:gd name="connsiteY14" fmla="*/ 1126505 h 2799083"/>
              <a:gd name="connsiteX15" fmla="*/ 2792337 w 2799083"/>
              <a:gd name="connsiteY15" fmla="*/ 1262358 h 2799083"/>
              <a:gd name="connsiteX16" fmla="*/ 2799083 w 2799083"/>
              <a:gd name="connsiteY16" fmla="*/ 1399542 h 2799083"/>
              <a:gd name="connsiteX17" fmla="*/ 2792337 w 2799083"/>
              <a:gd name="connsiteY17" fmla="*/ 1536725 h 2799083"/>
              <a:gd name="connsiteX18" fmla="*/ 2772198 w 2799083"/>
              <a:gd name="connsiteY18" fmla="*/ 1672578 h 2799083"/>
              <a:gd name="connsiteX19" fmla="*/ 2738819 w 2799083"/>
              <a:gd name="connsiteY19" fmla="*/ 1805800 h 2799083"/>
              <a:gd name="connsiteX20" fmla="*/ 2692550 w 2799083"/>
              <a:gd name="connsiteY20" fmla="*/ 1935118 h 2799083"/>
              <a:gd name="connsiteX21" fmla="*/ 2633825 w 2799083"/>
              <a:gd name="connsiteY21" fmla="*/ 2059285 h 2799083"/>
              <a:gd name="connsiteX22" fmla="*/ 2563218 w 2799083"/>
              <a:gd name="connsiteY22" fmla="*/ 2177085 h 2799083"/>
              <a:gd name="connsiteX23" fmla="*/ 2481401 w 2799083"/>
              <a:gd name="connsiteY23" fmla="*/ 2287397 h 2799083"/>
              <a:gd name="connsiteX24" fmla="*/ 2389167 w 2799083"/>
              <a:gd name="connsiteY24" fmla="*/ 2389167 h 2799083"/>
              <a:gd name="connsiteX25" fmla="*/ 2287397 w 2799083"/>
              <a:gd name="connsiteY25" fmla="*/ 2481401 h 2799083"/>
              <a:gd name="connsiteX26" fmla="*/ 2177085 w 2799083"/>
              <a:gd name="connsiteY26" fmla="*/ 2563218 h 2799083"/>
              <a:gd name="connsiteX27" fmla="*/ 2059285 w 2799083"/>
              <a:gd name="connsiteY27" fmla="*/ 2633825 h 2799083"/>
              <a:gd name="connsiteX28" fmla="*/ 1935118 w 2799083"/>
              <a:gd name="connsiteY28" fmla="*/ 2692550 h 2799083"/>
              <a:gd name="connsiteX29" fmla="*/ 1805800 w 2799083"/>
              <a:gd name="connsiteY29" fmla="*/ 2738819 h 2799083"/>
              <a:gd name="connsiteX30" fmla="*/ 1672578 w 2799083"/>
              <a:gd name="connsiteY30" fmla="*/ 2772198 h 2799083"/>
              <a:gd name="connsiteX31" fmla="*/ 1536725 w 2799083"/>
              <a:gd name="connsiteY31" fmla="*/ 2792337 h 2799083"/>
              <a:gd name="connsiteX32" fmla="*/ 1399542 w 2799083"/>
              <a:gd name="connsiteY32" fmla="*/ 2799083 h 2799083"/>
              <a:gd name="connsiteX33" fmla="*/ 1262358 w 2799083"/>
              <a:gd name="connsiteY33" fmla="*/ 2792337 h 2799083"/>
              <a:gd name="connsiteX34" fmla="*/ 1126505 w 2799083"/>
              <a:gd name="connsiteY34" fmla="*/ 2772198 h 2799083"/>
              <a:gd name="connsiteX35" fmla="*/ 993283 w 2799083"/>
              <a:gd name="connsiteY35" fmla="*/ 2738819 h 2799083"/>
              <a:gd name="connsiteX36" fmla="*/ 863965 w 2799083"/>
              <a:gd name="connsiteY36" fmla="*/ 2692550 h 2799083"/>
              <a:gd name="connsiteX37" fmla="*/ 739798 w 2799083"/>
              <a:gd name="connsiteY37" fmla="*/ 2633825 h 2799083"/>
              <a:gd name="connsiteX38" fmla="*/ 621998 w 2799083"/>
              <a:gd name="connsiteY38" fmla="*/ 2563218 h 2799083"/>
              <a:gd name="connsiteX39" fmla="*/ 511686 w 2799083"/>
              <a:gd name="connsiteY39" fmla="*/ 2481401 h 2799083"/>
              <a:gd name="connsiteX40" fmla="*/ 409916 w 2799083"/>
              <a:gd name="connsiteY40" fmla="*/ 2389167 h 2799083"/>
              <a:gd name="connsiteX41" fmla="*/ 317682 w 2799083"/>
              <a:gd name="connsiteY41" fmla="*/ 2287397 h 2799083"/>
              <a:gd name="connsiteX42" fmla="*/ 235865 w 2799083"/>
              <a:gd name="connsiteY42" fmla="*/ 2177085 h 2799083"/>
              <a:gd name="connsiteX43" fmla="*/ 165258 w 2799083"/>
              <a:gd name="connsiteY43" fmla="*/ 2059285 h 2799083"/>
              <a:gd name="connsiteX44" fmla="*/ 106533 w 2799083"/>
              <a:gd name="connsiteY44" fmla="*/ 1935118 h 2799083"/>
              <a:gd name="connsiteX45" fmla="*/ 60264 w 2799083"/>
              <a:gd name="connsiteY45" fmla="*/ 1805800 h 2799083"/>
              <a:gd name="connsiteX46" fmla="*/ 26885 w 2799083"/>
              <a:gd name="connsiteY46" fmla="*/ 1672578 h 2799083"/>
              <a:gd name="connsiteX47" fmla="*/ 6746 w 2799083"/>
              <a:gd name="connsiteY47" fmla="*/ 1536725 h 2799083"/>
              <a:gd name="connsiteX48" fmla="*/ 0 w 2799083"/>
              <a:gd name="connsiteY48" fmla="*/ 1399542 h 2799083"/>
              <a:gd name="connsiteX49" fmla="*/ 6746 w 2799083"/>
              <a:gd name="connsiteY49" fmla="*/ 1262358 h 2799083"/>
              <a:gd name="connsiteX50" fmla="*/ 26885 w 2799083"/>
              <a:gd name="connsiteY50" fmla="*/ 1126505 h 2799083"/>
              <a:gd name="connsiteX51" fmla="*/ 60264 w 2799083"/>
              <a:gd name="connsiteY51" fmla="*/ 993283 h 2799083"/>
              <a:gd name="connsiteX52" fmla="*/ 106533 w 2799083"/>
              <a:gd name="connsiteY52" fmla="*/ 863965 h 2799083"/>
              <a:gd name="connsiteX53" fmla="*/ 165258 w 2799083"/>
              <a:gd name="connsiteY53" fmla="*/ 739798 h 2799083"/>
              <a:gd name="connsiteX54" fmla="*/ 235865 w 2799083"/>
              <a:gd name="connsiteY54" fmla="*/ 621998 h 2799083"/>
              <a:gd name="connsiteX55" fmla="*/ 317682 w 2799083"/>
              <a:gd name="connsiteY55" fmla="*/ 511686 h 2799083"/>
              <a:gd name="connsiteX56" fmla="*/ 409916 w 2799083"/>
              <a:gd name="connsiteY56" fmla="*/ 409916 h 2799083"/>
              <a:gd name="connsiteX57" fmla="*/ 511686 w 2799083"/>
              <a:gd name="connsiteY57" fmla="*/ 317682 h 2799083"/>
              <a:gd name="connsiteX58" fmla="*/ 621998 w 2799083"/>
              <a:gd name="connsiteY58" fmla="*/ 235865 h 2799083"/>
              <a:gd name="connsiteX59" fmla="*/ 739798 w 2799083"/>
              <a:gd name="connsiteY59" fmla="*/ 165258 h 2799083"/>
              <a:gd name="connsiteX60" fmla="*/ 863965 w 2799083"/>
              <a:gd name="connsiteY60" fmla="*/ 106533 h 2799083"/>
              <a:gd name="connsiteX61" fmla="*/ 993283 w 2799083"/>
              <a:gd name="connsiteY61" fmla="*/ 60264 h 2799083"/>
              <a:gd name="connsiteX62" fmla="*/ 1126505 w 2799083"/>
              <a:gd name="connsiteY62" fmla="*/ 26885 h 2799083"/>
              <a:gd name="connsiteX63" fmla="*/ 1262358 w 2799083"/>
              <a:gd name="connsiteY63" fmla="*/ 6746 h 279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99083" h="2799083">
                <a:moveTo>
                  <a:pt x="1399542" y="0"/>
                </a:moveTo>
                <a:lnTo>
                  <a:pt x="1536725" y="6746"/>
                </a:lnTo>
                <a:lnTo>
                  <a:pt x="1672578" y="26885"/>
                </a:lnTo>
                <a:lnTo>
                  <a:pt x="1805800" y="60264"/>
                </a:lnTo>
                <a:lnTo>
                  <a:pt x="1935118" y="106533"/>
                </a:lnTo>
                <a:lnTo>
                  <a:pt x="2059285" y="165258"/>
                </a:lnTo>
                <a:lnTo>
                  <a:pt x="2177085" y="235865"/>
                </a:lnTo>
                <a:lnTo>
                  <a:pt x="2287397" y="317682"/>
                </a:lnTo>
                <a:lnTo>
                  <a:pt x="2389167" y="409916"/>
                </a:lnTo>
                <a:lnTo>
                  <a:pt x="2481401" y="511686"/>
                </a:lnTo>
                <a:lnTo>
                  <a:pt x="2563218" y="621998"/>
                </a:lnTo>
                <a:lnTo>
                  <a:pt x="2633825" y="739798"/>
                </a:lnTo>
                <a:lnTo>
                  <a:pt x="2692550" y="863965"/>
                </a:lnTo>
                <a:lnTo>
                  <a:pt x="2738819" y="993283"/>
                </a:lnTo>
                <a:lnTo>
                  <a:pt x="2772198" y="1126505"/>
                </a:lnTo>
                <a:lnTo>
                  <a:pt x="2792337" y="1262358"/>
                </a:lnTo>
                <a:lnTo>
                  <a:pt x="2799083" y="1399542"/>
                </a:lnTo>
                <a:lnTo>
                  <a:pt x="2792337" y="1536725"/>
                </a:lnTo>
                <a:lnTo>
                  <a:pt x="2772198" y="1672578"/>
                </a:lnTo>
                <a:lnTo>
                  <a:pt x="2738819" y="1805800"/>
                </a:lnTo>
                <a:lnTo>
                  <a:pt x="2692550" y="1935118"/>
                </a:lnTo>
                <a:lnTo>
                  <a:pt x="2633825" y="2059285"/>
                </a:lnTo>
                <a:lnTo>
                  <a:pt x="2563218" y="2177085"/>
                </a:lnTo>
                <a:lnTo>
                  <a:pt x="2481401" y="2287397"/>
                </a:lnTo>
                <a:lnTo>
                  <a:pt x="2389167" y="2389167"/>
                </a:lnTo>
                <a:lnTo>
                  <a:pt x="2287397" y="2481401"/>
                </a:lnTo>
                <a:lnTo>
                  <a:pt x="2177085" y="2563218"/>
                </a:lnTo>
                <a:lnTo>
                  <a:pt x="2059285" y="2633825"/>
                </a:lnTo>
                <a:lnTo>
                  <a:pt x="1935118" y="2692550"/>
                </a:lnTo>
                <a:lnTo>
                  <a:pt x="1805800" y="2738819"/>
                </a:lnTo>
                <a:lnTo>
                  <a:pt x="1672578" y="2772198"/>
                </a:lnTo>
                <a:lnTo>
                  <a:pt x="1536725" y="2792337"/>
                </a:lnTo>
                <a:lnTo>
                  <a:pt x="1399542" y="2799083"/>
                </a:lnTo>
                <a:lnTo>
                  <a:pt x="1262358" y="2792337"/>
                </a:lnTo>
                <a:lnTo>
                  <a:pt x="1126505" y="2772198"/>
                </a:lnTo>
                <a:lnTo>
                  <a:pt x="993283" y="2738819"/>
                </a:lnTo>
                <a:lnTo>
                  <a:pt x="863965" y="2692550"/>
                </a:lnTo>
                <a:lnTo>
                  <a:pt x="739798" y="2633825"/>
                </a:lnTo>
                <a:lnTo>
                  <a:pt x="621998" y="2563218"/>
                </a:lnTo>
                <a:lnTo>
                  <a:pt x="511686" y="2481401"/>
                </a:lnTo>
                <a:lnTo>
                  <a:pt x="409916" y="2389167"/>
                </a:lnTo>
                <a:lnTo>
                  <a:pt x="317682" y="2287397"/>
                </a:lnTo>
                <a:lnTo>
                  <a:pt x="235865" y="2177085"/>
                </a:lnTo>
                <a:lnTo>
                  <a:pt x="165258" y="2059285"/>
                </a:lnTo>
                <a:lnTo>
                  <a:pt x="106533" y="1935118"/>
                </a:lnTo>
                <a:lnTo>
                  <a:pt x="60264" y="1805800"/>
                </a:lnTo>
                <a:lnTo>
                  <a:pt x="26885" y="1672578"/>
                </a:lnTo>
                <a:lnTo>
                  <a:pt x="6746" y="1536725"/>
                </a:lnTo>
                <a:lnTo>
                  <a:pt x="0" y="1399542"/>
                </a:lnTo>
                <a:lnTo>
                  <a:pt x="6746" y="1262358"/>
                </a:lnTo>
                <a:lnTo>
                  <a:pt x="26885" y="1126505"/>
                </a:lnTo>
                <a:lnTo>
                  <a:pt x="60264" y="993283"/>
                </a:lnTo>
                <a:lnTo>
                  <a:pt x="106533" y="863965"/>
                </a:lnTo>
                <a:lnTo>
                  <a:pt x="165258" y="739798"/>
                </a:lnTo>
                <a:lnTo>
                  <a:pt x="235865" y="621998"/>
                </a:lnTo>
                <a:lnTo>
                  <a:pt x="317682" y="511686"/>
                </a:lnTo>
                <a:lnTo>
                  <a:pt x="409916" y="409916"/>
                </a:lnTo>
                <a:lnTo>
                  <a:pt x="511686" y="317682"/>
                </a:lnTo>
                <a:lnTo>
                  <a:pt x="621998" y="235865"/>
                </a:lnTo>
                <a:lnTo>
                  <a:pt x="739798" y="165258"/>
                </a:lnTo>
                <a:lnTo>
                  <a:pt x="863965" y="106533"/>
                </a:lnTo>
                <a:lnTo>
                  <a:pt x="993283" y="60264"/>
                </a:lnTo>
                <a:lnTo>
                  <a:pt x="1126505" y="26885"/>
                </a:lnTo>
                <a:lnTo>
                  <a:pt x="1262358" y="6746"/>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 name="Freeform 9"/>
          <p:cNvSpPr/>
          <p:nvPr/>
        </p:nvSpPr>
        <p:spPr>
          <a:xfrm>
            <a:off x="7693187" y="2328048"/>
            <a:ext cx="1351692" cy="1351688"/>
          </a:xfrm>
          <a:custGeom>
            <a:avLst/>
            <a:gdLst>
              <a:gd name="connsiteX0" fmla="*/ 1399542 w 2799083"/>
              <a:gd name="connsiteY0" fmla="*/ 0 h 2799083"/>
              <a:gd name="connsiteX1" fmla="*/ 1536725 w 2799083"/>
              <a:gd name="connsiteY1" fmla="*/ 6746 h 2799083"/>
              <a:gd name="connsiteX2" fmla="*/ 1672578 w 2799083"/>
              <a:gd name="connsiteY2" fmla="*/ 26885 h 2799083"/>
              <a:gd name="connsiteX3" fmla="*/ 1805800 w 2799083"/>
              <a:gd name="connsiteY3" fmla="*/ 60264 h 2799083"/>
              <a:gd name="connsiteX4" fmla="*/ 1935118 w 2799083"/>
              <a:gd name="connsiteY4" fmla="*/ 106533 h 2799083"/>
              <a:gd name="connsiteX5" fmla="*/ 2059285 w 2799083"/>
              <a:gd name="connsiteY5" fmla="*/ 165258 h 2799083"/>
              <a:gd name="connsiteX6" fmla="*/ 2177085 w 2799083"/>
              <a:gd name="connsiteY6" fmla="*/ 235865 h 2799083"/>
              <a:gd name="connsiteX7" fmla="*/ 2287397 w 2799083"/>
              <a:gd name="connsiteY7" fmla="*/ 317682 h 2799083"/>
              <a:gd name="connsiteX8" fmla="*/ 2389167 w 2799083"/>
              <a:gd name="connsiteY8" fmla="*/ 409916 h 2799083"/>
              <a:gd name="connsiteX9" fmla="*/ 2481401 w 2799083"/>
              <a:gd name="connsiteY9" fmla="*/ 511686 h 2799083"/>
              <a:gd name="connsiteX10" fmla="*/ 2563218 w 2799083"/>
              <a:gd name="connsiteY10" fmla="*/ 621998 h 2799083"/>
              <a:gd name="connsiteX11" fmla="*/ 2633825 w 2799083"/>
              <a:gd name="connsiteY11" fmla="*/ 739798 h 2799083"/>
              <a:gd name="connsiteX12" fmla="*/ 2692550 w 2799083"/>
              <a:gd name="connsiteY12" fmla="*/ 863965 h 2799083"/>
              <a:gd name="connsiteX13" fmla="*/ 2738819 w 2799083"/>
              <a:gd name="connsiteY13" fmla="*/ 993283 h 2799083"/>
              <a:gd name="connsiteX14" fmla="*/ 2772198 w 2799083"/>
              <a:gd name="connsiteY14" fmla="*/ 1126505 h 2799083"/>
              <a:gd name="connsiteX15" fmla="*/ 2792337 w 2799083"/>
              <a:gd name="connsiteY15" fmla="*/ 1262358 h 2799083"/>
              <a:gd name="connsiteX16" fmla="*/ 2799083 w 2799083"/>
              <a:gd name="connsiteY16" fmla="*/ 1399542 h 2799083"/>
              <a:gd name="connsiteX17" fmla="*/ 2792337 w 2799083"/>
              <a:gd name="connsiteY17" fmla="*/ 1536725 h 2799083"/>
              <a:gd name="connsiteX18" fmla="*/ 2772198 w 2799083"/>
              <a:gd name="connsiteY18" fmla="*/ 1672578 h 2799083"/>
              <a:gd name="connsiteX19" fmla="*/ 2738819 w 2799083"/>
              <a:gd name="connsiteY19" fmla="*/ 1805800 h 2799083"/>
              <a:gd name="connsiteX20" fmla="*/ 2692550 w 2799083"/>
              <a:gd name="connsiteY20" fmla="*/ 1935118 h 2799083"/>
              <a:gd name="connsiteX21" fmla="*/ 2633825 w 2799083"/>
              <a:gd name="connsiteY21" fmla="*/ 2059285 h 2799083"/>
              <a:gd name="connsiteX22" fmla="*/ 2563218 w 2799083"/>
              <a:gd name="connsiteY22" fmla="*/ 2177085 h 2799083"/>
              <a:gd name="connsiteX23" fmla="*/ 2481401 w 2799083"/>
              <a:gd name="connsiteY23" fmla="*/ 2287397 h 2799083"/>
              <a:gd name="connsiteX24" fmla="*/ 2389167 w 2799083"/>
              <a:gd name="connsiteY24" fmla="*/ 2389167 h 2799083"/>
              <a:gd name="connsiteX25" fmla="*/ 2287397 w 2799083"/>
              <a:gd name="connsiteY25" fmla="*/ 2481401 h 2799083"/>
              <a:gd name="connsiteX26" fmla="*/ 2177085 w 2799083"/>
              <a:gd name="connsiteY26" fmla="*/ 2563218 h 2799083"/>
              <a:gd name="connsiteX27" fmla="*/ 2059285 w 2799083"/>
              <a:gd name="connsiteY27" fmla="*/ 2633825 h 2799083"/>
              <a:gd name="connsiteX28" fmla="*/ 1935118 w 2799083"/>
              <a:gd name="connsiteY28" fmla="*/ 2692550 h 2799083"/>
              <a:gd name="connsiteX29" fmla="*/ 1805800 w 2799083"/>
              <a:gd name="connsiteY29" fmla="*/ 2738819 h 2799083"/>
              <a:gd name="connsiteX30" fmla="*/ 1672578 w 2799083"/>
              <a:gd name="connsiteY30" fmla="*/ 2772198 h 2799083"/>
              <a:gd name="connsiteX31" fmla="*/ 1536725 w 2799083"/>
              <a:gd name="connsiteY31" fmla="*/ 2792337 h 2799083"/>
              <a:gd name="connsiteX32" fmla="*/ 1399542 w 2799083"/>
              <a:gd name="connsiteY32" fmla="*/ 2799083 h 2799083"/>
              <a:gd name="connsiteX33" fmla="*/ 1262358 w 2799083"/>
              <a:gd name="connsiteY33" fmla="*/ 2792337 h 2799083"/>
              <a:gd name="connsiteX34" fmla="*/ 1126505 w 2799083"/>
              <a:gd name="connsiteY34" fmla="*/ 2772198 h 2799083"/>
              <a:gd name="connsiteX35" fmla="*/ 993283 w 2799083"/>
              <a:gd name="connsiteY35" fmla="*/ 2738819 h 2799083"/>
              <a:gd name="connsiteX36" fmla="*/ 863965 w 2799083"/>
              <a:gd name="connsiteY36" fmla="*/ 2692550 h 2799083"/>
              <a:gd name="connsiteX37" fmla="*/ 739798 w 2799083"/>
              <a:gd name="connsiteY37" fmla="*/ 2633825 h 2799083"/>
              <a:gd name="connsiteX38" fmla="*/ 621998 w 2799083"/>
              <a:gd name="connsiteY38" fmla="*/ 2563218 h 2799083"/>
              <a:gd name="connsiteX39" fmla="*/ 511686 w 2799083"/>
              <a:gd name="connsiteY39" fmla="*/ 2481401 h 2799083"/>
              <a:gd name="connsiteX40" fmla="*/ 409916 w 2799083"/>
              <a:gd name="connsiteY40" fmla="*/ 2389167 h 2799083"/>
              <a:gd name="connsiteX41" fmla="*/ 317682 w 2799083"/>
              <a:gd name="connsiteY41" fmla="*/ 2287397 h 2799083"/>
              <a:gd name="connsiteX42" fmla="*/ 235865 w 2799083"/>
              <a:gd name="connsiteY42" fmla="*/ 2177085 h 2799083"/>
              <a:gd name="connsiteX43" fmla="*/ 165258 w 2799083"/>
              <a:gd name="connsiteY43" fmla="*/ 2059285 h 2799083"/>
              <a:gd name="connsiteX44" fmla="*/ 106533 w 2799083"/>
              <a:gd name="connsiteY44" fmla="*/ 1935118 h 2799083"/>
              <a:gd name="connsiteX45" fmla="*/ 60264 w 2799083"/>
              <a:gd name="connsiteY45" fmla="*/ 1805800 h 2799083"/>
              <a:gd name="connsiteX46" fmla="*/ 26885 w 2799083"/>
              <a:gd name="connsiteY46" fmla="*/ 1672578 h 2799083"/>
              <a:gd name="connsiteX47" fmla="*/ 6746 w 2799083"/>
              <a:gd name="connsiteY47" fmla="*/ 1536725 h 2799083"/>
              <a:gd name="connsiteX48" fmla="*/ 0 w 2799083"/>
              <a:gd name="connsiteY48" fmla="*/ 1399542 h 2799083"/>
              <a:gd name="connsiteX49" fmla="*/ 6746 w 2799083"/>
              <a:gd name="connsiteY49" fmla="*/ 1262358 h 2799083"/>
              <a:gd name="connsiteX50" fmla="*/ 26885 w 2799083"/>
              <a:gd name="connsiteY50" fmla="*/ 1126505 h 2799083"/>
              <a:gd name="connsiteX51" fmla="*/ 60264 w 2799083"/>
              <a:gd name="connsiteY51" fmla="*/ 993283 h 2799083"/>
              <a:gd name="connsiteX52" fmla="*/ 106533 w 2799083"/>
              <a:gd name="connsiteY52" fmla="*/ 863965 h 2799083"/>
              <a:gd name="connsiteX53" fmla="*/ 165258 w 2799083"/>
              <a:gd name="connsiteY53" fmla="*/ 739798 h 2799083"/>
              <a:gd name="connsiteX54" fmla="*/ 235865 w 2799083"/>
              <a:gd name="connsiteY54" fmla="*/ 621998 h 2799083"/>
              <a:gd name="connsiteX55" fmla="*/ 317682 w 2799083"/>
              <a:gd name="connsiteY55" fmla="*/ 511686 h 2799083"/>
              <a:gd name="connsiteX56" fmla="*/ 409916 w 2799083"/>
              <a:gd name="connsiteY56" fmla="*/ 409916 h 2799083"/>
              <a:gd name="connsiteX57" fmla="*/ 511686 w 2799083"/>
              <a:gd name="connsiteY57" fmla="*/ 317682 h 2799083"/>
              <a:gd name="connsiteX58" fmla="*/ 621998 w 2799083"/>
              <a:gd name="connsiteY58" fmla="*/ 235865 h 2799083"/>
              <a:gd name="connsiteX59" fmla="*/ 739798 w 2799083"/>
              <a:gd name="connsiteY59" fmla="*/ 165258 h 2799083"/>
              <a:gd name="connsiteX60" fmla="*/ 863965 w 2799083"/>
              <a:gd name="connsiteY60" fmla="*/ 106533 h 2799083"/>
              <a:gd name="connsiteX61" fmla="*/ 993283 w 2799083"/>
              <a:gd name="connsiteY61" fmla="*/ 60264 h 2799083"/>
              <a:gd name="connsiteX62" fmla="*/ 1126505 w 2799083"/>
              <a:gd name="connsiteY62" fmla="*/ 26885 h 2799083"/>
              <a:gd name="connsiteX63" fmla="*/ 1262358 w 2799083"/>
              <a:gd name="connsiteY63" fmla="*/ 6746 h 279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99083" h="2799083">
                <a:moveTo>
                  <a:pt x="1399542" y="0"/>
                </a:moveTo>
                <a:lnTo>
                  <a:pt x="1536725" y="6746"/>
                </a:lnTo>
                <a:lnTo>
                  <a:pt x="1672578" y="26885"/>
                </a:lnTo>
                <a:lnTo>
                  <a:pt x="1805800" y="60264"/>
                </a:lnTo>
                <a:lnTo>
                  <a:pt x="1935118" y="106533"/>
                </a:lnTo>
                <a:lnTo>
                  <a:pt x="2059285" y="165258"/>
                </a:lnTo>
                <a:lnTo>
                  <a:pt x="2177085" y="235865"/>
                </a:lnTo>
                <a:lnTo>
                  <a:pt x="2287397" y="317682"/>
                </a:lnTo>
                <a:lnTo>
                  <a:pt x="2389167" y="409916"/>
                </a:lnTo>
                <a:lnTo>
                  <a:pt x="2481401" y="511686"/>
                </a:lnTo>
                <a:lnTo>
                  <a:pt x="2563218" y="621998"/>
                </a:lnTo>
                <a:lnTo>
                  <a:pt x="2633825" y="739798"/>
                </a:lnTo>
                <a:lnTo>
                  <a:pt x="2692550" y="863965"/>
                </a:lnTo>
                <a:lnTo>
                  <a:pt x="2738819" y="993283"/>
                </a:lnTo>
                <a:lnTo>
                  <a:pt x="2772198" y="1126505"/>
                </a:lnTo>
                <a:lnTo>
                  <a:pt x="2792337" y="1262358"/>
                </a:lnTo>
                <a:lnTo>
                  <a:pt x="2799083" y="1399542"/>
                </a:lnTo>
                <a:lnTo>
                  <a:pt x="2792337" y="1536725"/>
                </a:lnTo>
                <a:lnTo>
                  <a:pt x="2772198" y="1672578"/>
                </a:lnTo>
                <a:lnTo>
                  <a:pt x="2738819" y="1805800"/>
                </a:lnTo>
                <a:lnTo>
                  <a:pt x="2692550" y="1935118"/>
                </a:lnTo>
                <a:lnTo>
                  <a:pt x="2633825" y="2059285"/>
                </a:lnTo>
                <a:lnTo>
                  <a:pt x="2563218" y="2177085"/>
                </a:lnTo>
                <a:lnTo>
                  <a:pt x="2481401" y="2287397"/>
                </a:lnTo>
                <a:lnTo>
                  <a:pt x="2389167" y="2389167"/>
                </a:lnTo>
                <a:lnTo>
                  <a:pt x="2287397" y="2481401"/>
                </a:lnTo>
                <a:lnTo>
                  <a:pt x="2177085" y="2563218"/>
                </a:lnTo>
                <a:lnTo>
                  <a:pt x="2059285" y="2633825"/>
                </a:lnTo>
                <a:lnTo>
                  <a:pt x="1935118" y="2692550"/>
                </a:lnTo>
                <a:lnTo>
                  <a:pt x="1805800" y="2738819"/>
                </a:lnTo>
                <a:lnTo>
                  <a:pt x="1672578" y="2772198"/>
                </a:lnTo>
                <a:lnTo>
                  <a:pt x="1536725" y="2792337"/>
                </a:lnTo>
                <a:lnTo>
                  <a:pt x="1399542" y="2799083"/>
                </a:lnTo>
                <a:lnTo>
                  <a:pt x="1262358" y="2792337"/>
                </a:lnTo>
                <a:lnTo>
                  <a:pt x="1126505" y="2772198"/>
                </a:lnTo>
                <a:lnTo>
                  <a:pt x="993283" y="2738819"/>
                </a:lnTo>
                <a:lnTo>
                  <a:pt x="863965" y="2692550"/>
                </a:lnTo>
                <a:lnTo>
                  <a:pt x="739798" y="2633825"/>
                </a:lnTo>
                <a:lnTo>
                  <a:pt x="621998" y="2563218"/>
                </a:lnTo>
                <a:lnTo>
                  <a:pt x="511686" y="2481401"/>
                </a:lnTo>
                <a:lnTo>
                  <a:pt x="409916" y="2389167"/>
                </a:lnTo>
                <a:lnTo>
                  <a:pt x="317682" y="2287397"/>
                </a:lnTo>
                <a:lnTo>
                  <a:pt x="235865" y="2177085"/>
                </a:lnTo>
                <a:lnTo>
                  <a:pt x="165258" y="2059285"/>
                </a:lnTo>
                <a:lnTo>
                  <a:pt x="106533" y="1935118"/>
                </a:lnTo>
                <a:lnTo>
                  <a:pt x="60264" y="1805800"/>
                </a:lnTo>
                <a:lnTo>
                  <a:pt x="26885" y="1672578"/>
                </a:lnTo>
                <a:lnTo>
                  <a:pt x="6746" y="1536725"/>
                </a:lnTo>
                <a:lnTo>
                  <a:pt x="0" y="1399542"/>
                </a:lnTo>
                <a:lnTo>
                  <a:pt x="6746" y="1262358"/>
                </a:lnTo>
                <a:lnTo>
                  <a:pt x="26885" y="1126505"/>
                </a:lnTo>
                <a:lnTo>
                  <a:pt x="60264" y="993283"/>
                </a:lnTo>
                <a:lnTo>
                  <a:pt x="106533" y="863965"/>
                </a:lnTo>
                <a:lnTo>
                  <a:pt x="165258" y="739798"/>
                </a:lnTo>
                <a:lnTo>
                  <a:pt x="235865" y="621998"/>
                </a:lnTo>
                <a:lnTo>
                  <a:pt x="317682" y="511686"/>
                </a:lnTo>
                <a:lnTo>
                  <a:pt x="409916" y="409916"/>
                </a:lnTo>
                <a:lnTo>
                  <a:pt x="511686" y="317682"/>
                </a:lnTo>
                <a:lnTo>
                  <a:pt x="621998" y="235865"/>
                </a:lnTo>
                <a:lnTo>
                  <a:pt x="739798" y="165258"/>
                </a:lnTo>
                <a:lnTo>
                  <a:pt x="863965" y="106533"/>
                </a:lnTo>
                <a:lnTo>
                  <a:pt x="993283" y="60264"/>
                </a:lnTo>
                <a:lnTo>
                  <a:pt x="1126505" y="26885"/>
                </a:lnTo>
                <a:lnTo>
                  <a:pt x="1262358" y="6746"/>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cxnSp>
        <p:nvCxnSpPr>
          <p:cNvPr id="11" name="Straight Connector 10"/>
          <p:cNvCxnSpPr>
            <a:stCxn id="5" idx="15"/>
            <a:endCxn id="4" idx="49"/>
          </p:cNvCxnSpPr>
          <p:nvPr/>
        </p:nvCxnSpPr>
        <p:spPr>
          <a:xfrm flipV="1">
            <a:off x="4506310" y="2845712"/>
            <a:ext cx="716692" cy="17954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9"/>
            <a:endCxn id="4" idx="42"/>
          </p:cNvCxnSpPr>
          <p:nvPr/>
        </p:nvCxnSpPr>
        <p:spPr>
          <a:xfrm flipV="1">
            <a:off x="4322635" y="3416936"/>
            <a:ext cx="1043445" cy="7839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2"/>
            <a:endCxn id="4" idx="37"/>
          </p:cNvCxnSpPr>
          <p:nvPr/>
        </p:nvCxnSpPr>
        <p:spPr>
          <a:xfrm flipV="1">
            <a:off x="5541266" y="3702159"/>
            <a:ext cx="139509" cy="3332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60"/>
            <a:endCxn id="4" idx="28"/>
          </p:cNvCxnSpPr>
          <p:nvPr/>
        </p:nvCxnSpPr>
        <p:spPr>
          <a:xfrm flipH="1" flipV="1">
            <a:off x="6427225" y="3738833"/>
            <a:ext cx="261497" cy="89591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3"/>
            <a:endCxn id="4" idx="23"/>
          </p:cNvCxnSpPr>
          <p:nvPr/>
        </p:nvCxnSpPr>
        <p:spPr>
          <a:xfrm flipH="1" flipV="1">
            <a:off x="6768364" y="3485824"/>
            <a:ext cx="847216" cy="61086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49"/>
            <a:endCxn id="4" idx="15"/>
          </p:cNvCxnSpPr>
          <p:nvPr/>
        </p:nvCxnSpPr>
        <p:spPr>
          <a:xfrm flipH="1" flipV="1">
            <a:off x="6962537" y="2845712"/>
            <a:ext cx="733908" cy="9193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06764" y="3175875"/>
            <a:ext cx="1034003" cy="184666"/>
          </a:xfrm>
          <a:prstGeom prst="rect">
            <a:avLst/>
          </a:prstGeom>
          <a:noFill/>
        </p:spPr>
        <p:txBody>
          <a:bodyPr wrap="square" lIns="0" tIns="0" rIns="0" bIns="0" rtlCol="0">
            <a:spAutoFit/>
          </a:bodyPr>
          <a:lstStyle/>
          <a:p>
            <a:pPr algn="ctr"/>
            <a:r>
              <a:rPr lang="en-US" sz="1200" b="1" dirty="0">
                <a:solidFill>
                  <a:schemeClr val="bg1"/>
                </a:solidFill>
                <a:latin typeface="Lato" panose="020F0502020204030203" pitchFamily="34" charset="0"/>
              </a:rPr>
              <a:t>Outreach</a:t>
            </a:r>
          </a:p>
        </p:txBody>
      </p:sp>
      <p:sp>
        <p:nvSpPr>
          <p:cNvPr id="41" name="TextBox 40"/>
          <p:cNvSpPr txBox="1"/>
          <p:nvPr/>
        </p:nvSpPr>
        <p:spPr>
          <a:xfrm>
            <a:off x="5321740" y="2482435"/>
            <a:ext cx="1542056" cy="738664"/>
          </a:xfrm>
          <a:prstGeom prst="rect">
            <a:avLst/>
          </a:prstGeom>
          <a:noFill/>
        </p:spPr>
        <p:txBody>
          <a:bodyPr wrap="square" lIns="0" tIns="0" rIns="0" bIns="0" rtlCol="0">
            <a:spAutoFit/>
          </a:bodyPr>
          <a:lstStyle/>
          <a:p>
            <a:pPr algn="ctr"/>
            <a:r>
              <a:rPr lang="en-US" sz="1600" b="1" cap="all" spc="27" dirty="0">
                <a:solidFill>
                  <a:schemeClr val="bg1"/>
                </a:solidFill>
                <a:latin typeface="Lato" panose="020F0502020204030203" pitchFamily="34" charset="0"/>
              </a:rPr>
              <a:t>CARC</a:t>
            </a:r>
          </a:p>
          <a:p>
            <a:pPr algn="ctr"/>
            <a:r>
              <a:rPr lang="en-US" sz="1600" b="1" cap="all" spc="27" dirty="0">
                <a:solidFill>
                  <a:schemeClr val="bg1"/>
                </a:solidFill>
                <a:latin typeface="Lato" panose="020F0502020204030203" pitchFamily="34" charset="0"/>
              </a:rPr>
              <a:t>user</a:t>
            </a:r>
          </a:p>
          <a:p>
            <a:pPr algn="ctr"/>
            <a:r>
              <a:rPr lang="en-US" sz="1600" b="1" cap="all" spc="27" dirty="0">
                <a:solidFill>
                  <a:schemeClr val="bg1"/>
                </a:solidFill>
                <a:latin typeface="Lato" panose="020F0502020204030203" pitchFamily="34" charset="0"/>
              </a:rPr>
              <a:t>services</a:t>
            </a:r>
          </a:p>
        </p:txBody>
      </p:sp>
      <p:sp>
        <p:nvSpPr>
          <p:cNvPr id="42" name="TextBox 41"/>
          <p:cNvSpPr txBox="1"/>
          <p:nvPr/>
        </p:nvSpPr>
        <p:spPr>
          <a:xfrm>
            <a:off x="3307785" y="4777664"/>
            <a:ext cx="1034003" cy="184666"/>
          </a:xfrm>
          <a:prstGeom prst="rect">
            <a:avLst/>
          </a:prstGeom>
          <a:noFill/>
        </p:spPr>
        <p:txBody>
          <a:bodyPr wrap="square" lIns="0" tIns="0" rIns="0" bIns="0" rtlCol="0">
            <a:spAutoFit/>
          </a:bodyPr>
          <a:lstStyle/>
          <a:p>
            <a:pPr algn="ctr"/>
            <a:r>
              <a:rPr lang="en-US" sz="1200" b="1" dirty="0">
                <a:solidFill>
                  <a:schemeClr val="bg1"/>
                </a:solidFill>
                <a:latin typeface="Lato" panose="020F0502020204030203" pitchFamily="34" charset="0"/>
              </a:rPr>
              <a:t>User Portal</a:t>
            </a:r>
          </a:p>
        </p:txBody>
      </p:sp>
      <p:sp>
        <p:nvSpPr>
          <p:cNvPr id="43" name="TextBox 42"/>
          <p:cNvSpPr txBox="1"/>
          <p:nvPr/>
        </p:nvSpPr>
        <p:spPr>
          <a:xfrm>
            <a:off x="4913439" y="4777664"/>
            <a:ext cx="1034003" cy="184666"/>
          </a:xfrm>
          <a:prstGeom prst="rect">
            <a:avLst/>
          </a:prstGeom>
          <a:noFill/>
        </p:spPr>
        <p:txBody>
          <a:bodyPr wrap="square" lIns="0" tIns="0" rIns="0" bIns="0" rtlCol="0">
            <a:spAutoFit/>
          </a:bodyPr>
          <a:lstStyle/>
          <a:p>
            <a:pPr algn="ctr"/>
            <a:r>
              <a:rPr lang="en-US" sz="1200" b="1" dirty="0">
                <a:solidFill>
                  <a:schemeClr val="bg1"/>
                </a:solidFill>
                <a:latin typeface="Lato" panose="020F0502020204030203" pitchFamily="34" charset="0"/>
              </a:rPr>
              <a:t>Education</a:t>
            </a:r>
          </a:p>
        </p:txBody>
      </p:sp>
      <p:sp>
        <p:nvSpPr>
          <p:cNvPr id="44" name="TextBox 43"/>
          <p:cNvSpPr txBox="1"/>
          <p:nvPr/>
        </p:nvSpPr>
        <p:spPr>
          <a:xfrm>
            <a:off x="6387681" y="5243905"/>
            <a:ext cx="1034003" cy="328423"/>
          </a:xfrm>
          <a:prstGeom prst="rect">
            <a:avLst/>
          </a:prstGeom>
          <a:noFill/>
        </p:spPr>
        <p:txBody>
          <a:bodyPr wrap="square" lIns="0" tIns="0" rIns="0" bIns="0" rtlCol="0">
            <a:spAutoFit/>
          </a:bodyPr>
          <a:lstStyle/>
          <a:p>
            <a:pPr algn="ctr"/>
            <a:r>
              <a:rPr lang="en-US" sz="1067" b="1" dirty="0">
                <a:solidFill>
                  <a:schemeClr val="bg1"/>
                </a:solidFill>
                <a:latin typeface="Lato" panose="020F0502020204030203" pitchFamily="34" charset="0"/>
              </a:rPr>
              <a:t>Online Resources</a:t>
            </a:r>
          </a:p>
        </p:txBody>
      </p:sp>
      <p:sp>
        <p:nvSpPr>
          <p:cNvPr id="45" name="TextBox 44"/>
          <p:cNvSpPr txBox="1"/>
          <p:nvPr/>
        </p:nvSpPr>
        <p:spPr>
          <a:xfrm>
            <a:off x="7584637" y="4514544"/>
            <a:ext cx="1034003" cy="184666"/>
          </a:xfrm>
          <a:prstGeom prst="rect">
            <a:avLst/>
          </a:prstGeom>
          <a:noFill/>
        </p:spPr>
        <p:txBody>
          <a:bodyPr wrap="square" lIns="0" tIns="0" rIns="0" bIns="0" rtlCol="0">
            <a:spAutoFit/>
          </a:bodyPr>
          <a:lstStyle/>
          <a:p>
            <a:pPr algn="ctr"/>
            <a:r>
              <a:rPr lang="en-US" sz="1200" b="1" dirty="0">
                <a:solidFill>
                  <a:schemeClr val="bg1"/>
                </a:solidFill>
                <a:latin typeface="Lato" panose="020F0502020204030203" pitchFamily="34" charset="0"/>
              </a:rPr>
              <a:t>User Forum</a:t>
            </a:r>
          </a:p>
        </p:txBody>
      </p:sp>
      <p:sp>
        <p:nvSpPr>
          <p:cNvPr id="46" name="TextBox 45"/>
          <p:cNvSpPr txBox="1"/>
          <p:nvPr/>
        </p:nvSpPr>
        <p:spPr>
          <a:xfrm>
            <a:off x="7844251" y="3170740"/>
            <a:ext cx="1034003" cy="184666"/>
          </a:xfrm>
          <a:prstGeom prst="rect">
            <a:avLst/>
          </a:prstGeom>
          <a:noFill/>
        </p:spPr>
        <p:txBody>
          <a:bodyPr wrap="square" lIns="0" tIns="0" rIns="0" bIns="0" rtlCol="0">
            <a:spAutoFit/>
          </a:bodyPr>
          <a:lstStyle/>
          <a:p>
            <a:pPr algn="ctr"/>
            <a:r>
              <a:rPr lang="en-US" sz="1200" b="1" dirty="0">
                <a:solidFill>
                  <a:schemeClr val="bg1"/>
                </a:solidFill>
                <a:latin typeface="Lato" panose="020F0502020204030203" pitchFamily="34" charset="0"/>
              </a:rPr>
              <a:t>Tickets</a:t>
            </a:r>
          </a:p>
        </p:txBody>
      </p:sp>
      <p:grpSp>
        <p:nvGrpSpPr>
          <p:cNvPr id="23" name="Group 22"/>
          <p:cNvGrpSpPr/>
          <p:nvPr/>
        </p:nvGrpSpPr>
        <p:grpSpPr>
          <a:xfrm>
            <a:off x="1541094" y="2799513"/>
            <a:ext cx="1622721" cy="535147"/>
            <a:chOff x="1155820" y="2099633"/>
            <a:chExt cx="1217041" cy="401360"/>
          </a:xfrm>
        </p:grpSpPr>
        <p:sp>
          <p:nvSpPr>
            <p:cNvPr id="47" name="TextBox 46"/>
            <p:cNvSpPr txBox="1"/>
            <p:nvPr/>
          </p:nvSpPr>
          <p:spPr>
            <a:xfrm>
              <a:off x="1155820" y="2099633"/>
              <a:ext cx="1026388" cy="401360"/>
            </a:xfrm>
            <a:prstGeom prst="rect">
              <a:avLst/>
            </a:prstGeom>
            <a:noFill/>
          </p:spPr>
          <p:txBody>
            <a:bodyPr wrap="square" lIns="0" tIns="0" rIns="0" bIns="0" rtlCol="0">
              <a:spAutoFit/>
            </a:bodyPr>
            <a:lstStyle/>
            <a:p>
              <a:pPr algn="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Social Media</a:t>
              </a:r>
            </a:p>
            <a:p>
              <a:pPr algn="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news stories</a:t>
              </a:r>
            </a:p>
            <a:p>
              <a:pPr algn="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Newsletter</a:t>
              </a:r>
            </a:p>
          </p:txBody>
        </p:sp>
        <p:cxnSp>
          <p:nvCxnSpPr>
            <p:cNvPr id="56" name="Straight Connector 55"/>
            <p:cNvCxnSpPr/>
            <p:nvPr/>
          </p:nvCxnSpPr>
          <p:spPr>
            <a:xfrm flipH="1">
              <a:off x="2267842" y="2166751"/>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267842" y="2301413"/>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267842" y="2441113"/>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360706" y="4316432"/>
            <a:ext cx="1633603" cy="350481"/>
            <a:chOff x="1024383" y="3311899"/>
            <a:chExt cx="1225202" cy="262861"/>
          </a:xfrm>
        </p:grpSpPr>
        <p:sp>
          <p:nvSpPr>
            <p:cNvPr id="48" name="TextBox 47"/>
            <p:cNvSpPr txBox="1"/>
            <p:nvPr/>
          </p:nvSpPr>
          <p:spPr>
            <a:xfrm>
              <a:off x="1024383" y="3311899"/>
              <a:ext cx="1026388" cy="262861"/>
            </a:xfrm>
            <a:prstGeom prst="rect">
              <a:avLst/>
            </a:prstGeom>
            <a:noFill/>
          </p:spPr>
          <p:txBody>
            <a:bodyPr wrap="square" lIns="0" tIns="0" rIns="0" bIns="0" rtlCol="0">
              <a:spAutoFit/>
            </a:bodyPr>
            <a:lstStyle/>
            <a:p>
              <a:pPr algn="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Project </a:t>
              </a:r>
              <a:r>
                <a:rPr lang="en-US" sz="1000" b="1" cap="all" spc="27" dirty="0" err="1">
                  <a:solidFill>
                    <a:schemeClr val="accent4"/>
                  </a:solidFill>
                  <a:latin typeface="Lato" panose="020F0502020204030203" pitchFamily="34" charset="0"/>
                  <a:ea typeface="Open Sans Light" panose="020B0306030504020204" pitchFamily="34" charset="0"/>
                  <a:cs typeface="Open Sans Light" panose="020B0306030504020204" pitchFamily="34" charset="0"/>
                </a:rPr>
                <a:t>mgmt</a:t>
              </a:r>
              <a:endPar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endParaRPr>
            </a:p>
            <a:p>
              <a:pPr algn="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allocation </a:t>
              </a:r>
              <a:r>
                <a:rPr lang="en-US" sz="1000" b="1" cap="all" spc="27" dirty="0" err="1">
                  <a:solidFill>
                    <a:schemeClr val="accent4"/>
                  </a:solidFill>
                  <a:latin typeface="Lato" panose="020F0502020204030203" pitchFamily="34" charset="0"/>
                  <a:ea typeface="Open Sans Light" panose="020B0306030504020204" pitchFamily="34" charset="0"/>
                  <a:cs typeface="Open Sans Light" panose="020B0306030504020204" pitchFamily="34" charset="0"/>
                </a:rPr>
                <a:t>mgmt</a:t>
              </a:r>
              <a:endPar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endParaRPr>
            </a:p>
          </p:txBody>
        </p:sp>
        <p:cxnSp>
          <p:nvCxnSpPr>
            <p:cNvPr id="59" name="Straight Connector 58"/>
            <p:cNvCxnSpPr/>
            <p:nvPr/>
          </p:nvCxnSpPr>
          <p:spPr>
            <a:xfrm flipH="1">
              <a:off x="2144566" y="3390356"/>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144566" y="3525018"/>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7541143" y="5304754"/>
            <a:ext cx="1620751" cy="535147"/>
            <a:chOff x="5717388" y="3773673"/>
            <a:chExt cx="1215563" cy="401360"/>
          </a:xfrm>
        </p:grpSpPr>
        <p:sp>
          <p:nvSpPr>
            <p:cNvPr id="49" name="TextBox 48"/>
            <p:cNvSpPr txBox="1"/>
            <p:nvPr/>
          </p:nvSpPr>
          <p:spPr>
            <a:xfrm>
              <a:off x="5906563" y="3773673"/>
              <a:ext cx="1026388" cy="401360"/>
            </a:xfrm>
            <a:prstGeom prst="rect">
              <a:avLst/>
            </a:prstGeom>
            <a:noFill/>
          </p:spPr>
          <p:txBody>
            <a:bodyPr wrap="square" lIns="0" tIns="0" rIns="0" bIns="0" rtlCol="0">
              <a:spAutoFit/>
            </a:bodyPr>
            <a:lstStyle/>
            <a:p>
              <a:pP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User guides</a:t>
              </a:r>
            </a:p>
            <a:p>
              <a:pP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System info</a:t>
              </a:r>
            </a:p>
            <a:p>
              <a:pP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FAQ </a:t>
              </a:r>
            </a:p>
          </p:txBody>
        </p:sp>
        <p:cxnSp>
          <p:nvCxnSpPr>
            <p:cNvPr id="62" name="Straight Connector 61"/>
            <p:cNvCxnSpPr/>
            <p:nvPr/>
          </p:nvCxnSpPr>
          <p:spPr>
            <a:xfrm flipH="1">
              <a:off x="5717388" y="3843756"/>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717388" y="3978418"/>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717388" y="4118118"/>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8843901" y="4196060"/>
            <a:ext cx="1643371" cy="535145"/>
            <a:chOff x="6624173" y="3109666"/>
            <a:chExt cx="1232528" cy="401359"/>
          </a:xfrm>
        </p:grpSpPr>
        <p:sp>
          <p:nvSpPr>
            <p:cNvPr id="52" name="TextBox 51"/>
            <p:cNvSpPr txBox="1"/>
            <p:nvPr/>
          </p:nvSpPr>
          <p:spPr>
            <a:xfrm>
              <a:off x="6830313" y="3109666"/>
              <a:ext cx="1026388" cy="401359"/>
            </a:xfrm>
            <a:prstGeom prst="rect">
              <a:avLst/>
            </a:prstGeom>
            <a:noFill/>
          </p:spPr>
          <p:txBody>
            <a:bodyPr wrap="square" lIns="0" tIns="0" rIns="0" bIns="0" rtlCol="0">
              <a:spAutoFit/>
            </a:bodyPr>
            <a:lstStyle/>
            <a:p>
              <a:pP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knowledgebase</a:t>
              </a:r>
            </a:p>
            <a:p>
              <a:pP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User community engagement</a:t>
              </a:r>
            </a:p>
          </p:txBody>
        </p:sp>
        <p:cxnSp>
          <p:nvCxnSpPr>
            <p:cNvPr id="65" name="Straight Connector 64"/>
            <p:cNvCxnSpPr/>
            <p:nvPr/>
          </p:nvCxnSpPr>
          <p:spPr>
            <a:xfrm flipH="1">
              <a:off x="6624173" y="3186071"/>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6624173" y="3320733"/>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9195943" y="2752492"/>
            <a:ext cx="1626263" cy="535146"/>
            <a:chOff x="6913794" y="2111242"/>
            <a:chExt cx="1219697" cy="401360"/>
          </a:xfrm>
        </p:grpSpPr>
        <p:sp>
          <p:nvSpPr>
            <p:cNvPr id="51" name="TextBox 50"/>
            <p:cNvSpPr txBox="1"/>
            <p:nvPr/>
          </p:nvSpPr>
          <p:spPr>
            <a:xfrm>
              <a:off x="7107103" y="2111242"/>
              <a:ext cx="1026388" cy="401360"/>
            </a:xfrm>
            <a:prstGeom prst="rect">
              <a:avLst/>
            </a:prstGeom>
            <a:noFill/>
          </p:spPr>
          <p:txBody>
            <a:bodyPr wrap="square" lIns="0" tIns="0" rIns="0" bIns="0" rtlCol="0">
              <a:spAutoFit/>
            </a:bodyPr>
            <a:lstStyle/>
            <a:p>
              <a:pP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CARC user tickets</a:t>
              </a:r>
            </a:p>
            <a:p>
              <a:pP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Weekly office hours</a:t>
              </a:r>
            </a:p>
          </p:txBody>
        </p:sp>
        <p:cxnSp>
          <p:nvCxnSpPr>
            <p:cNvPr id="71" name="Straight Connector 70"/>
            <p:cNvCxnSpPr/>
            <p:nvPr/>
          </p:nvCxnSpPr>
          <p:spPr>
            <a:xfrm flipH="1">
              <a:off x="6913794" y="2198534"/>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913794" y="2333196"/>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810518" y="5337147"/>
            <a:ext cx="1222665" cy="535146"/>
            <a:chOff x="3685079" y="4004765"/>
            <a:chExt cx="916999" cy="401360"/>
          </a:xfrm>
        </p:grpSpPr>
        <p:sp>
          <p:nvSpPr>
            <p:cNvPr id="50" name="TextBox 49"/>
            <p:cNvSpPr txBox="1"/>
            <p:nvPr/>
          </p:nvSpPr>
          <p:spPr>
            <a:xfrm>
              <a:off x="3874254" y="4004765"/>
              <a:ext cx="727824" cy="401360"/>
            </a:xfrm>
            <a:prstGeom prst="rect">
              <a:avLst/>
            </a:prstGeom>
            <a:noFill/>
          </p:spPr>
          <p:txBody>
            <a:bodyPr wrap="square" lIns="0" tIns="0" rIns="0" bIns="0" rtlCol="0">
              <a:spAutoFit/>
            </a:bodyPr>
            <a:lstStyle/>
            <a:p>
              <a:pP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workshops</a:t>
              </a:r>
            </a:p>
            <a:p>
              <a:pPr>
                <a:lnSpc>
                  <a:spcPct val="120000"/>
                </a:lnSpc>
              </a:pPr>
              <a:r>
                <a:rPr lang="en-US" sz="1000" b="1" cap="all" spc="2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Video learning</a:t>
              </a:r>
            </a:p>
          </p:txBody>
        </p:sp>
        <p:cxnSp>
          <p:nvCxnSpPr>
            <p:cNvPr id="73" name="Straight Connector 72"/>
            <p:cNvCxnSpPr/>
            <p:nvPr/>
          </p:nvCxnSpPr>
          <p:spPr>
            <a:xfrm flipH="1">
              <a:off x="3685079" y="4069468"/>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685079" y="4204130"/>
              <a:ext cx="10501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69" name="Freeform 10"/>
          <p:cNvSpPr>
            <a:spLocks noEditPoints="1"/>
          </p:cNvSpPr>
          <p:nvPr/>
        </p:nvSpPr>
        <p:spPr bwMode="auto">
          <a:xfrm>
            <a:off x="3536677" y="4283708"/>
            <a:ext cx="500296" cy="391077"/>
          </a:xfrm>
          <a:custGeom>
            <a:avLst/>
            <a:gdLst>
              <a:gd name="T0" fmla="*/ 900 w 1024"/>
              <a:gd name="T1" fmla="*/ 643 h 800"/>
              <a:gd name="T2" fmla="*/ 900 w 1024"/>
              <a:gd name="T3" fmla="*/ 617 h 800"/>
              <a:gd name="T4" fmla="*/ 190 w 1024"/>
              <a:gd name="T5" fmla="*/ 113 h 800"/>
              <a:gd name="T6" fmla="*/ 13 w 1024"/>
              <a:gd name="T7" fmla="*/ 106 h 800"/>
              <a:gd name="T8" fmla="*/ 0 w 1024"/>
              <a:gd name="T9" fmla="*/ 177 h 800"/>
              <a:gd name="T10" fmla="*/ 194 w 1024"/>
              <a:gd name="T11" fmla="*/ 190 h 800"/>
              <a:gd name="T12" fmla="*/ 400 w 1024"/>
              <a:gd name="T13" fmla="*/ 643 h 800"/>
              <a:gd name="T14" fmla="*/ 26 w 1024"/>
              <a:gd name="T15" fmla="*/ 132 h 800"/>
              <a:gd name="T16" fmla="*/ 183 w 1024"/>
              <a:gd name="T17" fmla="*/ 164 h 800"/>
              <a:gd name="T18" fmla="*/ 1024 w 1024"/>
              <a:gd name="T19" fmla="*/ 193 h 800"/>
              <a:gd name="T20" fmla="*/ 1011 w 1024"/>
              <a:gd name="T21" fmla="*/ 282 h 800"/>
              <a:gd name="T22" fmla="*/ 868 w 1024"/>
              <a:gd name="T23" fmla="*/ 578 h 800"/>
              <a:gd name="T24" fmla="*/ 454 w 1024"/>
              <a:gd name="T25" fmla="*/ 586 h 800"/>
              <a:gd name="T26" fmla="*/ 327 w 1024"/>
              <a:gd name="T27" fmla="*/ 282 h 800"/>
              <a:gd name="T28" fmla="*/ 286 w 1024"/>
              <a:gd name="T29" fmla="*/ 269 h 800"/>
              <a:gd name="T30" fmla="*/ 299 w 1024"/>
              <a:gd name="T31" fmla="*/ 180 h 800"/>
              <a:gd name="T32" fmla="*/ 546 w 1024"/>
              <a:gd name="T33" fmla="*/ 193 h 800"/>
              <a:gd name="T34" fmla="*/ 312 w 1024"/>
              <a:gd name="T35" fmla="*/ 206 h 800"/>
              <a:gd name="T36" fmla="*/ 336 w 1024"/>
              <a:gd name="T37" fmla="*/ 256 h 800"/>
              <a:gd name="T38" fmla="*/ 463 w 1024"/>
              <a:gd name="T39" fmla="*/ 560 h 800"/>
              <a:gd name="T40" fmla="*/ 961 w 1024"/>
              <a:gd name="T41" fmla="*/ 264 h 800"/>
              <a:gd name="T42" fmla="*/ 998 w 1024"/>
              <a:gd name="T43" fmla="*/ 256 h 800"/>
              <a:gd name="T44" fmla="*/ 782 w 1024"/>
              <a:gd name="T45" fmla="*/ 206 h 800"/>
              <a:gd name="T46" fmla="*/ 782 w 1024"/>
              <a:gd name="T47" fmla="*/ 180 h 800"/>
              <a:gd name="T48" fmla="*/ 1024 w 1024"/>
              <a:gd name="T49" fmla="*/ 193 h 800"/>
              <a:gd name="T50" fmla="*/ 781 w 1024"/>
              <a:gd name="T51" fmla="*/ 726 h 800"/>
              <a:gd name="T52" fmla="*/ 927 w 1024"/>
              <a:gd name="T53" fmla="*/ 726 h 800"/>
              <a:gd name="T54" fmla="*/ 854 w 1024"/>
              <a:gd name="T55" fmla="*/ 773 h 800"/>
              <a:gd name="T56" fmla="*/ 854 w 1024"/>
              <a:gd name="T57" fmla="*/ 680 h 800"/>
              <a:gd name="T58" fmla="*/ 854 w 1024"/>
              <a:gd name="T59" fmla="*/ 773 h 800"/>
              <a:gd name="T60" fmla="*/ 329 w 1024"/>
              <a:gd name="T61" fmla="*/ 726 h 800"/>
              <a:gd name="T62" fmla="*/ 475 w 1024"/>
              <a:gd name="T63" fmla="*/ 726 h 800"/>
              <a:gd name="T64" fmla="*/ 402 w 1024"/>
              <a:gd name="T65" fmla="*/ 773 h 800"/>
              <a:gd name="T66" fmla="*/ 402 w 1024"/>
              <a:gd name="T67" fmla="*/ 680 h 800"/>
              <a:gd name="T68" fmla="*/ 402 w 1024"/>
              <a:gd name="T69" fmla="*/ 773 h 800"/>
              <a:gd name="T70" fmla="*/ 488 w 1024"/>
              <a:gd name="T71" fmla="*/ 293 h 800"/>
              <a:gd name="T72" fmla="*/ 655 w 1024"/>
              <a:gd name="T73" fmla="*/ 482 h 800"/>
              <a:gd name="T74" fmla="*/ 822 w 1024"/>
              <a:gd name="T75" fmla="*/ 293 h 800"/>
              <a:gd name="T76" fmla="*/ 812 w 1024"/>
              <a:gd name="T77" fmla="*/ 272 h 800"/>
              <a:gd name="T78" fmla="*/ 750 w 1024"/>
              <a:gd name="T79" fmla="*/ 14 h 800"/>
              <a:gd name="T80" fmla="*/ 573 w 1024"/>
              <a:gd name="T81" fmla="*/ 0 h 800"/>
              <a:gd name="T82" fmla="*/ 560 w 1024"/>
              <a:gd name="T83" fmla="*/ 272 h 800"/>
              <a:gd name="T84" fmla="*/ 486 w 1024"/>
              <a:gd name="T85" fmla="*/ 279 h 800"/>
              <a:gd name="T86" fmla="*/ 586 w 1024"/>
              <a:gd name="T87" fmla="*/ 285 h 800"/>
              <a:gd name="T88" fmla="*/ 724 w 1024"/>
              <a:gd name="T89" fmla="*/ 27 h 800"/>
              <a:gd name="T90" fmla="*/ 737 w 1024"/>
              <a:gd name="T91" fmla="*/ 298 h 800"/>
              <a:gd name="T92" fmla="*/ 655 w 1024"/>
              <a:gd name="T93" fmla="*/ 449 h 800"/>
              <a:gd name="T94" fmla="*/ 573 w 1024"/>
              <a:gd name="T95" fmla="*/ 29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4" h="800">
                <a:moveTo>
                  <a:pt x="400" y="643"/>
                </a:moveTo>
                <a:cubicBezTo>
                  <a:pt x="900" y="643"/>
                  <a:pt x="900" y="643"/>
                  <a:pt x="900" y="643"/>
                </a:cubicBezTo>
                <a:cubicBezTo>
                  <a:pt x="908" y="643"/>
                  <a:pt x="914" y="638"/>
                  <a:pt x="914" y="630"/>
                </a:cubicBezTo>
                <a:cubicBezTo>
                  <a:pt x="914" y="623"/>
                  <a:pt x="908" y="617"/>
                  <a:pt x="900" y="617"/>
                </a:cubicBezTo>
                <a:cubicBezTo>
                  <a:pt x="408" y="617"/>
                  <a:pt x="408" y="617"/>
                  <a:pt x="408" y="617"/>
                </a:cubicBezTo>
                <a:cubicBezTo>
                  <a:pt x="190" y="113"/>
                  <a:pt x="190" y="113"/>
                  <a:pt x="190" y="113"/>
                </a:cubicBezTo>
                <a:cubicBezTo>
                  <a:pt x="188" y="109"/>
                  <a:pt x="183" y="106"/>
                  <a:pt x="178" y="106"/>
                </a:cubicBezTo>
                <a:cubicBezTo>
                  <a:pt x="13" y="106"/>
                  <a:pt x="13" y="106"/>
                  <a:pt x="13" y="106"/>
                </a:cubicBezTo>
                <a:cubicBezTo>
                  <a:pt x="6" y="106"/>
                  <a:pt x="0" y="111"/>
                  <a:pt x="0" y="119"/>
                </a:cubicBezTo>
                <a:cubicBezTo>
                  <a:pt x="0" y="177"/>
                  <a:pt x="0" y="177"/>
                  <a:pt x="0" y="177"/>
                </a:cubicBezTo>
                <a:cubicBezTo>
                  <a:pt x="0" y="184"/>
                  <a:pt x="6" y="190"/>
                  <a:pt x="13" y="190"/>
                </a:cubicBezTo>
                <a:cubicBezTo>
                  <a:pt x="194" y="190"/>
                  <a:pt x="194" y="190"/>
                  <a:pt x="194" y="190"/>
                </a:cubicBezTo>
                <a:cubicBezTo>
                  <a:pt x="388" y="636"/>
                  <a:pt x="388" y="636"/>
                  <a:pt x="388" y="636"/>
                </a:cubicBezTo>
                <a:cubicBezTo>
                  <a:pt x="390" y="640"/>
                  <a:pt x="394" y="643"/>
                  <a:pt x="400" y="643"/>
                </a:cubicBezTo>
                <a:close/>
                <a:moveTo>
                  <a:pt x="26" y="164"/>
                </a:moveTo>
                <a:cubicBezTo>
                  <a:pt x="26" y="132"/>
                  <a:pt x="26" y="132"/>
                  <a:pt x="26" y="132"/>
                </a:cubicBezTo>
                <a:cubicBezTo>
                  <a:pt x="169" y="132"/>
                  <a:pt x="169" y="132"/>
                  <a:pt x="169" y="132"/>
                </a:cubicBezTo>
                <a:cubicBezTo>
                  <a:pt x="183" y="164"/>
                  <a:pt x="183" y="164"/>
                  <a:pt x="183" y="164"/>
                </a:cubicBezTo>
                <a:lnTo>
                  <a:pt x="26" y="164"/>
                </a:lnTo>
                <a:close/>
                <a:moveTo>
                  <a:pt x="1024" y="193"/>
                </a:moveTo>
                <a:cubicBezTo>
                  <a:pt x="1024" y="269"/>
                  <a:pt x="1024" y="269"/>
                  <a:pt x="1024" y="269"/>
                </a:cubicBezTo>
                <a:cubicBezTo>
                  <a:pt x="1024" y="276"/>
                  <a:pt x="1018" y="282"/>
                  <a:pt x="1011" y="282"/>
                </a:cubicBezTo>
                <a:cubicBezTo>
                  <a:pt x="983" y="282"/>
                  <a:pt x="983" y="282"/>
                  <a:pt x="983" y="282"/>
                </a:cubicBezTo>
                <a:cubicBezTo>
                  <a:pt x="868" y="578"/>
                  <a:pt x="868" y="578"/>
                  <a:pt x="868" y="578"/>
                </a:cubicBezTo>
                <a:cubicBezTo>
                  <a:pt x="866" y="583"/>
                  <a:pt x="861" y="586"/>
                  <a:pt x="855" y="586"/>
                </a:cubicBezTo>
                <a:cubicBezTo>
                  <a:pt x="454" y="586"/>
                  <a:pt x="454" y="586"/>
                  <a:pt x="454" y="586"/>
                </a:cubicBezTo>
                <a:cubicBezTo>
                  <a:pt x="449" y="586"/>
                  <a:pt x="444" y="583"/>
                  <a:pt x="442" y="578"/>
                </a:cubicBezTo>
                <a:cubicBezTo>
                  <a:pt x="327" y="282"/>
                  <a:pt x="327" y="282"/>
                  <a:pt x="327" y="282"/>
                </a:cubicBezTo>
                <a:cubicBezTo>
                  <a:pt x="299" y="282"/>
                  <a:pt x="299" y="282"/>
                  <a:pt x="299" y="282"/>
                </a:cubicBezTo>
                <a:cubicBezTo>
                  <a:pt x="292" y="282"/>
                  <a:pt x="286" y="276"/>
                  <a:pt x="286" y="269"/>
                </a:cubicBezTo>
                <a:cubicBezTo>
                  <a:pt x="286" y="193"/>
                  <a:pt x="286" y="193"/>
                  <a:pt x="286" y="193"/>
                </a:cubicBezTo>
                <a:cubicBezTo>
                  <a:pt x="286" y="186"/>
                  <a:pt x="292" y="180"/>
                  <a:pt x="299" y="180"/>
                </a:cubicBezTo>
                <a:cubicBezTo>
                  <a:pt x="533" y="180"/>
                  <a:pt x="533" y="180"/>
                  <a:pt x="533" y="180"/>
                </a:cubicBezTo>
                <a:cubicBezTo>
                  <a:pt x="540" y="180"/>
                  <a:pt x="546" y="186"/>
                  <a:pt x="546" y="193"/>
                </a:cubicBezTo>
                <a:cubicBezTo>
                  <a:pt x="546" y="200"/>
                  <a:pt x="540" y="206"/>
                  <a:pt x="533" y="206"/>
                </a:cubicBezTo>
                <a:cubicBezTo>
                  <a:pt x="312" y="206"/>
                  <a:pt x="312" y="206"/>
                  <a:pt x="312" y="206"/>
                </a:cubicBezTo>
                <a:cubicBezTo>
                  <a:pt x="312" y="256"/>
                  <a:pt x="312" y="256"/>
                  <a:pt x="312" y="256"/>
                </a:cubicBezTo>
                <a:cubicBezTo>
                  <a:pt x="336" y="256"/>
                  <a:pt x="336" y="256"/>
                  <a:pt x="336" y="256"/>
                </a:cubicBezTo>
                <a:cubicBezTo>
                  <a:pt x="341" y="256"/>
                  <a:pt x="346" y="259"/>
                  <a:pt x="348" y="264"/>
                </a:cubicBezTo>
                <a:cubicBezTo>
                  <a:pt x="463" y="560"/>
                  <a:pt x="463" y="560"/>
                  <a:pt x="463" y="560"/>
                </a:cubicBezTo>
                <a:cubicBezTo>
                  <a:pt x="846" y="560"/>
                  <a:pt x="846" y="560"/>
                  <a:pt x="846" y="560"/>
                </a:cubicBezTo>
                <a:cubicBezTo>
                  <a:pt x="961" y="264"/>
                  <a:pt x="961" y="264"/>
                  <a:pt x="961" y="264"/>
                </a:cubicBezTo>
                <a:cubicBezTo>
                  <a:pt x="963" y="259"/>
                  <a:pt x="968" y="256"/>
                  <a:pt x="974" y="256"/>
                </a:cubicBezTo>
                <a:cubicBezTo>
                  <a:pt x="998" y="256"/>
                  <a:pt x="998" y="256"/>
                  <a:pt x="998" y="256"/>
                </a:cubicBezTo>
                <a:cubicBezTo>
                  <a:pt x="998" y="206"/>
                  <a:pt x="998" y="206"/>
                  <a:pt x="998" y="206"/>
                </a:cubicBezTo>
                <a:cubicBezTo>
                  <a:pt x="782" y="206"/>
                  <a:pt x="782" y="206"/>
                  <a:pt x="782" y="206"/>
                </a:cubicBezTo>
                <a:cubicBezTo>
                  <a:pt x="775" y="206"/>
                  <a:pt x="769" y="200"/>
                  <a:pt x="769" y="193"/>
                </a:cubicBezTo>
                <a:cubicBezTo>
                  <a:pt x="769" y="186"/>
                  <a:pt x="775" y="180"/>
                  <a:pt x="782" y="180"/>
                </a:cubicBezTo>
                <a:cubicBezTo>
                  <a:pt x="1011" y="180"/>
                  <a:pt x="1011" y="180"/>
                  <a:pt x="1011" y="180"/>
                </a:cubicBezTo>
                <a:cubicBezTo>
                  <a:pt x="1018" y="180"/>
                  <a:pt x="1024" y="186"/>
                  <a:pt x="1024" y="193"/>
                </a:cubicBezTo>
                <a:close/>
                <a:moveTo>
                  <a:pt x="854" y="653"/>
                </a:moveTo>
                <a:cubicBezTo>
                  <a:pt x="813" y="653"/>
                  <a:pt x="781" y="686"/>
                  <a:pt x="781" y="726"/>
                </a:cubicBezTo>
                <a:cubicBezTo>
                  <a:pt x="781" y="767"/>
                  <a:pt x="813" y="800"/>
                  <a:pt x="854" y="800"/>
                </a:cubicBezTo>
                <a:cubicBezTo>
                  <a:pt x="894" y="800"/>
                  <a:pt x="927" y="767"/>
                  <a:pt x="927" y="726"/>
                </a:cubicBezTo>
                <a:cubicBezTo>
                  <a:pt x="927" y="686"/>
                  <a:pt x="894" y="653"/>
                  <a:pt x="854" y="653"/>
                </a:cubicBezTo>
                <a:close/>
                <a:moveTo>
                  <a:pt x="854" y="773"/>
                </a:moveTo>
                <a:cubicBezTo>
                  <a:pt x="828" y="773"/>
                  <a:pt x="807" y="752"/>
                  <a:pt x="807" y="726"/>
                </a:cubicBezTo>
                <a:cubicBezTo>
                  <a:pt x="807" y="701"/>
                  <a:pt x="828" y="680"/>
                  <a:pt x="854" y="680"/>
                </a:cubicBezTo>
                <a:cubicBezTo>
                  <a:pt x="880" y="680"/>
                  <a:pt x="901" y="701"/>
                  <a:pt x="901" y="726"/>
                </a:cubicBezTo>
                <a:cubicBezTo>
                  <a:pt x="901" y="752"/>
                  <a:pt x="880" y="773"/>
                  <a:pt x="854" y="773"/>
                </a:cubicBezTo>
                <a:close/>
                <a:moveTo>
                  <a:pt x="402" y="653"/>
                </a:moveTo>
                <a:cubicBezTo>
                  <a:pt x="361" y="653"/>
                  <a:pt x="329" y="686"/>
                  <a:pt x="329" y="726"/>
                </a:cubicBezTo>
                <a:cubicBezTo>
                  <a:pt x="329" y="767"/>
                  <a:pt x="361" y="800"/>
                  <a:pt x="402" y="800"/>
                </a:cubicBezTo>
                <a:cubicBezTo>
                  <a:pt x="442" y="800"/>
                  <a:pt x="475" y="767"/>
                  <a:pt x="475" y="726"/>
                </a:cubicBezTo>
                <a:cubicBezTo>
                  <a:pt x="475" y="686"/>
                  <a:pt x="442" y="653"/>
                  <a:pt x="402" y="653"/>
                </a:cubicBezTo>
                <a:close/>
                <a:moveTo>
                  <a:pt x="402" y="773"/>
                </a:moveTo>
                <a:cubicBezTo>
                  <a:pt x="376" y="773"/>
                  <a:pt x="355" y="752"/>
                  <a:pt x="355" y="726"/>
                </a:cubicBezTo>
                <a:cubicBezTo>
                  <a:pt x="355" y="701"/>
                  <a:pt x="376" y="680"/>
                  <a:pt x="402" y="680"/>
                </a:cubicBezTo>
                <a:cubicBezTo>
                  <a:pt x="427" y="680"/>
                  <a:pt x="448" y="701"/>
                  <a:pt x="448" y="726"/>
                </a:cubicBezTo>
                <a:cubicBezTo>
                  <a:pt x="448" y="752"/>
                  <a:pt x="427" y="773"/>
                  <a:pt x="402" y="773"/>
                </a:cubicBezTo>
                <a:close/>
                <a:moveTo>
                  <a:pt x="486" y="279"/>
                </a:moveTo>
                <a:cubicBezTo>
                  <a:pt x="483" y="284"/>
                  <a:pt x="484" y="289"/>
                  <a:pt x="488" y="293"/>
                </a:cubicBezTo>
                <a:cubicBezTo>
                  <a:pt x="645" y="478"/>
                  <a:pt x="645" y="478"/>
                  <a:pt x="645" y="478"/>
                </a:cubicBezTo>
                <a:cubicBezTo>
                  <a:pt x="647" y="481"/>
                  <a:pt x="651" y="482"/>
                  <a:pt x="655" y="482"/>
                </a:cubicBezTo>
                <a:cubicBezTo>
                  <a:pt x="659" y="482"/>
                  <a:pt x="662" y="481"/>
                  <a:pt x="665" y="478"/>
                </a:cubicBezTo>
                <a:cubicBezTo>
                  <a:pt x="822" y="293"/>
                  <a:pt x="822" y="293"/>
                  <a:pt x="822" y="293"/>
                </a:cubicBezTo>
                <a:cubicBezTo>
                  <a:pt x="825" y="289"/>
                  <a:pt x="826" y="284"/>
                  <a:pt x="824" y="279"/>
                </a:cubicBezTo>
                <a:cubicBezTo>
                  <a:pt x="822" y="274"/>
                  <a:pt x="817" y="272"/>
                  <a:pt x="812" y="272"/>
                </a:cubicBezTo>
                <a:cubicBezTo>
                  <a:pt x="750" y="272"/>
                  <a:pt x="750" y="272"/>
                  <a:pt x="750" y="272"/>
                </a:cubicBezTo>
                <a:cubicBezTo>
                  <a:pt x="750" y="14"/>
                  <a:pt x="750" y="14"/>
                  <a:pt x="750" y="14"/>
                </a:cubicBezTo>
                <a:cubicBezTo>
                  <a:pt x="750" y="6"/>
                  <a:pt x="744" y="0"/>
                  <a:pt x="737" y="0"/>
                </a:cubicBezTo>
                <a:cubicBezTo>
                  <a:pt x="573" y="0"/>
                  <a:pt x="573" y="0"/>
                  <a:pt x="573" y="0"/>
                </a:cubicBezTo>
                <a:cubicBezTo>
                  <a:pt x="566" y="0"/>
                  <a:pt x="560" y="6"/>
                  <a:pt x="560" y="14"/>
                </a:cubicBezTo>
                <a:cubicBezTo>
                  <a:pt x="560" y="272"/>
                  <a:pt x="560" y="272"/>
                  <a:pt x="560" y="272"/>
                </a:cubicBezTo>
                <a:cubicBezTo>
                  <a:pt x="498" y="272"/>
                  <a:pt x="498" y="272"/>
                  <a:pt x="498" y="272"/>
                </a:cubicBezTo>
                <a:cubicBezTo>
                  <a:pt x="492" y="272"/>
                  <a:pt x="488" y="274"/>
                  <a:pt x="486" y="279"/>
                </a:cubicBezTo>
                <a:close/>
                <a:moveTo>
                  <a:pt x="573" y="298"/>
                </a:moveTo>
                <a:cubicBezTo>
                  <a:pt x="580" y="298"/>
                  <a:pt x="586" y="292"/>
                  <a:pt x="586" y="285"/>
                </a:cubicBezTo>
                <a:cubicBezTo>
                  <a:pt x="586" y="27"/>
                  <a:pt x="586" y="27"/>
                  <a:pt x="586" y="27"/>
                </a:cubicBezTo>
                <a:cubicBezTo>
                  <a:pt x="724" y="27"/>
                  <a:pt x="724" y="27"/>
                  <a:pt x="724" y="27"/>
                </a:cubicBezTo>
                <a:cubicBezTo>
                  <a:pt x="724" y="285"/>
                  <a:pt x="724" y="285"/>
                  <a:pt x="724" y="285"/>
                </a:cubicBezTo>
                <a:cubicBezTo>
                  <a:pt x="724" y="292"/>
                  <a:pt x="730" y="298"/>
                  <a:pt x="737" y="298"/>
                </a:cubicBezTo>
                <a:cubicBezTo>
                  <a:pt x="784" y="298"/>
                  <a:pt x="784" y="298"/>
                  <a:pt x="784" y="298"/>
                </a:cubicBezTo>
                <a:cubicBezTo>
                  <a:pt x="655" y="449"/>
                  <a:pt x="655" y="449"/>
                  <a:pt x="655" y="449"/>
                </a:cubicBezTo>
                <a:cubicBezTo>
                  <a:pt x="526" y="298"/>
                  <a:pt x="526" y="298"/>
                  <a:pt x="526" y="298"/>
                </a:cubicBezTo>
                <a:lnTo>
                  <a:pt x="573" y="298"/>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0" name="Freeform 9"/>
          <p:cNvSpPr>
            <a:spLocks noEditPoints="1"/>
          </p:cNvSpPr>
          <p:nvPr/>
        </p:nvSpPr>
        <p:spPr bwMode="auto">
          <a:xfrm>
            <a:off x="5250963" y="4266129"/>
            <a:ext cx="367220" cy="402148"/>
          </a:xfrm>
          <a:custGeom>
            <a:avLst/>
            <a:gdLst>
              <a:gd name="T0" fmla="*/ 60 w 938"/>
              <a:gd name="T1" fmla="*/ 885 h 1024"/>
              <a:gd name="T2" fmla="*/ 47 w 938"/>
              <a:gd name="T3" fmla="*/ 1011 h 1024"/>
              <a:gd name="T4" fmla="*/ 878 w 938"/>
              <a:gd name="T5" fmla="*/ 1024 h 1024"/>
              <a:gd name="T6" fmla="*/ 891 w 938"/>
              <a:gd name="T7" fmla="*/ 898 h 1024"/>
              <a:gd name="T8" fmla="*/ 865 w 938"/>
              <a:gd name="T9" fmla="*/ 998 h 1024"/>
              <a:gd name="T10" fmla="*/ 72 w 938"/>
              <a:gd name="T11" fmla="*/ 911 h 1024"/>
              <a:gd name="T12" fmla="*/ 865 w 938"/>
              <a:gd name="T13" fmla="*/ 998 h 1024"/>
              <a:gd name="T14" fmla="*/ 302 w 938"/>
              <a:gd name="T15" fmla="*/ 842 h 1024"/>
              <a:gd name="T16" fmla="*/ 289 w 938"/>
              <a:gd name="T17" fmla="*/ 390 h 1024"/>
              <a:gd name="T18" fmla="*/ 156 w 938"/>
              <a:gd name="T19" fmla="*/ 402 h 1024"/>
              <a:gd name="T20" fmla="*/ 169 w 938"/>
              <a:gd name="T21" fmla="*/ 854 h 1024"/>
              <a:gd name="T22" fmla="*/ 182 w 938"/>
              <a:gd name="T23" fmla="*/ 415 h 1024"/>
              <a:gd name="T24" fmla="*/ 276 w 938"/>
              <a:gd name="T25" fmla="*/ 829 h 1024"/>
              <a:gd name="T26" fmla="*/ 182 w 938"/>
              <a:gd name="T27" fmla="*/ 415 h 1024"/>
              <a:gd name="T28" fmla="*/ 542 w 938"/>
              <a:gd name="T29" fmla="*/ 842 h 1024"/>
              <a:gd name="T30" fmla="*/ 529 w 938"/>
              <a:gd name="T31" fmla="*/ 390 h 1024"/>
              <a:gd name="T32" fmla="*/ 396 w 938"/>
              <a:gd name="T33" fmla="*/ 402 h 1024"/>
              <a:gd name="T34" fmla="*/ 409 w 938"/>
              <a:gd name="T35" fmla="*/ 854 h 1024"/>
              <a:gd name="T36" fmla="*/ 422 w 938"/>
              <a:gd name="T37" fmla="*/ 415 h 1024"/>
              <a:gd name="T38" fmla="*/ 516 w 938"/>
              <a:gd name="T39" fmla="*/ 829 h 1024"/>
              <a:gd name="T40" fmla="*/ 422 w 938"/>
              <a:gd name="T41" fmla="*/ 415 h 1024"/>
              <a:gd name="T42" fmla="*/ 781 w 938"/>
              <a:gd name="T43" fmla="*/ 842 h 1024"/>
              <a:gd name="T44" fmla="*/ 768 w 938"/>
              <a:gd name="T45" fmla="*/ 390 h 1024"/>
              <a:gd name="T46" fmla="*/ 636 w 938"/>
              <a:gd name="T47" fmla="*/ 402 h 1024"/>
              <a:gd name="T48" fmla="*/ 648 w 938"/>
              <a:gd name="T49" fmla="*/ 854 h 1024"/>
              <a:gd name="T50" fmla="*/ 661 w 938"/>
              <a:gd name="T51" fmla="*/ 415 h 1024"/>
              <a:gd name="T52" fmla="*/ 755 w 938"/>
              <a:gd name="T53" fmla="*/ 829 h 1024"/>
              <a:gd name="T54" fmla="*/ 661 w 938"/>
              <a:gd name="T55" fmla="*/ 415 h 1024"/>
              <a:gd name="T56" fmla="*/ 475 w 938"/>
              <a:gd name="T57" fmla="*/ 2 h 1024"/>
              <a:gd name="T58" fmla="*/ 6 w 938"/>
              <a:gd name="T59" fmla="*/ 257 h 1024"/>
              <a:gd name="T60" fmla="*/ 0 w 938"/>
              <a:gd name="T61" fmla="*/ 341 h 1024"/>
              <a:gd name="T62" fmla="*/ 925 w 938"/>
              <a:gd name="T63" fmla="*/ 354 h 1024"/>
              <a:gd name="T64" fmla="*/ 938 w 938"/>
              <a:gd name="T65" fmla="*/ 268 h 1024"/>
              <a:gd name="T66" fmla="*/ 912 w 938"/>
              <a:gd name="T67" fmla="*/ 328 h 1024"/>
              <a:gd name="T68" fmla="*/ 26 w 938"/>
              <a:gd name="T69" fmla="*/ 276 h 1024"/>
              <a:gd name="T70" fmla="*/ 912 w 938"/>
              <a:gd name="T71" fmla="*/ 276 h 1024"/>
              <a:gd name="T72" fmla="*/ 462 w 938"/>
              <a:gd name="T73" fmla="*/ 59 h 1024"/>
              <a:gd name="T74" fmla="*/ 62 w 938"/>
              <a:gd name="T75" fmla="*/ 294 h 1024"/>
              <a:gd name="T76" fmla="*/ 863 w 938"/>
              <a:gd name="T77" fmla="*/ 304 h 1024"/>
              <a:gd name="T78" fmla="*/ 869 w 938"/>
              <a:gd name="T79" fmla="*/ 280 h 1024"/>
              <a:gd name="T80" fmla="*/ 462 w 938"/>
              <a:gd name="T81" fmla="*/ 59 h 1024"/>
              <a:gd name="T82" fmla="*/ 124 w 938"/>
              <a:gd name="T83" fmla="*/ 278 h 1024"/>
              <a:gd name="T84" fmla="*/ 813 w 938"/>
              <a:gd name="T85" fmla="*/ 27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8" h="1024">
                <a:moveTo>
                  <a:pt x="878" y="885"/>
                </a:moveTo>
                <a:cubicBezTo>
                  <a:pt x="60" y="885"/>
                  <a:pt x="60" y="885"/>
                  <a:pt x="60" y="885"/>
                </a:cubicBezTo>
                <a:cubicBezTo>
                  <a:pt x="52" y="885"/>
                  <a:pt x="47" y="891"/>
                  <a:pt x="47" y="898"/>
                </a:cubicBezTo>
                <a:cubicBezTo>
                  <a:pt x="47" y="1011"/>
                  <a:pt x="47" y="1011"/>
                  <a:pt x="47" y="1011"/>
                </a:cubicBezTo>
                <a:cubicBezTo>
                  <a:pt x="47" y="1018"/>
                  <a:pt x="52" y="1024"/>
                  <a:pt x="60" y="1024"/>
                </a:cubicBezTo>
                <a:cubicBezTo>
                  <a:pt x="878" y="1024"/>
                  <a:pt x="878" y="1024"/>
                  <a:pt x="878" y="1024"/>
                </a:cubicBezTo>
                <a:cubicBezTo>
                  <a:pt x="885" y="1024"/>
                  <a:pt x="891" y="1018"/>
                  <a:pt x="891" y="1011"/>
                </a:cubicBezTo>
                <a:cubicBezTo>
                  <a:pt x="891" y="898"/>
                  <a:pt x="891" y="898"/>
                  <a:pt x="891" y="898"/>
                </a:cubicBezTo>
                <a:cubicBezTo>
                  <a:pt x="891" y="891"/>
                  <a:pt x="885" y="885"/>
                  <a:pt x="878" y="885"/>
                </a:cubicBezTo>
                <a:close/>
                <a:moveTo>
                  <a:pt x="865" y="998"/>
                </a:moveTo>
                <a:cubicBezTo>
                  <a:pt x="72" y="998"/>
                  <a:pt x="72" y="998"/>
                  <a:pt x="72" y="998"/>
                </a:cubicBezTo>
                <a:cubicBezTo>
                  <a:pt x="72" y="911"/>
                  <a:pt x="72" y="911"/>
                  <a:pt x="72" y="911"/>
                </a:cubicBezTo>
                <a:cubicBezTo>
                  <a:pt x="865" y="911"/>
                  <a:pt x="865" y="911"/>
                  <a:pt x="865" y="911"/>
                </a:cubicBezTo>
                <a:lnTo>
                  <a:pt x="865" y="998"/>
                </a:lnTo>
                <a:close/>
                <a:moveTo>
                  <a:pt x="289" y="854"/>
                </a:moveTo>
                <a:cubicBezTo>
                  <a:pt x="296" y="854"/>
                  <a:pt x="302" y="849"/>
                  <a:pt x="302" y="842"/>
                </a:cubicBezTo>
                <a:cubicBezTo>
                  <a:pt x="302" y="402"/>
                  <a:pt x="302" y="402"/>
                  <a:pt x="302" y="402"/>
                </a:cubicBezTo>
                <a:cubicBezTo>
                  <a:pt x="302" y="395"/>
                  <a:pt x="296" y="390"/>
                  <a:pt x="289" y="390"/>
                </a:cubicBezTo>
                <a:cubicBezTo>
                  <a:pt x="169" y="390"/>
                  <a:pt x="169" y="390"/>
                  <a:pt x="169" y="390"/>
                </a:cubicBezTo>
                <a:cubicBezTo>
                  <a:pt x="162" y="390"/>
                  <a:pt x="156" y="395"/>
                  <a:pt x="156" y="402"/>
                </a:cubicBezTo>
                <a:cubicBezTo>
                  <a:pt x="156" y="842"/>
                  <a:pt x="156" y="842"/>
                  <a:pt x="156" y="842"/>
                </a:cubicBezTo>
                <a:cubicBezTo>
                  <a:pt x="156" y="849"/>
                  <a:pt x="162" y="854"/>
                  <a:pt x="169" y="854"/>
                </a:cubicBezTo>
                <a:lnTo>
                  <a:pt x="289" y="854"/>
                </a:lnTo>
                <a:close/>
                <a:moveTo>
                  <a:pt x="182" y="415"/>
                </a:moveTo>
                <a:cubicBezTo>
                  <a:pt x="276" y="415"/>
                  <a:pt x="276" y="415"/>
                  <a:pt x="276" y="415"/>
                </a:cubicBezTo>
                <a:cubicBezTo>
                  <a:pt x="276" y="829"/>
                  <a:pt x="276" y="829"/>
                  <a:pt x="276" y="829"/>
                </a:cubicBezTo>
                <a:cubicBezTo>
                  <a:pt x="182" y="829"/>
                  <a:pt x="182" y="829"/>
                  <a:pt x="182" y="829"/>
                </a:cubicBezTo>
                <a:lnTo>
                  <a:pt x="182" y="415"/>
                </a:lnTo>
                <a:close/>
                <a:moveTo>
                  <a:pt x="529" y="854"/>
                </a:moveTo>
                <a:cubicBezTo>
                  <a:pt x="536" y="854"/>
                  <a:pt x="542" y="849"/>
                  <a:pt x="542" y="842"/>
                </a:cubicBezTo>
                <a:cubicBezTo>
                  <a:pt x="542" y="402"/>
                  <a:pt x="542" y="402"/>
                  <a:pt x="542" y="402"/>
                </a:cubicBezTo>
                <a:cubicBezTo>
                  <a:pt x="542" y="395"/>
                  <a:pt x="536" y="390"/>
                  <a:pt x="529" y="390"/>
                </a:cubicBezTo>
                <a:cubicBezTo>
                  <a:pt x="409" y="390"/>
                  <a:pt x="409" y="390"/>
                  <a:pt x="409" y="390"/>
                </a:cubicBezTo>
                <a:cubicBezTo>
                  <a:pt x="402" y="390"/>
                  <a:pt x="396" y="395"/>
                  <a:pt x="396" y="402"/>
                </a:cubicBezTo>
                <a:cubicBezTo>
                  <a:pt x="396" y="842"/>
                  <a:pt x="396" y="842"/>
                  <a:pt x="396" y="842"/>
                </a:cubicBezTo>
                <a:cubicBezTo>
                  <a:pt x="396" y="849"/>
                  <a:pt x="402" y="854"/>
                  <a:pt x="409" y="854"/>
                </a:cubicBezTo>
                <a:lnTo>
                  <a:pt x="529" y="854"/>
                </a:lnTo>
                <a:close/>
                <a:moveTo>
                  <a:pt x="422" y="415"/>
                </a:moveTo>
                <a:cubicBezTo>
                  <a:pt x="516" y="415"/>
                  <a:pt x="516" y="415"/>
                  <a:pt x="516" y="415"/>
                </a:cubicBezTo>
                <a:cubicBezTo>
                  <a:pt x="516" y="829"/>
                  <a:pt x="516" y="829"/>
                  <a:pt x="516" y="829"/>
                </a:cubicBezTo>
                <a:cubicBezTo>
                  <a:pt x="422" y="829"/>
                  <a:pt x="422" y="829"/>
                  <a:pt x="422" y="829"/>
                </a:cubicBezTo>
                <a:lnTo>
                  <a:pt x="422" y="415"/>
                </a:lnTo>
                <a:close/>
                <a:moveTo>
                  <a:pt x="768" y="854"/>
                </a:moveTo>
                <a:cubicBezTo>
                  <a:pt x="775" y="854"/>
                  <a:pt x="781" y="849"/>
                  <a:pt x="781" y="842"/>
                </a:cubicBezTo>
                <a:cubicBezTo>
                  <a:pt x="781" y="402"/>
                  <a:pt x="781" y="402"/>
                  <a:pt x="781" y="402"/>
                </a:cubicBezTo>
                <a:cubicBezTo>
                  <a:pt x="781" y="395"/>
                  <a:pt x="775" y="390"/>
                  <a:pt x="768" y="390"/>
                </a:cubicBezTo>
                <a:cubicBezTo>
                  <a:pt x="648" y="390"/>
                  <a:pt x="648" y="390"/>
                  <a:pt x="648" y="390"/>
                </a:cubicBezTo>
                <a:cubicBezTo>
                  <a:pt x="641" y="390"/>
                  <a:pt x="636" y="395"/>
                  <a:pt x="636" y="402"/>
                </a:cubicBezTo>
                <a:cubicBezTo>
                  <a:pt x="636" y="842"/>
                  <a:pt x="636" y="842"/>
                  <a:pt x="636" y="842"/>
                </a:cubicBezTo>
                <a:cubicBezTo>
                  <a:pt x="636" y="849"/>
                  <a:pt x="641" y="854"/>
                  <a:pt x="648" y="854"/>
                </a:cubicBezTo>
                <a:lnTo>
                  <a:pt x="768" y="854"/>
                </a:lnTo>
                <a:close/>
                <a:moveTo>
                  <a:pt x="661" y="415"/>
                </a:moveTo>
                <a:cubicBezTo>
                  <a:pt x="755" y="415"/>
                  <a:pt x="755" y="415"/>
                  <a:pt x="755" y="415"/>
                </a:cubicBezTo>
                <a:cubicBezTo>
                  <a:pt x="755" y="829"/>
                  <a:pt x="755" y="829"/>
                  <a:pt x="755" y="829"/>
                </a:cubicBezTo>
                <a:cubicBezTo>
                  <a:pt x="661" y="829"/>
                  <a:pt x="661" y="829"/>
                  <a:pt x="661" y="829"/>
                </a:cubicBezTo>
                <a:lnTo>
                  <a:pt x="661" y="415"/>
                </a:lnTo>
                <a:close/>
                <a:moveTo>
                  <a:pt x="931" y="257"/>
                </a:moveTo>
                <a:cubicBezTo>
                  <a:pt x="475" y="2"/>
                  <a:pt x="475" y="2"/>
                  <a:pt x="475" y="2"/>
                </a:cubicBezTo>
                <a:cubicBezTo>
                  <a:pt x="471" y="0"/>
                  <a:pt x="466" y="0"/>
                  <a:pt x="462" y="2"/>
                </a:cubicBezTo>
                <a:cubicBezTo>
                  <a:pt x="6" y="257"/>
                  <a:pt x="6" y="257"/>
                  <a:pt x="6" y="257"/>
                </a:cubicBezTo>
                <a:cubicBezTo>
                  <a:pt x="2" y="260"/>
                  <a:pt x="0" y="264"/>
                  <a:pt x="0" y="268"/>
                </a:cubicBezTo>
                <a:cubicBezTo>
                  <a:pt x="0" y="341"/>
                  <a:pt x="0" y="341"/>
                  <a:pt x="0" y="341"/>
                </a:cubicBezTo>
                <a:cubicBezTo>
                  <a:pt x="0" y="348"/>
                  <a:pt x="6" y="354"/>
                  <a:pt x="13" y="354"/>
                </a:cubicBezTo>
                <a:cubicBezTo>
                  <a:pt x="925" y="354"/>
                  <a:pt x="925" y="354"/>
                  <a:pt x="925" y="354"/>
                </a:cubicBezTo>
                <a:cubicBezTo>
                  <a:pt x="932" y="354"/>
                  <a:pt x="938" y="348"/>
                  <a:pt x="938" y="341"/>
                </a:cubicBezTo>
                <a:cubicBezTo>
                  <a:pt x="938" y="268"/>
                  <a:pt x="938" y="268"/>
                  <a:pt x="938" y="268"/>
                </a:cubicBezTo>
                <a:cubicBezTo>
                  <a:pt x="938" y="264"/>
                  <a:pt x="935" y="260"/>
                  <a:pt x="931" y="257"/>
                </a:cubicBezTo>
                <a:close/>
                <a:moveTo>
                  <a:pt x="912" y="328"/>
                </a:moveTo>
                <a:cubicBezTo>
                  <a:pt x="26" y="328"/>
                  <a:pt x="26" y="328"/>
                  <a:pt x="26" y="328"/>
                </a:cubicBezTo>
                <a:cubicBezTo>
                  <a:pt x="26" y="276"/>
                  <a:pt x="26" y="276"/>
                  <a:pt x="26" y="276"/>
                </a:cubicBezTo>
                <a:cubicBezTo>
                  <a:pt x="469" y="28"/>
                  <a:pt x="469" y="28"/>
                  <a:pt x="469" y="28"/>
                </a:cubicBezTo>
                <a:cubicBezTo>
                  <a:pt x="912" y="276"/>
                  <a:pt x="912" y="276"/>
                  <a:pt x="912" y="276"/>
                </a:cubicBezTo>
                <a:lnTo>
                  <a:pt x="912" y="328"/>
                </a:lnTo>
                <a:close/>
                <a:moveTo>
                  <a:pt x="462" y="59"/>
                </a:moveTo>
                <a:cubicBezTo>
                  <a:pt x="69" y="280"/>
                  <a:pt x="69" y="280"/>
                  <a:pt x="69" y="280"/>
                </a:cubicBezTo>
                <a:cubicBezTo>
                  <a:pt x="63" y="283"/>
                  <a:pt x="61" y="289"/>
                  <a:pt x="62" y="294"/>
                </a:cubicBezTo>
                <a:cubicBezTo>
                  <a:pt x="64" y="300"/>
                  <a:pt x="69" y="304"/>
                  <a:pt x="75" y="304"/>
                </a:cubicBezTo>
                <a:cubicBezTo>
                  <a:pt x="863" y="304"/>
                  <a:pt x="863" y="304"/>
                  <a:pt x="863" y="304"/>
                </a:cubicBezTo>
                <a:cubicBezTo>
                  <a:pt x="869" y="304"/>
                  <a:pt x="874" y="300"/>
                  <a:pt x="875" y="294"/>
                </a:cubicBezTo>
                <a:cubicBezTo>
                  <a:pt x="877" y="289"/>
                  <a:pt x="874" y="283"/>
                  <a:pt x="869" y="280"/>
                </a:cubicBezTo>
                <a:cubicBezTo>
                  <a:pt x="475" y="59"/>
                  <a:pt x="475" y="59"/>
                  <a:pt x="475" y="59"/>
                </a:cubicBezTo>
                <a:cubicBezTo>
                  <a:pt x="471" y="57"/>
                  <a:pt x="466" y="57"/>
                  <a:pt x="462" y="59"/>
                </a:cubicBezTo>
                <a:close/>
                <a:moveTo>
                  <a:pt x="813" y="278"/>
                </a:moveTo>
                <a:cubicBezTo>
                  <a:pt x="124" y="278"/>
                  <a:pt x="124" y="278"/>
                  <a:pt x="124" y="278"/>
                </a:cubicBezTo>
                <a:cubicBezTo>
                  <a:pt x="469" y="85"/>
                  <a:pt x="469" y="85"/>
                  <a:pt x="469" y="85"/>
                </a:cubicBezTo>
                <a:lnTo>
                  <a:pt x="813" y="278"/>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5" name="Freeform 7"/>
          <p:cNvSpPr>
            <a:spLocks noEditPoints="1"/>
          </p:cNvSpPr>
          <p:nvPr/>
        </p:nvSpPr>
        <p:spPr bwMode="auto">
          <a:xfrm>
            <a:off x="6743548" y="4865380"/>
            <a:ext cx="329160" cy="307491"/>
          </a:xfrm>
          <a:custGeom>
            <a:avLst/>
            <a:gdLst>
              <a:gd name="T0" fmla="*/ 460 w 766"/>
              <a:gd name="T1" fmla="*/ 0 h 715"/>
              <a:gd name="T2" fmla="*/ 12 w 766"/>
              <a:gd name="T3" fmla="*/ 0 h 715"/>
              <a:gd name="T4" fmla="*/ 0 w 766"/>
              <a:gd name="T5" fmla="*/ 702 h 715"/>
              <a:gd name="T6" fmla="*/ 754 w 766"/>
              <a:gd name="T7" fmla="*/ 715 h 715"/>
              <a:gd name="T8" fmla="*/ 766 w 766"/>
              <a:gd name="T9" fmla="*/ 13 h 715"/>
              <a:gd name="T10" fmla="*/ 447 w 766"/>
              <a:gd name="T11" fmla="*/ 25 h 715"/>
              <a:gd name="T12" fmla="*/ 390 w 766"/>
              <a:gd name="T13" fmla="*/ 79 h 715"/>
              <a:gd name="T14" fmla="*/ 381 w 766"/>
              <a:gd name="T15" fmla="*/ 76 h 715"/>
              <a:gd name="T16" fmla="*/ 319 w 766"/>
              <a:gd name="T17" fmla="*/ 135 h 715"/>
              <a:gd name="T18" fmla="*/ 447 w 766"/>
              <a:gd name="T19" fmla="*/ 25 h 715"/>
              <a:gd name="T20" fmla="*/ 25 w 766"/>
              <a:gd name="T21" fmla="*/ 690 h 715"/>
              <a:gd name="T22" fmla="*/ 294 w 766"/>
              <a:gd name="T23" fmla="*/ 25 h 715"/>
              <a:gd name="T24" fmla="*/ 302 w 766"/>
              <a:gd name="T25" fmla="*/ 178 h 715"/>
              <a:gd name="T26" fmla="*/ 315 w 766"/>
              <a:gd name="T27" fmla="*/ 175 h 715"/>
              <a:gd name="T28" fmla="*/ 451 w 766"/>
              <a:gd name="T29" fmla="*/ 175 h 715"/>
              <a:gd name="T30" fmla="*/ 472 w 766"/>
              <a:gd name="T31" fmla="*/ 166 h 715"/>
              <a:gd name="T32" fmla="*/ 741 w 766"/>
              <a:gd name="T33" fmla="*/ 25 h 715"/>
              <a:gd name="T34" fmla="*/ 249 w 766"/>
              <a:gd name="T35" fmla="*/ 253 h 715"/>
              <a:gd name="T36" fmla="*/ 130 w 766"/>
              <a:gd name="T37" fmla="*/ 354 h 715"/>
              <a:gd name="T38" fmla="*/ 139 w 766"/>
              <a:gd name="T39" fmla="*/ 375 h 715"/>
              <a:gd name="T40" fmla="*/ 179 w 766"/>
              <a:gd name="T41" fmla="*/ 603 h 715"/>
              <a:gd name="T42" fmla="*/ 289 w 766"/>
              <a:gd name="T43" fmla="*/ 616 h 715"/>
              <a:gd name="T44" fmla="*/ 302 w 766"/>
              <a:gd name="T45" fmla="*/ 375 h 715"/>
              <a:gd name="T46" fmla="*/ 353 w 766"/>
              <a:gd name="T47" fmla="*/ 368 h 715"/>
              <a:gd name="T48" fmla="*/ 249 w 766"/>
              <a:gd name="T49" fmla="*/ 253 h 715"/>
              <a:gd name="T50" fmla="*/ 277 w 766"/>
              <a:gd name="T51" fmla="*/ 363 h 715"/>
              <a:gd name="T52" fmla="*/ 203 w 766"/>
              <a:gd name="T53" fmla="*/ 591 h 715"/>
              <a:gd name="T54" fmla="*/ 191 w 766"/>
              <a:gd name="T55" fmla="*/ 351 h 715"/>
              <a:gd name="T56" fmla="*/ 240 w 766"/>
              <a:gd name="T57" fmla="*/ 279 h 715"/>
              <a:gd name="T58" fmla="*/ 289 w 766"/>
              <a:gd name="T59" fmla="*/ 351 h 715"/>
              <a:gd name="T60" fmla="*/ 413 w 766"/>
              <a:gd name="T61" fmla="*/ 368 h 715"/>
              <a:gd name="T62" fmla="*/ 464 w 766"/>
              <a:gd name="T63" fmla="*/ 375 h 715"/>
              <a:gd name="T64" fmla="*/ 477 w 766"/>
              <a:gd name="T65" fmla="*/ 616 h 715"/>
              <a:gd name="T66" fmla="*/ 587 w 766"/>
              <a:gd name="T67" fmla="*/ 603 h 715"/>
              <a:gd name="T68" fmla="*/ 627 w 766"/>
              <a:gd name="T69" fmla="*/ 375 h 715"/>
              <a:gd name="T70" fmla="*/ 636 w 766"/>
              <a:gd name="T71" fmla="*/ 354 h 715"/>
              <a:gd name="T72" fmla="*/ 517 w 766"/>
              <a:gd name="T73" fmla="*/ 253 h 715"/>
              <a:gd name="T74" fmla="*/ 597 w 766"/>
              <a:gd name="T75" fmla="*/ 351 h 715"/>
              <a:gd name="T76" fmla="*/ 562 w 766"/>
              <a:gd name="T77" fmla="*/ 363 h 715"/>
              <a:gd name="T78" fmla="*/ 489 w 766"/>
              <a:gd name="T79" fmla="*/ 591 h 715"/>
              <a:gd name="T80" fmla="*/ 477 w 766"/>
              <a:gd name="T81" fmla="*/ 351 h 715"/>
              <a:gd name="T82" fmla="*/ 526 w 766"/>
              <a:gd name="T83" fmla="*/ 27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6" h="715">
                <a:moveTo>
                  <a:pt x="754" y="0"/>
                </a:moveTo>
                <a:cubicBezTo>
                  <a:pt x="460" y="0"/>
                  <a:pt x="460" y="0"/>
                  <a:pt x="460" y="0"/>
                </a:cubicBezTo>
                <a:cubicBezTo>
                  <a:pt x="306" y="0"/>
                  <a:pt x="306" y="0"/>
                  <a:pt x="306" y="0"/>
                </a:cubicBezTo>
                <a:cubicBezTo>
                  <a:pt x="12" y="0"/>
                  <a:pt x="12" y="0"/>
                  <a:pt x="12" y="0"/>
                </a:cubicBezTo>
                <a:cubicBezTo>
                  <a:pt x="5" y="0"/>
                  <a:pt x="0" y="6"/>
                  <a:pt x="0" y="13"/>
                </a:cubicBezTo>
                <a:cubicBezTo>
                  <a:pt x="0" y="702"/>
                  <a:pt x="0" y="702"/>
                  <a:pt x="0" y="702"/>
                </a:cubicBezTo>
                <a:cubicBezTo>
                  <a:pt x="0" y="709"/>
                  <a:pt x="5" y="715"/>
                  <a:pt x="12" y="715"/>
                </a:cubicBezTo>
                <a:cubicBezTo>
                  <a:pt x="754" y="715"/>
                  <a:pt x="754" y="715"/>
                  <a:pt x="754" y="715"/>
                </a:cubicBezTo>
                <a:cubicBezTo>
                  <a:pt x="760" y="715"/>
                  <a:pt x="766" y="709"/>
                  <a:pt x="766" y="702"/>
                </a:cubicBezTo>
                <a:cubicBezTo>
                  <a:pt x="766" y="13"/>
                  <a:pt x="766" y="13"/>
                  <a:pt x="766" y="13"/>
                </a:cubicBezTo>
                <a:cubicBezTo>
                  <a:pt x="766" y="6"/>
                  <a:pt x="760" y="0"/>
                  <a:pt x="754" y="0"/>
                </a:cubicBezTo>
                <a:close/>
                <a:moveTo>
                  <a:pt x="447" y="25"/>
                </a:moveTo>
                <a:cubicBezTo>
                  <a:pt x="447" y="136"/>
                  <a:pt x="447" y="136"/>
                  <a:pt x="447" y="136"/>
                </a:cubicBezTo>
                <a:cubicBezTo>
                  <a:pt x="390" y="79"/>
                  <a:pt x="390" y="79"/>
                  <a:pt x="390" y="79"/>
                </a:cubicBezTo>
                <a:cubicBezTo>
                  <a:pt x="388" y="77"/>
                  <a:pt x="384" y="76"/>
                  <a:pt x="381" y="76"/>
                </a:cubicBezTo>
                <a:cubicBezTo>
                  <a:pt x="381" y="76"/>
                  <a:pt x="381" y="76"/>
                  <a:pt x="381" y="76"/>
                </a:cubicBezTo>
                <a:cubicBezTo>
                  <a:pt x="378" y="76"/>
                  <a:pt x="374" y="77"/>
                  <a:pt x="372" y="80"/>
                </a:cubicBezTo>
                <a:cubicBezTo>
                  <a:pt x="319" y="135"/>
                  <a:pt x="319" y="135"/>
                  <a:pt x="319" y="135"/>
                </a:cubicBezTo>
                <a:cubicBezTo>
                  <a:pt x="319" y="25"/>
                  <a:pt x="319" y="25"/>
                  <a:pt x="319" y="25"/>
                </a:cubicBezTo>
                <a:lnTo>
                  <a:pt x="447" y="25"/>
                </a:lnTo>
                <a:close/>
                <a:moveTo>
                  <a:pt x="741" y="690"/>
                </a:moveTo>
                <a:cubicBezTo>
                  <a:pt x="25" y="690"/>
                  <a:pt x="25" y="690"/>
                  <a:pt x="25" y="690"/>
                </a:cubicBezTo>
                <a:cubicBezTo>
                  <a:pt x="25" y="25"/>
                  <a:pt x="25" y="25"/>
                  <a:pt x="25" y="25"/>
                </a:cubicBezTo>
                <a:cubicBezTo>
                  <a:pt x="294" y="25"/>
                  <a:pt x="294" y="25"/>
                  <a:pt x="294" y="25"/>
                </a:cubicBezTo>
                <a:cubicBezTo>
                  <a:pt x="294" y="166"/>
                  <a:pt x="294" y="166"/>
                  <a:pt x="294" y="166"/>
                </a:cubicBezTo>
                <a:cubicBezTo>
                  <a:pt x="294" y="171"/>
                  <a:pt x="297" y="176"/>
                  <a:pt x="302" y="178"/>
                </a:cubicBezTo>
                <a:cubicBezTo>
                  <a:pt x="303" y="178"/>
                  <a:pt x="305" y="179"/>
                  <a:pt x="306" y="179"/>
                </a:cubicBezTo>
                <a:cubicBezTo>
                  <a:pt x="310" y="179"/>
                  <a:pt x="313" y="177"/>
                  <a:pt x="315" y="175"/>
                </a:cubicBezTo>
                <a:cubicBezTo>
                  <a:pt x="381" y="106"/>
                  <a:pt x="381" y="106"/>
                  <a:pt x="381" y="106"/>
                </a:cubicBezTo>
                <a:cubicBezTo>
                  <a:pt x="451" y="175"/>
                  <a:pt x="451" y="175"/>
                  <a:pt x="451" y="175"/>
                </a:cubicBezTo>
                <a:cubicBezTo>
                  <a:pt x="454" y="179"/>
                  <a:pt x="460" y="180"/>
                  <a:pt x="464" y="178"/>
                </a:cubicBezTo>
                <a:cubicBezTo>
                  <a:pt x="469" y="176"/>
                  <a:pt x="472" y="171"/>
                  <a:pt x="472" y="166"/>
                </a:cubicBezTo>
                <a:cubicBezTo>
                  <a:pt x="472" y="25"/>
                  <a:pt x="472" y="25"/>
                  <a:pt x="472" y="25"/>
                </a:cubicBezTo>
                <a:cubicBezTo>
                  <a:pt x="741" y="25"/>
                  <a:pt x="741" y="25"/>
                  <a:pt x="741" y="25"/>
                </a:cubicBezTo>
                <a:lnTo>
                  <a:pt x="741" y="690"/>
                </a:lnTo>
                <a:close/>
                <a:moveTo>
                  <a:pt x="249" y="253"/>
                </a:moveTo>
                <a:cubicBezTo>
                  <a:pt x="244" y="248"/>
                  <a:pt x="236" y="248"/>
                  <a:pt x="231" y="253"/>
                </a:cubicBezTo>
                <a:cubicBezTo>
                  <a:pt x="130" y="354"/>
                  <a:pt x="130" y="354"/>
                  <a:pt x="130" y="354"/>
                </a:cubicBezTo>
                <a:cubicBezTo>
                  <a:pt x="127" y="358"/>
                  <a:pt x="125" y="363"/>
                  <a:pt x="127" y="368"/>
                </a:cubicBezTo>
                <a:cubicBezTo>
                  <a:pt x="129" y="372"/>
                  <a:pt x="134" y="375"/>
                  <a:pt x="139" y="375"/>
                </a:cubicBezTo>
                <a:cubicBezTo>
                  <a:pt x="179" y="375"/>
                  <a:pt x="179" y="375"/>
                  <a:pt x="179" y="375"/>
                </a:cubicBezTo>
                <a:cubicBezTo>
                  <a:pt x="179" y="603"/>
                  <a:pt x="179" y="603"/>
                  <a:pt x="179" y="603"/>
                </a:cubicBezTo>
                <a:cubicBezTo>
                  <a:pt x="179" y="610"/>
                  <a:pt x="184" y="616"/>
                  <a:pt x="191" y="616"/>
                </a:cubicBezTo>
                <a:cubicBezTo>
                  <a:pt x="289" y="616"/>
                  <a:pt x="289" y="616"/>
                  <a:pt x="289" y="616"/>
                </a:cubicBezTo>
                <a:cubicBezTo>
                  <a:pt x="296" y="616"/>
                  <a:pt x="302" y="610"/>
                  <a:pt x="302" y="603"/>
                </a:cubicBezTo>
                <a:cubicBezTo>
                  <a:pt x="302" y="375"/>
                  <a:pt x="302" y="375"/>
                  <a:pt x="302" y="375"/>
                </a:cubicBezTo>
                <a:cubicBezTo>
                  <a:pt x="341" y="375"/>
                  <a:pt x="341" y="375"/>
                  <a:pt x="341" y="375"/>
                </a:cubicBezTo>
                <a:cubicBezTo>
                  <a:pt x="346" y="375"/>
                  <a:pt x="351" y="372"/>
                  <a:pt x="353" y="368"/>
                </a:cubicBezTo>
                <a:cubicBezTo>
                  <a:pt x="355" y="363"/>
                  <a:pt x="354" y="358"/>
                  <a:pt x="350" y="354"/>
                </a:cubicBezTo>
                <a:lnTo>
                  <a:pt x="249" y="253"/>
                </a:lnTo>
                <a:close/>
                <a:moveTo>
                  <a:pt x="289" y="351"/>
                </a:moveTo>
                <a:cubicBezTo>
                  <a:pt x="282" y="351"/>
                  <a:pt x="277" y="356"/>
                  <a:pt x="277" y="363"/>
                </a:cubicBezTo>
                <a:cubicBezTo>
                  <a:pt x="277" y="591"/>
                  <a:pt x="277" y="591"/>
                  <a:pt x="277" y="591"/>
                </a:cubicBezTo>
                <a:cubicBezTo>
                  <a:pt x="203" y="591"/>
                  <a:pt x="203" y="591"/>
                  <a:pt x="203" y="591"/>
                </a:cubicBezTo>
                <a:cubicBezTo>
                  <a:pt x="203" y="363"/>
                  <a:pt x="203" y="363"/>
                  <a:pt x="203" y="363"/>
                </a:cubicBezTo>
                <a:cubicBezTo>
                  <a:pt x="203" y="356"/>
                  <a:pt x="198" y="351"/>
                  <a:pt x="191" y="351"/>
                </a:cubicBezTo>
                <a:cubicBezTo>
                  <a:pt x="169" y="351"/>
                  <a:pt x="169" y="351"/>
                  <a:pt x="169" y="351"/>
                </a:cubicBezTo>
                <a:cubicBezTo>
                  <a:pt x="240" y="279"/>
                  <a:pt x="240" y="279"/>
                  <a:pt x="240" y="279"/>
                </a:cubicBezTo>
                <a:cubicBezTo>
                  <a:pt x="312" y="351"/>
                  <a:pt x="312" y="351"/>
                  <a:pt x="312" y="351"/>
                </a:cubicBezTo>
                <a:lnTo>
                  <a:pt x="289" y="351"/>
                </a:lnTo>
                <a:close/>
                <a:moveTo>
                  <a:pt x="416" y="354"/>
                </a:moveTo>
                <a:cubicBezTo>
                  <a:pt x="412" y="358"/>
                  <a:pt x="411" y="363"/>
                  <a:pt x="413" y="368"/>
                </a:cubicBezTo>
                <a:cubicBezTo>
                  <a:pt x="415" y="372"/>
                  <a:pt x="419" y="375"/>
                  <a:pt x="424" y="375"/>
                </a:cubicBezTo>
                <a:cubicBezTo>
                  <a:pt x="464" y="375"/>
                  <a:pt x="464" y="375"/>
                  <a:pt x="464" y="375"/>
                </a:cubicBezTo>
                <a:cubicBezTo>
                  <a:pt x="464" y="603"/>
                  <a:pt x="464" y="603"/>
                  <a:pt x="464" y="603"/>
                </a:cubicBezTo>
                <a:cubicBezTo>
                  <a:pt x="464" y="610"/>
                  <a:pt x="470" y="616"/>
                  <a:pt x="477" y="616"/>
                </a:cubicBezTo>
                <a:cubicBezTo>
                  <a:pt x="575" y="616"/>
                  <a:pt x="575" y="616"/>
                  <a:pt x="575" y="616"/>
                </a:cubicBezTo>
                <a:cubicBezTo>
                  <a:pt x="582" y="616"/>
                  <a:pt x="587" y="610"/>
                  <a:pt x="587" y="603"/>
                </a:cubicBezTo>
                <a:cubicBezTo>
                  <a:pt x="587" y="375"/>
                  <a:pt x="587" y="375"/>
                  <a:pt x="587" y="375"/>
                </a:cubicBezTo>
                <a:cubicBezTo>
                  <a:pt x="627" y="375"/>
                  <a:pt x="627" y="375"/>
                  <a:pt x="627" y="375"/>
                </a:cubicBezTo>
                <a:cubicBezTo>
                  <a:pt x="632" y="375"/>
                  <a:pt x="637" y="372"/>
                  <a:pt x="638" y="368"/>
                </a:cubicBezTo>
                <a:cubicBezTo>
                  <a:pt x="640" y="363"/>
                  <a:pt x="639" y="358"/>
                  <a:pt x="636" y="354"/>
                </a:cubicBezTo>
                <a:cubicBezTo>
                  <a:pt x="534" y="253"/>
                  <a:pt x="534" y="253"/>
                  <a:pt x="534" y="253"/>
                </a:cubicBezTo>
                <a:cubicBezTo>
                  <a:pt x="530" y="248"/>
                  <a:pt x="522" y="248"/>
                  <a:pt x="517" y="253"/>
                </a:cubicBezTo>
                <a:lnTo>
                  <a:pt x="416" y="354"/>
                </a:lnTo>
                <a:close/>
                <a:moveTo>
                  <a:pt x="597" y="351"/>
                </a:moveTo>
                <a:cubicBezTo>
                  <a:pt x="575" y="351"/>
                  <a:pt x="575" y="351"/>
                  <a:pt x="575" y="351"/>
                </a:cubicBezTo>
                <a:cubicBezTo>
                  <a:pt x="568" y="351"/>
                  <a:pt x="562" y="356"/>
                  <a:pt x="562" y="363"/>
                </a:cubicBezTo>
                <a:cubicBezTo>
                  <a:pt x="562" y="591"/>
                  <a:pt x="562" y="591"/>
                  <a:pt x="562" y="591"/>
                </a:cubicBezTo>
                <a:cubicBezTo>
                  <a:pt x="489" y="591"/>
                  <a:pt x="489" y="591"/>
                  <a:pt x="489" y="591"/>
                </a:cubicBezTo>
                <a:cubicBezTo>
                  <a:pt x="489" y="363"/>
                  <a:pt x="489" y="363"/>
                  <a:pt x="489" y="363"/>
                </a:cubicBezTo>
                <a:cubicBezTo>
                  <a:pt x="489" y="356"/>
                  <a:pt x="483" y="351"/>
                  <a:pt x="477" y="351"/>
                </a:cubicBezTo>
                <a:cubicBezTo>
                  <a:pt x="454" y="351"/>
                  <a:pt x="454" y="351"/>
                  <a:pt x="454" y="351"/>
                </a:cubicBezTo>
                <a:cubicBezTo>
                  <a:pt x="526" y="279"/>
                  <a:pt x="526" y="279"/>
                  <a:pt x="526" y="279"/>
                </a:cubicBezTo>
                <a:lnTo>
                  <a:pt x="597" y="351"/>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noEditPoints="1"/>
          </p:cNvSpPr>
          <p:nvPr/>
        </p:nvSpPr>
        <p:spPr bwMode="auto">
          <a:xfrm>
            <a:off x="7917165" y="3981287"/>
            <a:ext cx="325136" cy="429547"/>
          </a:xfrm>
          <a:custGeom>
            <a:avLst/>
            <a:gdLst>
              <a:gd name="T0" fmla="*/ 84 w 593"/>
              <a:gd name="T1" fmla="*/ 240 h 782"/>
              <a:gd name="T2" fmla="*/ 24 w 593"/>
              <a:gd name="T3" fmla="*/ 163 h 782"/>
              <a:gd name="T4" fmla="*/ 102 w 593"/>
              <a:gd name="T5" fmla="*/ 223 h 782"/>
              <a:gd name="T6" fmla="*/ 179 w 593"/>
              <a:gd name="T7" fmla="*/ 163 h 782"/>
              <a:gd name="T8" fmla="*/ 119 w 593"/>
              <a:gd name="T9" fmla="*/ 240 h 782"/>
              <a:gd name="T10" fmla="*/ 179 w 593"/>
              <a:gd name="T11" fmla="*/ 318 h 782"/>
              <a:gd name="T12" fmla="*/ 162 w 593"/>
              <a:gd name="T13" fmla="*/ 318 h 782"/>
              <a:gd name="T14" fmla="*/ 42 w 593"/>
              <a:gd name="T15" fmla="*/ 318 h 782"/>
              <a:gd name="T16" fmla="*/ 24 w 593"/>
              <a:gd name="T17" fmla="*/ 318 h 782"/>
              <a:gd name="T18" fmla="*/ 550 w 593"/>
              <a:gd name="T19" fmla="*/ 507 h 782"/>
              <a:gd name="T20" fmla="*/ 473 w 593"/>
              <a:gd name="T21" fmla="*/ 567 h 782"/>
              <a:gd name="T22" fmla="*/ 395 w 593"/>
              <a:gd name="T23" fmla="*/ 507 h 782"/>
              <a:gd name="T24" fmla="*/ 455 w 593"/>
              <a:gd name="T25" fmla="*/ 584 h 782"/>
              <a:gd name="T26" fmla="*/ 395 w 593"/>
              <a:gd name="T27" fmla="*/ 662 h 782"/>
              <a:gd name="T28" fmla="*/ 413 w 593"/>
              <a:gd name="T29" fmla="*/ 662 h 782"/>
              <a:gd name="T30" fmla="*/ 533 w 593"/>
              <a:gd name="T31" fmla="*/ 662 h 782"/>
              <a:gd name="T32" fmla="*/ 550 w 593"/>
              <a:gd name="T33" fmla="*/ 662 h 782"/>
              <a:gd name="T34" fmla="*/ 490 w 593"/>
              <a:gd name="T35" fmla="*/ 584 h 782"/>
              <a:gd name="T36" fmla="*/ 550 w 593"/>
              <a:gd name="T37" fmla="*/ 507 h 782"/>
              <a:gd name="T38" fmla="*/ 81 w 593"/>
              <a:gd name="T39" fmla="*/ 782 h 782"/>
              <a:gd name="T40" fmla="*/ 81 w 593"/>
              <a:gd name="T41" fmla="*/ 620 h 782"/>
              <a:gd name="T42" fmla="*/ 137 w 593"/>
              <a:gd name="T43" fmla="*/ 701 h 782"/>
              <a:gd name="T44" fmla="*/ 25 w 593"/>
              <a:gd name="T45" fmla="*/ 701 h 782"/>
              <a:gd name="T46" fmla="*/ 137 w 593"/>
              <a:gd name="T47" fmla="*/ 701 h 782"/>
              <a:gd name="T48" fmla="*/ 494 w 593"/>
              <a:gd name="T49" fmla="*/ 0 h 782"/>
              <a:gd name="T50" fmla="*/ 494 w 593"/>
              <a:gd name="T51" fmla="*/ 163 h 782"/>
              <a:gd name="T52" fmla="*/ 437 w 593"/>
              <a:gd name="T53" fmla="*/ 82 h 782"/>
              <a:gd name="T54" fmla="*/ 550 w 593"/>
              <a:gd name="T55" fmla="*/ 82 h 782"/>
              <a:gd name="T56" fmla="*/ 437 w 593"/>
              <a:gd name="T57" fmla="*/ 82 h 782"/>
              <a:gd name="T58" fmla="*/ 391 w 593"/>
              <a:gd name="T59" fmla="*/ 306 h 782"/>
              <a:gd name="T60" fmla="*/ 481 w 593"/>
              <a:gd name="T61" fmla="*/ 247 h 782"/>
              <a:gd name="T62" fmla="*/ 387 w 593"/>
              <a:gd name="T63" fmla="*/ 383 h 782"/>
              <a:gd name="T64" fmla="*/ 68 w 593"/>
              <a:gd name="T65" fmla="*/ 584 h 782"/>
              <a:gd name="T66" fmla="*/ 93 w 593"/>
              <a:gd name="T67" fmla="*/ 584 h 782"/>
              <a:gd name="T68" fmla="*/ 392 w 593"/>
              <a:gd name="T69" fmla="*/ 407 h 782"/>
              <a:gd name="T70" fmla="*/ 506 w 593"/>
              <a:gd name="T71" fmla="*/ 249 h 782"/>
              <a:gd name="T72" fmla="*/ 593 w 593"/>
              <a:gd name="T73" fmla="*/ 30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3" h="782">
                <a:moveTo>
                  <a:pt x="24" y="300"/>
                </a:moveTo>
                <a:cubicBezTo>
                  <a:pt x="84" y="240"/>
                  <a:pt x="84" y="240"/>
                  <a:pt x="84" y="240"/>
                </a:cubicBezTo>
                <a:cubicBezTo>
                  <a:pt x="24" y="180"/>
                  <a:pt x="24" y="180"/>
                  <a:pt x="24" y="180"/>
                </a:cubicBezTo>
                <a:cubicBezTo>
                  <a:pt x="20" y="175"/>
                  <a:pt x="20" y="168"/>
                  <a:pt x="24" y="163"/>
                </a:cubicBezTo>
                <a:cubicBezTo>
                  <a:pt x="29" y="158"/>
                  <a:pt x="37" y="158"/>
                  <a:pt x="42" y="163"/>
                </a:cubicBezTo>
                <a:cubicBezTo>
                  <a:pt x="102" y="223"/>
                  <a:pt x="102" y="223"/>
                  <a:pt x="102" y="223"/>
                </a:cubicBezTo>
                <a:cubicBezTo>
                  <a:pt x="162" y="163"/>
                  <a:pt x="162" y="163"/>
                  <a:pt x="162" y="163"/>
                </a:cubicBezTo>
                <a:cubicBezTo>
                  <a:pt x="167" y="158"/>
                  <a:pt x="175" y="158"/>
                  <a:pt x="179" y="163"/>
                </a:cubicBezTo>
                <a:cubicBezTo>
                  <a:pt x="184" y="168"/>
                  <a:pt x="184" y="175"/>
                  <a:pt x="179" y="180"/>
                </a:cubicBezTo>
                <a:cubicBezTo>
                  <a:pt x="119" y="240"/>
                  <a:pt x="119" y="240"/>
                  <a:pt x="119" y="240"/>
                </a:cubicBezTo>
                <a:cubicBezTo>
                  <a:pt x="179" y="300"/>
                  <a:pt x="179" y="300"/>
                  <a:pt x="179" y="300"/>
                </a:cubicBezTo>
                <a:cubicBezTo>
                  <a:pt x="184" y="305"/>
                  <a:pt x="184" y="313"/>
                  <a:pt x="179" y="318"/>
                </a:cubicBezTo>
                <a:cubicBezTo>
                  <a:pt x="177" y="320"/>
                  <a:pt x="174" y="321"/>
                  <a:pt x="171" y="321"/>
                </a:cubicBezTo>
                <a:cubicBezTo>
                  <a:pt x="168" y="321"/>
                  <a:pt x="164" y="320"/>
                  <a:pt x="162" y="318"/>
                </a:cubicBezTo>
                <a:cubicBezTo>
                  <a:pt x="102" y="258"/>
                  <a:pt x="102" y="258"/>
                  <a:pt x="102" y="258"/>
                </a:cubicBezTo>
                <a:cubicBezTo>
                  <a:pt x="42" y="318"/>
                  <a:pt x="42" y="318"/>
                  <a:pt x="42" y="318"/>
                </a:cubicBezTo>
                <a:cubicBezTo>
                  <a:pt x="39" y="320"/>
                  <a:pt x="36" y="321"/>
                  <a:pt x="33" y="321"/>
                </a:cubicBezTo>
                <a:cubicBezTo>
                  <a:pt x="30" y="321"/>
                  <a:pt x="27" y="320"/>
                  <a:pt x="24" y="318"/>
                </a:cubicBezTo>
                <a:cubicBezTo>
                  <a:pt x="20" y="313"/>
                  <a:pt x="20" y="305"/>
                  <a:pt x="24" y="300"/>
                </a:cubicBezTo>
                <a:close/>
                <a:moveTo>
                  <a:pt x="550" y="507"/>
                </a:moveTo>
                <a:cubicBezTo>
                  <a:pt x="545" y="502"/>
                  <a:pt x="538" y="502"/>
                  <a:pt x="533" y="507"/>
                </a:cubicBezTo>
                <a:cubicBezTo>
                  <a:pt x="473" y="567"/>
                  <a:pt x="473" y="567"/>
                  <a:pt x="473" y="567"/>
                </a:cubicBezTo>
                <a:cubicBezTo>
                  <a:pt x="413" y="507"/>
                  <a:pt x="413" y="507"/>
                  <a:pt x="413" y="507"/>
                </a:cubicBezTo>
                <a:cubicBezTo>
                  <a:pt x="408" y="502"/>
                  <a:pt x="400" y="502"/>
                  <a:pt x="395" y="507"/>
                </a:cubicBezTo>
                <a:cubicBezTo>
                  <a:pt x="390" y="512"/>
                  <a:pt x="390" y="519"/>
                  <a:pt x="395" y="524"/>
                </a:cubicBezTo>
                <a:cubicBezTo>
                  <a:pt x="455" y="584"/>
                  <a:pt x="455" y="584"/>
                  <a:pt x="455" y="584"/>
                </a:cubicBezTo>
                <a:cubicBezTo>
                  <a:pt x="395" y="644"/>
                  <a:pt x="395" y="644"/>
                  <a:pt x="395" y="644"/>
                </a:cubicBezTo>
                <a:cubicBezTo>
                  <a:pt x="390" y="649"/>
                  <a:pt x="390" y="657"/>
                  <a:pt x="395" y="662"/>
                </a:cubicBezTo>
                <a:cubicBezTo>
                  <a:pt x="397" y="664"/>
                  <a:pt x="401" y="665"/>
                  <a:pt x="404" y="665"/>
                </a:cubicBezTo>
                <a:cubicBezTo>
                  <a:pt x="407" y="665"/>
                  <a:pt x="410" y="664"/>
                  <a:pt x="413" y="662"/>
                </a:cubicBezTo>
                <a:cubicBezTo>
                  <a:pt x="473" y="602"/>
                  <a:pt x="473" y="602"/>
                  <a:pt x="473" y="602"/>
                </a:cubicBezTo>
                <a:cubicBezTo>
                  <a:pt x="533" y="662"/>
                  <a:pt x="533" y="662"/>
                  <a:pt x="533" y="662"/>
                </a:cubicBezTo>
                <a:cubicBezTo>
                  <a:pt x="535" y="664"/>
                  <a:pt x="538" y="665"/>
                  <a:pt x="541" y="665"/>
                </a:cubicBezTo>
                <a:cubicBezTo>
                  <a:pt x="545" y="665"/>
                  <a:pt x="548" y="664"/>
                  <a:pt x="550" y="662"/>
                </a:cubicBezTo>
                <a:cubicBezTo>
                  <a:pt x="555" y="657"/>
                  <a:pt x="555" y="649"/>
                  <a:pt x="550" y="644"/>
                </a:cubicBezTo>
                <a:cubicBezTo>
                  <a:pt x="490" y="584"/>
                  <a:pt x="490" y="584"/>
                  <a:pt x="490" y="584"/>
                </a:cubicBezTo>
                <a:cubicBezTo>
                  <a:pt x="550" y="524"/>
                  <a:pt x="550" y="524"/>
                  <a:pt x="550" y="524"/>
                </a:cubicBezTo>
                <a:cubicBezTo>
                  <a:pt x="555" y="519"/>
                  <a:pt x="555" y="512"/>
                  <a:pt x="550" y="507"/>
                </a:cubicBezTo>
                <a:close/>
                <a:moveTo>
                  <a:pt x="162" y="701"/>
                </a:moveTo>
                <a:cubicBezTo>
                  <a:pt x="162" y="746"/>
                  <a:pt x="126" y="782"/>
                  <a:pt x="81" y="782"/>
                </a:cubicBezTo>
                <a:cubicBezTo>
                  <a:pt x="36" y="782"/>
                  <a:pt x="0" y="746"/>
                  <a:pt x="0" y="701"/>
                </a:cubicBezTo>
                <a:cubicBezTo>
                  <a:pt x="0" y="656"/>
                  <a:pt x="36" y="620"/>
                  <a:pt x="81" y="620"/>
                </a:cubicBezTo>
                <a:cubicBezTo>
                  <a:pt x="126" y="620"/>
                  <a:pt x="162" y="656"/>
                  <a:pt x="162" y="701"/>
                </a:cubicBezTo>
                <a:close/>
                <a:moveTo>
                  <a:pt x="137" y="701"/>
                </a:moveTo>
                <a:cubicBezTo>
                  <a:pt x="137" y="670"/>
                  <a:pt x="112" y="644"/>
                  <a:pt x="81" y="644"/>
                </a:cubicBezTo>
                <a:cubicBezTo>
                  <a:pt x="50" y="644"/>
                  <a:pt x="25" y="670"/>
                  <a:pt x="25" y="701"/>
                </a:cubicBezTo>
                <a:cubicBezTo>
                  <a:pt x="25" y="732"/>
                  <a:pt x="50" y="757"/>
                  <a:pt x="81" y="757"/>
                </a:cubicBezTo>
                <a:cubicBezTo>
                  <a:pt x="112" y="757"/>
                  <a:pt x="137" y="732"/>
                  <a:pt x="137" y="701"/>
                </a:cubicBezTo>
                <a:close/>
                <a:moveTo>
                  <a:pt x="412" y="82"/>
                </a:moveTo>
                <a:cubicBezTo>
                  <a:pt x="412" y="37"/>
                  <a:pt x="449" y="0"/>
                  <a:pt x="494" y="0"/>
                </a:cubicBezTo>
                <a:cubicBezTo>
                  <a:pt x="538" y="0"/>
                  <a:pt x="575" y="37"/>
                  <a:pt x="575" y="82"/>
                </a:cubicBezTo>
                <a:cubicBezTo>
                  <a:pt x="575" y="126"/>
                  <a:pt x="538" y="163"/>
                  <a:pt x="494" y="163"/>
                </a:cubicBezTo>
                <a:cubicBezTo>
                  <a:pt x="449" y="163"/>
                  <a:pt x="412" y="126"/>
                  <a:pt x="412" y="82"/>
                </a:cubicBezTo>
                <a:close/>
                <a:moveTo>
                  <a:pt x="437" y="82"/>
                </a:moveTo>
                <a:cubicBezTo>
                  <a:pt x="437" y="113"/>
                  <a:pt x="463" y="138"/>
                  <a:pt x="494" y="138"/>
                </a:cubicBezTo>
                <a:cubicBezTo>
                  <a:pt x="525" y="138"/>
                  <a:pt x="550" y="113"/>
                  <a:pt x="550" y="82"/>
                </a:cubicBezTo>
                <a:cubicBezTo>
                  <a:pt x="550" y="51"/>
                  <a:pt x="525" y="25"/>
                  <a:pt x="494" y="25"/>
                </a:cubicBezTo>
                <a:cubicBezTo>
                  <a:pt x="463" y="25"/>
                  <a:pt x="437" y="51"/>
                  <a:pt x="437" y="82"/>
                </a:cubicBezTo>
                <a:close/>
                <a:moveTo>
                  <a:pt x="494" y="198"/>
                </a:moveTo>
                <a:cubicBezTo>
                  <a:pt x="391" y="306"/>
                  <a:pt x="391" y="306"/>
                  <a:pt x="391" y="306"/>
                </a:cubicBezTo>
                <a:cubicBezTo>
                  <a:pt x="408" y="323"/>
                  <a:pt x="408" y="323"/>
                  <a:pt x="408" y="323"/>
                </a:cubicBezTo>
                <a:cubicBezTo>
                  <a:pt x="481" y="247"/>
                  <a:pt x="481" y="247"/>
                  <a:pt x="481" y="247"/>
                </a:cubicBezTo>
                <a:cubicBezTo>
                  <a:pt x="481" y="272"/>
                  <a:pt x="481" y="272"/>
                  <a:pt x="481" y="272"/>
                </a:cubicBezTo>
                <a:cubicBezTo>
                  <a:pt x="481" y="325"/>
                  <a:pt x="439" y="374"/>
                  <a:pt x="387" y="383"/>
                </a:cubicBezTo>
                <a:cubicBezTo>
                  <a:pt x="215" y="412"/>
                  <a:pt x="215" y="412"/>
                  <a:pt x="215" y="412"/>
                </a:cubicBezTo>
                <a:cubicBezTo>
                  <a:pt x="130" y="426"/>
                  <a:pt x="68" y="498"/>
                  <a:pt x="68" y="584"/>
                </a:cubicBezTo>
                <a:cubicBezTo>
                  <a:pt x="68" y="591"/>
                  <a:pt x="74" y="597"/>
                  <a:pt x="81" y="597"/>
                </a:cubicBezTo>
                <a:cubicBezTo>
                  <a:pt x="88" y="597"/>
                  <a:pt x="93" y="591"/>
                  <a:pt x="93" y="584"/>
                </a:cubicBezTo>
                <a:cubicBezTo>
                  <a:pt x="93" y="511"/>
                  <a:pt x="146" y="448"/>
                  <a:pt x="219" y="436"/>
                </a:cubicBezTo>
                <a:cubicBezTo>
                  <a:pt x="392" y="407"/>
                  <a:pt x="392" y="407"/>
                  <a:pt x="392" y="407"/>
                </a:cubicBezTo>
                <a:cubicBezTo>
                  <a:pt x="455" y="397"/>
                  <a:pt x="506" y="336"/>
                  <a:pt x="506" y="272"/>
                </a:cubicBezTo>
                <a:cubicBezTo>
                  <a:pt x="506" y="249"/>
                  <a:pt x="506" y="249"/>
                  <a:pt x="506" y="249"/>
                </a:cubicBezTo>
                <a:cubicBezTo>
                  <a:pt x="575" y="326"/>
                  <a:pt x="575" y="326"/>
                  <a:pt x="575" y="326"/>
                </a:cubicBezTo>
                <a:cubicBezTo>
                  <a:pt x="593" y="309"/>
                  <a:pt x="593" y="309"/>
                  <a:pt x="593" y="309"/>
                </a:cubicBezTo>
                <a:lnTo>
                  <a:pt x="494" y="198"/>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noEditPoints="1"/>
          </p:cNvSpPr>
          <p:nvPr/>
        </p:nvSpPr>
        <p:spPr bwMode="auto">
          <a:xfrm>
            <a:off x="8107990" y="2539962"/>
            <a:ext cx="521841" cy="519101"/>
          </a:xfrm>
          <a:custGeom>
            <a:avLst/>
            <a:gdLst>
              <a:gd name="T0" fmla="*/ 252 w 916"/>
              <a:gd name="T1" fmla="*/ 749 h 910"/>
              <a:gd name="T2" fmla="*/ 187 w 916"/>
              <a:gd name="T3" fmla="*/ 493 h 910"/>
              <a:gd name="T4" fmla="*/ 124 w 916"/>
              <a:gd name="T5" fmla="*/ 748 h 910"/>
              <a:gd name="T6" fmla="*/ 3 w 916"/>
              <a:gd name="T7" fmla="*/ 859 h 910"/>
              <a:gd name="T8" fmla="*/ 8 w 916"/>
              <a:gd name="T9" fmla="*/ 877 h 910"/>
              <a:gd name="T10" fmla="*/ 365 w 916"/>
              <a:gd name="T11" fmla="*/ 877 h 910"/>
              <a:gd name="T12" fmla="*/ 371 w 916"/>
              <a:gd name="T13" fmla="*/ 859 h 910"/>
              <a:gd name="T14" fmla="*/ 95 w 916"/>
              <a:gd name="T15" fmla="*/ 624 h 910"/>
              <a:gd name="T16" fmla="*/ 279 w 916"/>
              <a:gd name="T17" fmla="*/ 624 h 910"/>
              <a:gd name="T18" fmla="*/ 95 w 916"/>
              <a:gd name="T19" fmla="*/ 624 h 910"/>
              <a:gd name="T20" fmla="*/ 224 w 916"/>
              <a:gd name="T21" fmla="*/ 769 h 910"/>
              <a:gd name="T22" fmla="*/ 149 w 916"/>
              <a:gd name="T23" fmla="*/ 767 h 910"/>
              <a:gd name="T24" fmla="*/ 187 w 916"/>
              <a:gd name="T25" fmla="*/ 885 h 910"/>
              <a:gd name="T26" fmla="*/ 124 w 916"/>
              <a:gd name="T27" fmla="*/ 776 h 910"/>
              <a:gd name="T28" fmla="*/ 194 w 916"/>
              <a:gd name="T29" fmla="*/ 831 h 910"/>
              <a:gd name="T30" fmla="*/ 341 w 916"/>
              <a:gd name="T31" fmla="*/ 860 h 910"/>
              <a:gd name="T32" fmla="*/ 913 w 916"/>
              <a:gd name="T33" fmla="*/ 859 h 910"/>
              <a:gd name="T34" fmla="*/ 793 w 916"/>
              <a:gd name="T35" fmla="*/ 749 h 910"/>
              <a:gd name="T36" fmla="*/ 729 w 916"/>
              <a:gd name="T37" fmla="*/ 493 h 910"/>
              <a:gd name="T38" fmla="*/ 666 w 916"/>
              <a:gd name="T39" fmla="*/ 748 h 910"/>
              <a:gd name="T40" fmla="*/ 544 w 916"/>
              <a:gd name="T41" fmla="*/ 859 h 910"/>
              <a:gd name="T42" fmla="*/ 550 w 916"/>
              <a:gd name="T43" fmla="*/ 877 h 910"/>
              <a:gd name="T44" fmla="*/ 907 w 916"/>
              <a:gd name="T45" fmla="*/ 877 h 910"/>
              <a:gd name="T46" fmla="*/ 913 w 916"/>
              <a:gd name="T47" fmla="*/ 859 h 910"/>
              <a:gd name="T48" fmla="*/ 729 w 916"/>
              <a:gd name="T49" fmla="*/ 518 h 910"/>
              <a:gd name="T50" fmla="*/ 729 w 916"/>
              <a:gd name="T51" fmla="*/ 754 h 910"/>
              <a:gd name="T52" fmla="*/ 729 w 916"/>
              <a:gd name="T53" fmla="*/ 779 h 910"/>
              <a:gd name="T54" fmla="*/ 729 w 916"/>
              <a:gd name="T55" fmla="*/ 805 h 910"/>
              <a:gd name="T56" fmla="*/ 729 w 916"/>
              <a:gd name="T57" fmla="*/ 779 h 910"/>
              <a:gd name="T58" fmla="*/ 574 w 916"/>
              <a:gd name="T59" fmla="*/ 860 h 910"/>
              <a:gd name="T60" fmla="*/ 721 w 916"/>
              <a:gd name="T61" fmla="*/ 831 h 910"/>
              <a:gd name="T62" fmla="*/ 792 w 916"/>
              <a:gd name="T63" fmla="*/ 776 h 910"/>
              <a:gd name="T64" fmla="*/ 729 w 916"/>
              <a:gd name="T65" fmla="*/ 885 h 910"/>
              <a:gd name="T66" fmla="*/ 597 w 916"/>
              <a:gd name="T67" fmla="*/ 655 h 910"/>
              <a:gd name="T68" fmla="*/ 604 w 916"/>
              <a:gd name="T69" fmla="*/ 632 h 910"/>
              <a:gd name="T70" fmla="*/ 540 w 916"/>
              <a:gd name="T71" fmla="*/ 571 h 910"/>
              <a:gd name="T72" fmla="*/ 471 w 916"/>
              <a:gd name="T73" fmla="*/ 427 h 910"/>
              <a:gd name="T74" fmla="*/ 637 w 916"/>
              <a:gd name="T75" fmla="*/ 384 h 910"/>
              <a:gd name="T76" fmla="*/ 643 w 916"/>
              <a:gd name="T77" fmla="*/ 365 h 910"/>
              <a:gd name="T78" fmla="*/ 523 w 916"/>
              <a:gd name="T79" fmla="*/ 255 h 910"/>
              <a:gd name="T80" fmla="*/ 459 w 916"/>
              <a:gd name="T81" fmla="*/ 0 h 910"/>
              <a:gd name="T82" fmla="*/ 396 w 916"/>
              <a:gd name="T83" fmla="*/ 255 h 910"/>
              <a:gd name="T84" fmla="*/ 274 w 916"/>
              <a:gd name="T85" fmla="*/ 365 h 910"/>
              <a:gd name="T86" fmla="*/ 280 w 916"/>
              <a:gd name="T87" fmla="*/ 384 h 910"/>
              <a:gd name="T88" fmla="*/ 446 w 916"/>
              <a:gd name="T89" fmla="*/ 427 h 910"/>
              <a:gd name="T90" fmla="*/ 378 w 916"/>
              <a:gd name="T91" fmla="*/ 571 h 910"/>
              <a:gd name="T92" fmla="*/ 320 w 916"/>
              <a:gd name="T93" fmla="*/ 629 h 910"/>
              <a:gd name="T94" fmla="*/ 327 w 916"/>
              <a:gd name="T95" fmla="*/ 652 h 910"/>
              <a:gd name="T96" fmla="*/ 390 w 916"/>
              <a:gd name="T97" fmla="*/ 612 h 910"/>
              <a:gd name="T98" fmla="*/ 528 w 916"/>
              <a:gd name="T99" fmla="*/ 612 h 910"/>
              <a:gd name="T100" fmla="*/ 367 w 916"/>
              <a:gd name="T101" fmla="*/ 130 h 910"/>
              <a:gd name="T102" fmla="*/ 550 w 916"/>
              <a:gd name="T103" fmla="*/ 130 h 910"/>
              <a:gd name="T104" fmla="*/ 367 w 916"/>
              <a:gd name="T105" fmla="*/ 130 h 910"/>
              <a:gd name="T106" fmla="*/ 495 w 916"/>
              <a:gd name="T107" fmla="*/ 275 h 910"/>
              <a:gd name="T108" fmla="*/ 420 w 916"/>
              <a:gd name="T109" fmla="*/ 273 h 910"/>
              <a:gd name="T110" fmla="*/ 396 w 916"/>
              <a:gd name="T111" fmla="*/ 282 h 910"/>
              <a:gd name="T112" fmla="*/ 466 w 916"/>
              <a:gd name="T113" fmla="*/ 337 h 910"/>
              <a:gd name="T114" fmla="*/ 613 w 916"/>
              <a:gd name="T115" fmla="*/ 366 h 910"/>
              <a:gd name="T116" fmla="*/ 305 w 916"/>
              <a:gd name="T117" fmla="*/ 366 h 910"/>
              <a:gd name="T118" fmla="*/ 459 w 916"/>
              <a:gd name="T119" fmla="*/ 627 h 910"/>
              <a:gd name="T120" fmla="*/ 405 w 916"/>
              <a:gd name="T121" fmla="*/ 587 h 910"/>
              <a:gd name="T122" fmla="*/ 403 w 916"/>
              <a:gd name="T123" fmla="*/ 571 h 910"/>
              <a:gd name="T124" fmla="*/ 515 w 916"/>
              <a:gd name="T125" fmla="*/ 571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910">
                <a:moveTo>
                  <a:pt x="252" y="749"/>
                </a:moveTo>
                <a:cubicBezTo>
                  <a:pt x="252" y="749"/>
                  <a:pt x="252" y="749"/>
                  <a:pt x="252" y="749"/>
                </a:cubicBezTo>
                <a:cubicBezTo>
                  <a:pt x="281" y="721"/>
                  <a:pt x="303" y="676"/>
                  <a:pt x="303" y="624"/>
                </a:cubicBezTo>
                <a:cubicBezTo>
                  <a:pt x="303" y="545"/>
                  <a:pt x="258" y="493"/>
                  <a:pt x="187" y="493"/>
                </a:cubicBezTo>
                <a:cubicBezTo>
                  <a:pt x="116" y="493"/>
                  <a:pt x="71" y="545"/>
                  <a:pt x="71" y="624"/>
                </a:cubicBezTo>
                <a:cubicBezTo>
                  <a:pt x="71" y="673"/>
                  <a:pt x="94" y="720"/>
                  <a:pt x="124" y="748"/>
                </a:cubicBezTo>
                <a:cubicBezTo>
                  <a:pt x="123" y="749"/>
                  <a:pt x="123" y="749"/>
                  <a:pt x="122" y="749"/>
                </a:cubicBezTo>
                <a:cubicBezTo>
                  <a:pt x="53" y="782"/>
                  <a:pt x="5" y="856"/>
                  <a:pt x="3" y="859"/>
                </a:cubicBezTo>
                <a:cubicBezTo>
                  <a:pt x="1" y="862"/>
                  <a:pt x="0" y="866"/>
                  <a:pt x="1" y="870"/>
                </a:cubicBezTo>
                <a:cubicBezTo>
                  <a:pt x="2" y="873"/>
                  <a:pt x="5" y="876"/>
                  <a:pt x="8" y="877"/>
                </a:cubicBezTo>
                <a:cubicBezTo>
                  <a:pt x="12" y="879"/>
                  <a:pt x="90" y="910"/>
                  <a:pt x="187" y="910"/>
                </a:cubicBezTo>
                <a:cubicBezTo>
                  <a:pt x="284" y="910"/>
                  <a:pt x="362" y="879"/>
                  <a:pt x="365" y="877"/>
                </a:cubicBezTo>
                <a:cubicBezTo>
                  <a:pt x="369" y="876"/>
                  <a:pt x="372" y="873"/>
                  <a:pt x="373" y="870"/>
                </a:cubicBezTo>
                <a:cubicBezTo>
                  <a:pt x="374" y="866"/>
                  <a:pt x="373" y="862"/>
                  <a:pt x="371" y="859"/>
                </a:cubicBezTo>
                <a:cubicBezTo>
                  <a:pt x="369" y="856"/>
                  <a:pt x="321" y="782"/>
                  <a:pt x="252" y="749"/>
                </a:cubicBezTo>
                <a:close/>
                <a:moveTo>
                  <a:pt x="95" y="624"/>
                </a:moveTo>
                <a:cubicBezTo>
                  <a:pt x="95" y="559"/>
                  <a:pt x="130" y="518"/>
                  <a:pt x="187" y="518"/>
                </a:cubicBezTo>
                <a:cubicBezTo>
                  <a:pt x="243" y="518"/>
                  <a:pt x="279" y="559"/>
                  <a:pt x="279" y="624"/>
                </a:cubicBezTo>
                <a:cubicBezTo>
                  <a:pt x="279" y="694"/>
                  <a:pt x="228" y="754"/>
                  <a:pt x="187" y="754"/>
                </a:cubicBezTo>
                <a:cubicBezTo>
                  <a:pt x="156" y="754"/>
                  <a:pt x="95" y="699"/>
                  <a:pt x="95" y="624"/>
                </a:cubicBezTo>
                <a:close/>
                <a:moveTo>
                  <a:pt x="187" y="779"/>
                </a:moveTo>
                <a:cubicBezTo>
                  <a:pt x="199" y="779"/>
                  <a:pt x="211" y="776"/>
                  <a:pt x="224" y="769"/>
                </a:cubicBezTo>
                <a:cubicBezTo>
                  <a:pt x="209" y="786"/>
                  <a:pt x="195" y="799"/>
                  <a:pt x="187" y="805"/>
                </a:cubicBezTo>
                <a:cubicBezTo>
                  <a:pt x="178" y="798"/>
                  <a:pt x="164" y="785"/>
                  <a:pt x="149" y="767"/>
                </a:cubicBezTo>
                <a:cubicBezTo>
                  <a:pt x="161" y="775"/>
                  <a:pt x="175" y="779"/>
                  <a:pt x="187" y="779"/>
                </a:cubicBezTo>
                <a:close/>
                <a:moveTo>
                  <a:pt x="187" y="885"/>
                </a:moveTo>
                <a:cubicBezTo>
                  <a:pt x="119" y="885"/>
                  <a:pt x="59" y="868"/>
                  <a:pt x="33" y="860"/>
                </a:cubicBezTo>
                <a:cubicBezTo>
                  <a:pt x="48" y="839"/>
                  <a:pt x="82" y="799"/>
                  <a:pt x="124" y="776"/>
                </a:cubicBezTo>
                <a:cubicBezTo>
                  <a:pt x="151" y="810"/>
                  <a:pt x="178" y="830"/>
                  <a:pt x="180" y="831"/>
                </a:cubicBezTo>
                <a:cubicBezTo>
                  <a:pt x="184" y="835"/>
                  <a:pt x="190" y="835"/>
                  <a:pt x="194" y="831"/>
                </a:cubicBezTo>
                <a:cubicBezTo>
                  <a:pt x="196" y="830"/>
                  <a:pt x="223" y="810"/>
                  <a:pt x="250" y="776"/>
                </a:cubicBezTo>
                <a:cubicBezTo>
                  <a:pt x="292" y="799"/>
                  <a:pt x="326" y="839"/>
                  <a:pt x="341" y="860"/>
                </a:cubicBezTo>
                <a:cubicBezTo>
                  <a:pt x="314" y="868"/>
                  <a:pt x="255" y="885"/>
                  <a:pt x="187" y="885"/>
                </a:cubicBezTo>
                <a:close/>
                <a:moveTo>
                  <a:pt x="913" y="859"/>
                </a:moveTo>
                <a:cubicBezTo>
                  <a:pt x="911" y="856"/>
                  <a:pt x="863" y="782"/>
                  <a:pt x="794" y="749"/>
                </a:cubicBezTo>
                <a:cubicBezTo>
                  <a:pt x="794" y="749"/>
                  <a:pt x="794" y="749"/>
                  <a:pt x="793" y="749"/>
                </a:cubicBezTo>
                <a:cubicBezTo>
                  <a:pt x="823" y="721"/>
                  <a:pt x="845" y="676"/>
                  <a:pt x="845" y="624"/>
                </a:cubicBezTo>
                <a:cubicBezTo>
                  <a:pt x="845" y="545"/>
                  <a:pt x="799" y="493"/>
                  <a:pt x="729" y="493"/>
                </a:cubicBezTo>
                <a:cubicBezTo>
                  <a:pt x="658" y="493"/>
                  <a:pt x="612" y="545"/>
                  <a:pt x="612" y="624"/>
                </a:cubicBezTo>
                <a:cubicBezTo>
                  <a:pt x="612" y="673"/>
                  <a:pt x="636" y="720"/>
                  <a:pt x="666" y="748"/>
                </a:cubicBezTo>
                <a:cubicBezTo>
                  <a:pt x="665" y="749"/>
                  <a:pt x="664" y="749"/>
                  <a:pt x="663" y="749"/>
                </a:cubicBezTo>
                <a:cubicBezTo>
                  <a:pt x="595" y="782"/>
                  <a:pt x="546" y="856"/>
                  <a:pt x="544" y="859"/>
                </a:cubicBezTo>
                <a:cubicBezTo>
                  <a:pt x="542" y="862"/>
                  <a:pt x="542" y="866"/>
                  <a:pt x="543" y="870"/>
                </a:cubicBezTo>
                <a:cubicBezTo>
                  <a:pt x="544" y="873"/>
                  <a:pt x="547" y="876"/>
                  <a:pt x="550" y="877"/>
                </a:cubicBezTo>
                <a:cubicBezTo>
                  <a:pt x="553" y="879"/>
                  <a:pt x="631" y="910"/>
                  <a:pt x="729" y="910"/>
                </a:cubicBezTo>
                <a:cubicBezTo>
                  <a:pt x="826" y="910"/>
                  <a:pt x="904" y="879"/>
                  <a:pt x="907" y="877"/>
                </a:cubicBezTo>
                <a:cubicBezTo>
                  <a:pt x="911" y="876"/>
                  <a:pt x="913" y="873"/>
                  <a:pt x="914" y="870"/>
                </a:cubicBezTo>
                <a:cubicBezTo>
                  <a:pt x="916" y="866"/>
                  <a:pt x="915" y="862"/>
                  <a:pt x="913" y="859"/>
                </a:cubicBezTo>
                <a:close/>
                <a:moveTo>
                  <a:pt x="637" y="624"/>
                </a:moveTo>
                <a:cubicBezTo>
                  <a:pt x="637" y="559"/>
                  <a:pt x="672" y="518"/>
                  <a:pt x="729" y="518"/>
                </a:cubicBezTo>
                <a:cubicBezTo>
                  <a:pt x="785" y="518"/>
                  <a:pt x="820" y="559"/>
                  <a:pt x="820" y="624"/>
                </a:cubicBezTo>
                <a:cubicBezTo>
                  <a:pt x="820" y="694"/>
                  <a:pt x="770" y="754"/>
                  <a:pt x="729" y="754"/>
                </a:cubicBezTo>
                <a:cubicBezTo>
                  <a:pt x="697" y="754"/>
                  <a:pt x="637" y="699"/>
                  <a:pt x="637" y="624"/>
                </a:cubicBezTo>
                <a:close/>
                <a:moveTo>
                  <a:pt x="729" y="779"/>
                </a:moveTo>
                <a:cubicBezTo>
                  <a:pt x="741" y="779"/>
                  <a:pt x="753" y="776"/>
                  <a:pt x="765" y="769"/>
                </a:cubicBezTo>
                <a:cubicBezTo>
                  <a:pt x="751" y="786"/>
                  <a:pt x="737" y="799"/>
                  <a:pt x="729" y="805"/>
                </a:cubicBezTo>
                <a:cubicBezTo>
                  <a:pt x="720" y="798"/>
                  <a:pt x="705" y="785"/>
                  <a:pt x="690" y="767"/>
                </a:cubicBezTo>
                <a:cubicBezTo>
                  <a:pt x="703" y="775"/>
                  <a:pt x="716" y="779"/>
                  <a:pt x="729" y="779"/>
                </a:cubicBezTo>
                <a:close/>
                <a:moveTo>
                  <a:pt x="729" y="885"/>
                </a:moveTo>
                <a:cubicBezTo>
                  <a:pt x="661" y="885"/>
                  <a:pt x="601" y="868"/>
                  <a:pt x="574" y="860"/>
                </a:cubicBezTo>
                <a:cubicBezTo>
                  <a:pt x="590" y="839"/>
                  <a:pt x="623" y="799"/>
                  <a:pt x="665" y="776"/>
                </a:cubicBezTo>
                <a:cubicBezTo>
                  <a:pt x="692" y="810"/>
                  <a:pt x="720" y="830"/>
                  <a:pt x="721" y="831"/>
                </a:cubicBezTo>
                <a:cubicBezTo>
                  <a:pt x="726" y="835"/>
                  <a:pt x="732" y="835"/>
                  <a:pt x="736" y="831"/>
                </a:cubicBezTo>
                <a:cubicBezTo>
                  <a:pt x="737" y="830"/>
                  <a:pt x="765" y="810"/>
                  <a:pt x="792" y="776"/>
                </a:cubicBezTo>
                <a:cubicBezTo>
                  <a:pt x="834" y="799"/>
                  <a:pt x="867" y="839"/>
                  <a:pt x="883" y="860"/>
                </a:cubicBezTo>
                <a:cubicBezTo>
                  <a:pt x="856" y="868"/>
                  <a:pt x="797" y="885"/>
                  <a:pt x="729" y="885"/>
                </a:cubicBezTo>
                <a:close/>
                <a:moveTo>
                  <a:pt x="590" y="653"/>
                </a:moveTo>
                <a:cubicBezTo>
                  <a:pt x="592" y="654"/>
                  <a:pt x="595" y="655"/>
                  <a:pt x="597" y="655"/>
                </a:cubicBezTo>
                <a:cubicBezTo>
                  <a:pt x="601" y="655"/>
                  <a:pt x="605" y="653"/>
                  <a:pt x="607" y="650"/>
                </a:cubicBezTo>
                <a:cubicBezTo>
                  <a:pt x="611" y="644"/>
                  <a:pt x="610" y="636"/>
                  <a:pt x="604" y="632"/>
                </a:cubicBezTo>
                <a:cubicBezTo>
                  <a:pt x="538" y="588"/>
                  <a:pt x="538" y="588"/>
                  <a:pt x="538" y="588"/>
                </a:cubicBezTo>
                <a:cubicBezTo>
                  <a:pt x="539" y="583"/>
                  <a:pt x="540" y="577"/>
                  <a:pt x="540" y="571"/>
                </a:cubicBezTo>
                <a:cubicBezTo>
                  <a:pt x="540" y="531"/>
                  <a:pt x="510" y="497"/>
                  <a:pt x="471" y="491"/>
                </a:cubicBezTo>
                <a:cubicBezTo>
                  <a:pt x="471" y="427"/>
                  <a:pt x="471" y="427"/>
                  <a:pt x="471" y="427"/>
                </a:cubicBezTo>
                <a:cubicBezTo>
                  <a:pt x="471" y="422"/>
                  <a:pt x="468" y="417"/>
                  <a:pt x="464" y="416"/>
                </a:cubicBezTo>
                <a:cubicBezTo>
                  <a:pt x="559" y="415"/>
                  <a:pt x="634" y="385"/>
                  <a:pt x="637" y="384"/>
                </a:cubicBezTo>
                <a:cubicBezTo>
                  <a:pt x="641" y="382"/>
                  <a:pt x="643" y="379"/>
                  <a:pt x="644" y="376"/>
                </a:cubicBezTo>
                <a:cubicBezTo>
                  <a:pt x="646" y="372"/>
                  <a:pt x="645" y="368"/>
                  <a:pt x="643" y="365"/>
                </a:cubicBezTo>
                <a:cubicBezTo>
                  <a:pt x="641" y="362"/>
                  <a:pt x="593" y="289"/>
                  <a:pt x="524" y="255"/>
                </a:cubicBezTo>
                <a:cubicBezTo>
                  <a:pt x="524" y="255"/>
                  <a:pt x="524" y="255"/>
                  <a:pt x="523" y="255"/>
                </a:cubicBezTo>
                <a:cubicBezTo>
                  <a:pt x="553" y="227"/>
                  <a:pt x="575" y="182"/>
                  <a:pt x="575" y="130"/>
                </a:cubicBezTo>
                <a:cubicBezTo>
                  <a:pt x="575" y="51"/>
                  <a:pt x="530" y="0"/>
                  <a:pt x="459" y="0"/>
                </a:cubicBezTo>
                <a:cubicBezTo>
                  <a:pt x="388" y="0"/>
                  <a:pt x="342" y="51"/>
                  <a:pt x="342" y="130"/>
                </a:cubicBezTo>
                <a:cubicBezTo>
                  <a:pt x="342" y="180"/>
                  <a:pt x="366" y="226"/>
                  <a:pt x="396" y="255"/>
                </a:cubicBezTo>
                <a:cubicBezTo>
                  <a:pt x="395" y="255"/>
                  <a:pt x="394" y="255"/>
                  <a:pt x="394" y="255"/>
                </a:cubicBezTo>
                <a:cubicBezTo>
                  <a:pt x="325" y="289"/>
                  <a:pt x="276" y="362"/>
                  <a:pt x="274" y="365"/>
                </a:cubicBezTo>
                <a:cubicBezTo>
                  <a:pt x="272" y="368"/>
                  <a:pt x="272" y="372"/>
                  <a:pt x="273" y="376"/>
                </a:cubicBezTo>
                <a:cubicBezTo>
                  <a:pt x="274" y="379"/>
                  <a:pt x="277" y="382"/>
                  <a:pt x="280" y="384"/>
                </a:cubicBezTo>
                <a:cubicBezTo>
                  <a:pt x="283" y="385"/>
                  <a:pt x="359" y="415"/>
                  <a:pt x="454" y="416"/>
                </a:cubicBezTo>
                <a:cubicBezTo>
                  <a:pt x="449" y="417"/>
                  <a:pt x="446" y="422"/>
                  <a:pt x="446" y="427"/>
                </a:cubicBezTo>
                <a:cubicBezTo>
                  <a:pt x="446" y="491"/>
                  <a:pt x="446" y="491"/>
                  <a:pt x="446" y="491"/>
                </a:cubicBezTo>
                <a:cubicBezTo>
                  <a:pt x="408" y="497"/>
                  <a:pt x="378" y="531"/>
                  <a:pt x="378" y="571"/>
                </a:cubicBezTo>
                <a:cubicBezTo>
                  <a:pt x="378" y="577"/>
                  <a:pt x="379" y="583"/>
                  <a:pt x="380" y="589"/>
                </a:cubicBezTo>
                <a:cubicBezTo>
                  <a:pt x="320" y="629"/>
                  <a:pt x="320" y="629"/>
                  <a:pt x="320" y="629"/>
                </a:cubicBezTo>
                <a:cubicBezTo>
                  <a:pt x="314" y="633"/>
                  <a:pt x="313" y="640"/>
                  <a:pt x="316" y="646"/>
                </a:cubicBezTo>
                <a:cubicBezTo>
                  <a:pt x="319" y="650"/>
                  <a:pt x="323" y="652"/>
                  <a:pt x="327" y="652"/>
                </a:cubicBezTo>
                <a:cubicBezTo>
                  <a:pt x="329" y="652"/>
                  <a:pt x="331" y="651"/>
                  <a:pt x="334" y="649"/>
                </a:cubicBezTo>
                <a:cubicBezTo>
                  <a:pt x="390" y="612"/>
                  <a:pt x="390" y="612"/>
                  <a:pt x="390" y="612"/>
                </a:cubicBezTo>
                <a:cubicBezTo>
                  <a:pt x="404" y="636"/>
                  <a:pt x="429" y="652"/>
                  <a:pt x="459" y="652"/>
                </a:cubicBezTo>
                <a:cubicBezTo>
                  <a:pt x="488" y="652"/>
                  <a:pt x="514" y="636"/>
                  <a:pt x="528" y="612"/>
                </a:cubicBezTo>
                <a:lnTo>
                  <a:pt x="590" y="653"/>
                </a:lnTo>
                <a:close/>
                <a:moveTo>
                  <a:pt x="367" y="130"/>
                </a:moveTo>
                <a:cubicBezTo>
                  <a:pt x="367" y="65"/>
                  <a:pt x="402" y="24"/>
                  <a:pt x="459" y="24"/>
                </a:cubicBezTo>
                <a:cubicBezTo>
                  <a:pt x="515" y="24"/>
                  <a:pt x="550" y="65"/>
                  <a:pt x="550" y="130"/>
                </a:cubicBezTo>
                <a:cubicBezTo>
                  <a:pt x="550" y="200"/>
                  <a:pt x="500" y="260"/>
                  <a:pt x="459" y="260"/>
                </a:cubicBezTo>
                <a:cubicBezTo>
                  <a:pt x="427" y="260"/>
                  <a:pt x="367" y="205"/>
                  <a:pt x="367" y="130"/>
                </a:cubicBezTo>
                <a:close/>
                <a:moveTo>
                  <a:pt x="459" y="285"/>
                </a:moveTo>
                <a:cubicBezTo>
                  <a:pt x="471" y="285"/>
                  <a:pt x="483" y="282"/>
                  <a:pt x="495" y="275"/>
                </a:cubicBezTo>
                <a:cubicBezTo>
                  <a:pt x="481" y="292"/>
                  <a:pt x="467" y="305"/>
                  <a:pt x="459" y="312"/>
                </a:cubicBezTo>
                <a:cubicBezTo>
                  <a:pt x="450" y="304"/>
                  <a:pt x="435" y="291"/>
                  <a:pt x="420" y="273"/>
                </a:cubicBezTo>
                <a:cubicBezTo>
                  <a:pt x="433" y="281"/>
                  <a:pt x="446" y="285"/>
                  <a:pt x="459" y="285"/>
                </a:cubicBezTo>
                <a:close/>
                <a:moveTo>
                  <a:pt x="396" y="282"/>
                </a:moveTo>
                <a:cubicBezTo>
                  <a:pt x="422" y="316"/>
                  <a:pt x="450" y="336"/>
                  <a:pt x="451" y="337"/>
                </a:cubicBezTo>
                <a:cubicBezTo>
                  <a:pt x="456" y="341"/>
                  <a:pt x="462" y="341"/>
                  <a:pt x="466" y="337"/>
                </a:cubicBezTo>
                <a:cubicBezTo>
                  <a:pt x="467" y="336"/>
                  <a:pt x="495" y="316"/>
                  <a:pt x="522" y="282"/>
                </a:cubicBezTo>
                <a:cubicBezTo>
                  <a:pt x="564" y="305"/>
                  <a:pt x="598" y="345"/>
                  <a:pt x="613" y="366"/>
                </a:cubicBezTo>
                <a:cubicBezTo>
                  <a:pt x="586" y="375"/>
                  <a:pt x="527" y="391"/>
                  <a:pt x="459" y="391"/>
                </a:cubicBezTo>
                <a:cubicBezTo>
                  <a:pt x="391" y="391"/>
                  <a:pt x="331" y="374"/>
                  <a:pt x="305" y="366"/>
                </a:cubicBezTo>
                <a:cubicBezTo>
                  <a:pt x="320" y="345"/>
                  <a:pt x="354" y="305"/>
                  <a:pt x="396" y="282"/>
                </a:cubicBezTo>
                <a:close/>
                <a:moveTo>
                  <a:pt x="459" y="627"/>
                </a:moveTo>
                <a:cubicBezTo>
                  <a:pt x="436" y="627"/>
                  <a:pt x="416" y="613"/>
                  <a:pt x="407" y="593"/>
                </a:cubicBezTo>
                <a:cubicBezTo>
                  <a:pt x="407" y="591"/>
                  <a:pt x="407" y="589"/>
                  <a:pt x="405" y="587"/>
                </a:cubicBezTo>
                <a:cubicBezTo>
                  <a:pt x="405" y="587"/>
                  <a:pt x="405" y="587"/>
                  <a:pt x="405" y="586"/>
                </a:cubicBezTo>
                <a:cubicBezTo>
                  <a:pt x="404" y="582"/>
                  <a:pt x="403" y="576"/>
                  <a:pt x="403" y="571"/>
                </a:cubicBezTo>
                <a:cubicBezTo>
                  <a:pt x="403" y="540"/>
                  <a:pt x="428" y="515"/>
                  <a:pt x="459" y="515"/>
                </a:cubicBezTo>
                <a:cubicBezTo>
                  <a:pt x="490" y="515"/>
                  <a:pt x="515" y="540"/>
                  <a:pt x="515" y="571"/>
                </a:cubicBezTo>
                <a:cubicBezTo>
                  <a:pt x="515" y="602"/>
                  <a:pt x="490" y="627"/>
                  <a:pt x="459" y="627"/>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3732548" y="2752492"/>
            <a:ext cx="410541" cy="357773"/>
          </a:xfrm>
          <a:custGeom>
            <a:avLst/>
            <a:gdLst>
              <a:gd name="T0" fmla="*/ 692 w 935"/>
              <a:gd name="T1" fmla="*/ 2 h 816"/>
              <a:gd name="T2" fmla="*/ 343 w 935"/>
              <a:gd name="T3" fmla="*/ 200 h 816"/>
              <a:gd name="T4" fmla="*/ 350 w 935"/>
              <a:gd name="T5" fmla="*/ 508 h 816"/>
              <a:gd name="T6" fmla="*/ 698 w 935"/>
              <a:gd name="T7" fmla="*/ 697 h 816"/>
              <a:gd name="T8" fmla="*/ 710 w 935"/>
              <a:gd name="T9" fmla="*/ 684 h 816"/>
              <a:gd name="T10" fmla="*/ 704 w 935"/>
              <a:gd name="T11" fmla="*/ 2 h 816"/>
              <a:gd name="T12" fmla="*/ 368 w 935"/>
              <a:gd name="T13" fmla="*/ 489 h 816"/>
              <a:gd name="T14" fmla="*/ 686 w 935"/>
              <a:gd name="T15" fmla="*/ 34 h 816"/>
              <a:gd name="T16" fmla="*/ 116 w 935"/>
              <a:gd name="T17" fmla="*/ 253 h 816"/>
              <a:gd name="T18" fmla="*/ 320 w 935"/>
              <a:gd name="T19" fmla="*/ 221 h 816"/>
              <a:gd name="T20" fmla="*/ 320 w 935"/>
              <a:gd name="T21" fmla="*/ 196 h 816"/>
              <a:gd name="T22" fmla="*/ 99 w 935"/>
              <a:gd name="T23" fmla="*/ 235 h 816"/>
              <a:gd name="T24" fmla="*/ 49 w 935"/>
              <a:gd name="T25" fmla="*/ 288 h 816"/>
              <a:gd name="T26" fmla="*/ 0 w 935"/>
              <a:gd name="T27" fmla="*/ 360 h 816"/>
              <a:gd name="T28" fmla="*/ 66 w 935"/>
              <a:gd name="T29" fmla="*/ 409 h 816"/>
              <a:gd name="T30" fmla="*/ 194 w 935"/>
              <a:gd name="T31" fmla="*/ 501 h 816"/>
              <a:gd name="T32" fmla="*/ 332 w 935"/>
              <a:gd name="T33" fmla="*/ 489 h 816"/>
              <a:gd name="T34" fmla="*/ 194 w 935"/>
              <a:gd name="T35" fmla="*/ 476 h 816"/>
              <a:gd name="T36" fmla="*/ 84 w 935"/>
              <a:gd name="T37" fmla="*/ 367 h 816"/>
              <a:gd name="T38" fmla="*/ 116 w 935"/>
              <a:gd name="T39" fmla="*/ 253 h 816"/>
              <a:gd name="T40" fmla="*/ 25 w 935"/>
              <a:gd name="T41" fmla="*/ 360 h 816"/>
              <a:gd name="T42" fmla="*/ 49 w 935"/>
              <a:gd name="T43" fmla="*/ 313 h 816"/>
              <a:gd name="T44" fmla="*/ 59 w 935"/>
              <a:gd name="T45" fmla="*/ 330 h 816"/>
              <a:gd name="T46" fmla="*/ 60 w 935"/>
              <a:gd name="T47" fmla="*/ 384 h 816"/>
              <a:gd name="T48" fmla="*/ 935 w 935"/>
              <a:gd name="T49" fmla="*/ 348 h 816"/>
              <a:gd name="T50" fmla="*/ 878 w 935"/>
              <a:gd name="T51" fmla="*/ 551 h 816"/>
              <a:gd name="T52" fmla="*/ 867 w 935"/>
              <a:gd name="T53" fmla="*/ 533 h 816"/>
              <a:gd name="T54" fmla="*/ 867 w 935"/>
              <a:gd name="T55" fmla="*/ 164 h 816"/>
              <a:gd name="T56" fmla="*/ 890 w 935"/>
              <a:gd name="T57" fmla="*/ 153 h 816"/>
              <a:gd name="T58" fmla="*/ 826 w 935"/>
              <a:gd name="T59" fmla="*/ 218 h 816"/>
              <a:gd name="T60" fmla="*/ 826 w 935"/>
              <a:gd name="T61" fmla="*/ 479 h 816"/>
              <a:gd name="T62" fmla="*/ 810 w 935"/>
              <a:gd name="T63" fmla="*/ 486 h 816"/>
              <a:gd name="T64" fmla="*/ 826 w 935"/>
              <a:gd name="T65" fmla="*/ 348 h 816"/>
              <a:gd name="T66" fmla="*/ 810 w 935"/>
              <a:gd name="T67" fmla="*/ 211 h 816"/>
              <a:gd name="T68" fmla="*/ 759 w 935"/>
              <a:gd name="T69" fmla="*/ 287 h 816"/>
              <a:gd name="T70" fmla="*/ 759 w 935"/>
              <a:gd name="T71" fmla="*/ 410 h 816"/>
              <a:gd name="T72" fmla="*/ 744 w 935"/>
              <a:gd name="T73" fmla="*/ 419 h 816"/>
              <a:gd name="T74" fmla="*/ 741 w 935"/>
              <a:gd name="T75" fmla="*/ 348 h 816"/>
              <a:gd name="T76" fmla="*/ 744 w 935"/>
              <a:gd name="T77" fmla="*/ 278 h 816"/>
              <a:gd name="T78" fmla="*/ 295 w 935"/>
              <a:gd name="T79" fmla="*/ 522 h 816"/>
              <a:gd name="T80" fmla="*/ 246 w 935"/>
              <a:gd name="T81" fmla="*/ 816 h 816"/>
              <a:gd name="T82" fmla="*/ 174 w 935"/>
              <a:gd name="T83" fmla="*/ 767 h 816"/>
              <a:gd name="T84" fmla="*/ 186 w 935"/>
              <a:gd name="T85" fmla="*/ 510 h 816"/>
              <a:gd name="T86" fmla="*/ 199 w 935"/>
              <a:gd name="T87" fmla="*/ 767 h 816"/>
              <a:gd name="T88" fmla="*/ 246 w 935"/>
              <a:gd name="T89" fmla="*/ 792 h 816"/>
              <a:gd name="T90" fmla="*/ 270 w 935"/>
              <a:gd name="T91" fmla="*/ 522 h 816"/>
              <a:gd name="T92" fmla="*/ 295 w 935"/>
              <a:gd name="T93" fmla="*/ 52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5" h="816">
                <a:moveTo>
                  <a:pt x="704" y="2"/>
                </a:moveTo>
                <a:cubicBezTo>
                  <a:pt x="701" y="0"/>
                  <a:pt x="696" y="0"/>
                  <a:pt x="692" y="2"/>
                </a:cubicBezTo>
                <a:cubicBezTo>
                  <a:pt x="350" y="189"/>
                  <a:pt x="350" y="189"/>
                  <a:pt x="350" y="189"/>
                </a:cubicBezTo>
                <a:cubicBezTo>
                  <a:pt x="346" y="191"/>
                  <a:pt x="343" y="196"/>
                  <a:pt x="343" y="200"/>
                </a:cubicBezTo>
                <a:cubicBezTo>
                  <a:pt x="343" y="497"/>
                  <a:pt x="343" y="497"/>
                  <a:pt x="343" y="497"/>
                </a:cubicBezTo>
                <a:cubicBezTo>
                  <a:pt x="343" y="501"/>
                  <a:pt x="346" y="505"/>
                  <a:pt x="350" y="508"/>
                </a:cubicBezTo>
                <a:cubicBezTo>
                  <a:pt x="692" y="695"/>
                  <a:pt x="692" y="695"/>
                  <a:pt x="692" y="695"/>
                </a:cubicBezTo>
                <a:cubicBezTo>
                  <a:pt x="694" y="696"/>
                  <a:pt x="696" y="697"/>
                  <a:pt x="698" y="697"/>
                </a:cubicBezTo>
                <a:cubicBezTo>
                  <a:pt x="700" y="697"/>
                  <a:pt x="702" y="696"/>
                  <a:pt x="704" y="695"/>
                </a:cubicBezTo>
                <a:cubicBezTo>
                  <a:pt x="708" y="693"/>
                  <a:pt x="710" y="689"/>
                  <a:pt x="710" y="684"/>
                </a:cubicBezTo>
                <a:cubicBezTo>
                  <a:pt x="710" y="13"/>
                  <a:pt x="710" y="13"/>
                  <a:pt x="710" y="13"/>
                </a:cubicBezTo>
                <a:cubicBezTo>
                  <a:pt x="710" y="8"/>
                  <a:pt x="708" y="4"/>
                  <a:pt x="704" y="2"/>
                </a:cubicBezTo>
                <a:close/>
                <a:moveTo>
                  <a:pt x="686" y="663"/>
                </a:moveTo>
                <a:cubicBezTo>
                  <a:pt x="368" y="489"/>
                  <a:pt x="368" y="489"/>
                  <a:pt x="368" y="489"/>
                </a:cubicBezTo>
                <a:cubicBezTo>
                  <a:pt x="368" y="207"/>
                  <a:pt x="368" y="207"/>
                  <a:pt x="368" y="207"/>
                </a:cubicBezTo>
                <a:cubicBezTo>
                  <a:pt x="686" y="34"/>
                  <a:pt x="686" y="34"/>
                  <a:pt x="686" y="34"/>
                </a:cubicBezTo>
                <a:lnTo>
                  <a:pt x="686" y="663"/>
                </a:lnTo>
                <a:close/>
                <a:moveTo>
                  <a:pt x="116" y="253"/>
                </a:moveTo>
                <a:cubicBezTo>
                  <a:pt x="137" y="232"/>
                  <a:pt x="164" y="221"/>
                  <a:pt x="194" y="221"/>
                </a:cubicBezTo>
                <a:cubicBezTo>
                  <a:pt x="320" y="221"/>
                  <a:pt x="320" y="221"/>
                  <a:pt x="320" y="221"/>
                </a:cubicBezTo>
                <a:cubicBezTo>
                  <a:pt x="327" y="221"/>
                  <a:pt x="332" y="215"/>
                  <a:pt x="332" y="208"/>
                </a:cubicBezTo>
                <a:cubicBezTo>
                  <a:pt x="332" y="201"/>
                  <a:pt x="327" y="196"/>
                  <a:pt x="320" y="196"/>
                </a:cubicBezTo>
                <a:cubicBezTo>
                  <a:pt x="194" y="196"/>
                  <a:pt x="194" y="196"/>
                  <a:pt x="194" y="196"/>
                </a:cubicBezTo>
                <a:cubicBezTo>
                  <a:pt x="158" y="196"/>
                  <a:pt x="124" y="210"/>
                  <a:pt x="99" y="235"/>
                </a:cubicBezTo>
                <a:cubicBezTo>
                  <a:pt x="84" y="250"/>
                  <a:pt x="73" y="268"/>
                  <a:pt x="66" y="288"/>
                </a:cubicBezTo>
                <a:cubicBezTo>
                  <a:pt x="49" y="288"/>
                  <a:pt x="49" y="288"/>
                  <a:pt x="49" y="288"/>
                </a:cubicBezTo>
                <a:cubicBezTo>
                  <a:pt x="22" y="288"/>
                  <a:pt x="0" y="310"/>
                  <a:pt x="0" y="337"/>
                </a:cubicBezTo>
                <a:cubicBezTo>
                  <a:pt x="0" y="360"/>
                  <a:pt x="0" y="360"/>
                  <a:pt x="0" y="360"/>
                </a:cubicBezTo>
                <a:cubicBezTo>
                  <a:pt x="0" y="387"/>
                  <a:pt x="22" y="409"/>
                  <a:pt x="49" y="409"/>
                </a:cubicBezTo>
                <a:cubicBezTo>
                  <a:pt x="66" y="409"/>
                  <a:pt x="66" y="409"/>
                  <a:pt x="66" y="409"/>
                </a:cubicBezTo>
                <a:cubicBezTo>
                  <a:pt x="73" y="429"/>
                  <a:pt x="84" y="447"/>
                  <a:pt x="99" y="462"/>
                </a:cubicBezTo>
                <a:cubicBezTo>
                  <a:pt x="124" y="487"/>
                  <a:pt x="158" y="501"/>
                  <a:pt x="194" y="501"/>
                </a:cubicBezTo>
                <a:cubicBezTo>
                  <a:pt x="320" y="501"/>
                  <a:pt x="320" y="501"/>
                  <a:pt x="320" y="501"/>
                </a:cubicBezTo>
                <a:cubicBezTo>
                  <a:pt x="327" y="501"/>
                  <a:pt x="332" y="496"/>
                  <a:pt x="332" y="489"/>
                </a:cubicBezTo>
                <a:cubicBezTo>
                  <a:pt x="332" y="482"/>
                  <a:pt x="327" y="476"/>
                  <a:pt x="320" y="476"/>
                </a:cubicBezTo>
                <a:cubicBezTo>
                  <a:pt x="194" y="476"/>
                  <a:pt x="194" y="476"/>
                  <a:pt x="194" y="476"/>
                </a:cubicBezTo>
                <a:cubicBezTo>
                  <a:pt x="164" y="476"/>
                  <a:pt x="137" y="465"/>
                  <a:pt x="116" y="444"/>
                </a:cubicBezTo>
                <a:cubicBezTo>
                  <a:pt x="95" y="423"/>
                  <a:pt x="84" y="396"/>
                  <a:pt x="84" y="367"/>
                </a:cubicBezTo>
                <a:cubicBezTo>
                  <a:pt x="84" y="330"/>
                  <a:pt x="84" y="330"/>
                  <a:pt x="84" y="330"/>
                </a:cubicBezTo>
                <a:cubicBezTo>
                  <a:pt x="84" y="301"/>
                  <a:pt x="95" y="273"/>
                  <a:pt x="116" y="253"/>
                </a:cubicBezTo>
                <a:close/>
                <a:moveTo>
                  <a:pt x="49" y="384"/>
                </a:moveTo>
                <a:cubicBezTo>
                  <a:pt x="36" y="384"/>
                  <a:pt x="25" y="373"/>
                  <a:pt x="25" y="360"/>
                </a:cubicBezTo>
                <a:cubicBezTo>
                  <a:pt x="25" y="337"/>
                  <a:pt x="25" y="337"/>
                  <a:pt x="25" y="337"/>
                </a:cubicBezTo>
                <a:cubicBezTo>
                  <a:pt x="25" y="324"/>
                  <a:pt x="36" y="313"/>
                  <a:pt x="49" y="313"/>
                </a:cubicBezTo>
                <a:cubicBezTo>
                  <a:pt x="60" y="313"/>
                  <a:pt x="60" y="313"/>
                  <a:pt x="60" y="313"/>
                </a:cubicBezTo>
                <a:cubicBezTo>
                  <a:pt x="60" y="318"/>
                  <a:pt x="59" y="324"/>
                  <a:pt x="59" y="330"/>
                </a:cubicBezTo>
                <a:cubicBezTo>
                  <a:pt x="59" y="367"/>
                  <a:pt x="59" y="367"/>
                  <a:pt x="59" y="367"/>
                </a:cubicBezTo>
                <a:cubicBezTo>
                  <a:pt x="59" y="373"/>
                  <a:pt x="60" y="378"/>
                  <a:pt x="60" y="384"/>
                </a:cubicBezTo>
                <a:lnTo>
                  <a:pt x="49" y="384"/>
                </a:lnTo>
                <a:close/>
                <a:moveTo>
                  <a:pt x="935" y="348"/>
                </a:moveTo>
                <a:cubicBezTo>
                  <a:pt x="935" y="417"/>
                  <a:pt x="919" y="483"/>
                  <a:pt x="890" y="544"/>
                </a:cubicBezTo>
                <a:cubicBezTo>
                  <a:pt x="887" y="548"/>
                  <a:pt x="883" y="551"/>
                  <a:pt x="878" y="551"/>
                </a:cubicBezTo>
                <a:cubicBezTo>
                  <a:pt x="877" y="551"/>
                  <a:pt x="875" y="550"/>
                  <a:pt x="873" y="549"/>
                </a:cubicBezTo>
                <a:cubicBezTo>
                  <a:pt x="867" y="546"/>
                  <a:pt x="864" y="539"/>
                  <a:pt x="867" y="533"/>
                </a:cubicBezTo>
                <a:cubicBezTo>
                  <a:pt x="895" y="475"/>
                  <a:pt x="910" y="413"/>
                  <a:pt x="910" y="348"/>
                </a:cubicBezTo>
                <a:cubicBezTo>
                  <a:pt x="910" y="284"/>
                  <a:pt x="895" y="222"/>
                  <a:pt x="867" y="164"/>
                </a:cubicBezTo>
                <a:cubicBezTo>
                  <a:pt x="864" y="158"/>
                  <a:pt x="867" y="150"/>
                  <a:pt x="873" y="147"/>
                </a:cubicBezTo>
                <a:cubicBezTo>
                  <a:pt x="879" y="144"/>
                  <a:pt x="887" y="147"/>
                  <a:pt x="890" y="153"/>
                </a:cubicBezTo>
                <a:cubicBezTo>
                  <a:pt x="919" y="214"/>
                  <a:pt x="935" y="280"/>
                  <a:pt x="935" y="348"/>
                </a:cubicBezTo>
                <a:close/>
                <a:moveTo>
                  <a:pt x="826" y="218"/>
                </a:moveTo>
                <a:cubicBezTo>
                  <a:pt x="842" y="260"/>
                  <a:pt x="850" y="303"/>
                  <a:pt x="850" y="348"/>
                </a:cubicBezTo>
                <a:cubicBezTo>
                  <a:pt x="850" y="393"/>
                  <a:pt x="842" y="437"/>
                  <a:pt x="826" y="479"/>
                </a:cubicBezTo>
                <a:cubicBezTo>
                  <a:pt x="824" y="484"/>
                  <a:pt x="819" y="487"/>
                  <a:pt x="814" y="487"/>
                </a:cubicBezTo>
                <a:cubicBezTo>
                  <a:pt x="813" y="487"/>
                  <a:pt x="811" y="486"/>
                  <a:pt x="810" y="486"/>
                </a:cubicBezTo>
                <a:cubicBezTo>
                  <a:pt x="804" y="483"/>
                  <a:pt x="800" y="476"/>
                  <a:pt x="803" y="470"/>
                </a:cubicBezTo>
                <a:cubicBezTo>
                  <a:pt x="818" y="431"/>
                  <a:pt x="826" y="390"/>
                  <a:pt x="826" y="348"/>
                </a:cubicBezTo>
                <a:cubicBezTo>
                  <a:pt x="826" y="307"/>
                  <a:pt x="818" y="266"/>
                  <a:pt x="803" y="227"/>
                </a:cubicBezTo>
                <a:cubicBezTo>
                  <a:pt x="800" y="221"/>
                  <a:pt x="804" y="213"/>
                  <a:pt x="810" y="211"/>
                </a:cubicBezTo>
                <a:cubicBezTo>
                  <a:pt x="816" y="208"/>
                  <a:pt x="824" y="212"/>
                  <a:pt x="826" y="218"/>
                </a:cubicBezTo>
                <a:close/>
                <a:moveTo>
                  <a:pt x="759" y="287"/>
                </a:moveTo>
                <a:cubicBezTo>
                  <a:pt x="764" y="307"/>
                  <a:pt x="766" y="328"/>
                  <a:pt x="766" y="348"/>
                </a:cubicBezTo>
                <a:cubicBezTo>
                  <a:pt x="766" y="369"/>
                  <a:pt x="764" y="390"/>
                  <a:pt x="759" y="410"/>
                </a:cubicBezTo>
                <a:cubicBezTo>
                  <a:pt x="758" y="416"/>
                  <a:pt x="753" y="419"/>
                  <a:pt x="747" y="419"/>
                </a:cubicBezTo>
                <a:cubicBezTo>
                  <a:pt x="746" y="419"/>
                  <a:pt x="745" y="419"/>
                  <a:pt x="744" y="419"/>
                </a:cubicBezTo>
                <a:cubicBezTo>
                  <a:pt x="738" y="418"/>
                  <a:pt x="734" y="411"/>
                  <a:pt x="735" y="404"/>
                </a:cubicBezTo>
                <a:cubicBezTo>
                  <a:pt x="739" y="386"/>
                  <a:pt x="741" y="367"/>
                  <a:pt x="741" y="348"/>
                </a:cubicBezTo>
                <a:cubicBezTo>
                  <a:pt x="741" y="330"/>
                  <a:pt x="739" y="311"/>
                  <a:pt x="735" y="293"/>
                </a:cubicBezTo>
                <a:cubicBezTo>
                  <a:pt x="734" y="286"/>
                  <a:pt x="738" y="279"/>
                  <a:pt x="744" y="278"/>
                </a:cubicBezTo>
                <a:cubicBezTo>
                  <a:pt x="751" y="276"/>
                  <a:pt x="758" y="280"/>
                  <a:pt x="759" y="287"/>
                </a:cubicBezTo>
                <a:close/>
                <a:moveTo>
                  <a:pt x="295" y="522"/>
                </a:moveTo>
                <a:cubicBezTo>
                  <a:pt x="295" y="767"/>
                  <a:pt x="295" y="767"/>
                  <a:pt x="295" y="767"/>
                </a:cubicBezTo>
                <a:cubicBezTo>
                  <a:pt x="295" y="794"/>
                  <a:pt x="273" y="816"/>
                  <a:pt x="246" y="816"/>
                </a:cubicBezTo>
                <a:cubicBezTo>
                  <a:pt x="223" y="816"/>
                  <a:pt x="223" y="816"/>
                  <a:pt x="223" y="816"/>
                </a:cubicBezTo>
                <a:cubicBezTo>
                  <a:pt x="196" y="816"/>
                  <a:pt x="174" y="794"/>
                  <a:pt x="174" y="767"/>
                </a:cubicBezTo>
                <a:cubicBezTo>
                  <a:pt x="174" y="522"/>
                  <a:pt x="174" y="522"/>
                  <a:pt x="174" y="522"/>
                </a:cubicBezTo>
                <a:cubicBezTo>
                  <a:pt x="174" y="516"/>
                  <a:pt x="180" y="510"/>
                  <a:pt x="186" y="510"/>
                </a:cubicBezTo>
                <a:cubicBezTo>
                  <a:pt x="193" y="510"/>
                  <a:pt x="199" y="516"/>
                  <a:pt x="199" y="522"/>
                </a:cubicBezTo>
                <a:cubicBezTo>
                  <a:pt x="199" y="767"/>
                  <a:pt x="199" y="767"/>
                  <a:pt x="199" y="767"/>
                </a:cubicBezTo>
                <a:cubicBezTo>
                  <a:pt x="199" y="780"/>
                  <a:pt x="210" y="792"/>
                  <a:pt x="223" y="792"/>
                </a:cubicBezTo>
                <a:cubicBezTo>
                  <a:pt x="246" y="792"/>
                  <a:pt x="246" y="792"/>
                  <a:pt x="246" y="792"/>
                </a:cubicBezTo>
                <a:cubicBezTo>
                  <a:pt x="259" y="792"/>
                  <a:pt x="270" y="780"/>
                  <a:pt x="270" y="767"/>
                </a:cubicBezTo>
                <a:cubicBezTo>
                  <a:pt x="270" y="522"/>
                  <a:pt x="270" y="522"/>
                  <a:pt x="270" y="522"/>
                </a:cubicBezTo>
                <a:cubicBezTo>
                  <a:pt x="270" y="516"/>
                  <a:pt x="276" y="510"/>
                  <a:pt x="283" y="510"/>
                </a:cubicBezTo>
                <a:cubicBezTo>
                  <a:pt x="290" y="510"/>
                  <a:pt x="295" y="516"/>
                  <a:pt x="295" y="522"/>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1" name="TextBox 20">
            <a:extLst>
              <a:ext uri="{FF2B5EF4-FFF2-40B4-BE49-F238E27FC236}">
                <a16:creationId xmlns:a16="http://schemas.microsoft.com/office/drawing/2014/main" id="{7DC90157-F54C-818E-C06B-80C13C50D655}"/>
              </a:ext>
            </a:extLst>
          </p:cNvPr>
          <p:cNvSpPr txBox="1"/>
          <p:nvPr/>
        </p:nvSpPr>
        <p:spPr>
          <a:xfrm>
            <a:off x="5026336" y="6267618"/>
            <a:ext cx="2358338" cy="307777"/>
          </a:xfrm>
          <a:prstGeom prst="rect">
            <a:avLst/>
          </a:prstGeom>
          <a:noFill/>
        </p:spPr>
        <p:txBody>
          <a:bodyPr wrap="none" rtlCol="0">
            <a:spAutoFit/>
          </a:bodyPr>
          <a:lstStyle/>
          <a:p>
            <a:r>
              <a:rPr lang="en-US" sz="1400" b="1" dirty="0">
                <a:hlinkClick r:id="rId2"/>
              </a:rPr>
              <a:t>https://www.carc.usc.edu/</a:t>
            </a:r>
            <a:endParaRPr lang="en-US" sz="1400" b="1" dirty="0"/>
          </a:p>
        </p:txBody>
      </p:sp>
    </p:spTree>
    <p:extLst>
      <p:ext uri="{BB962C8B-B14F-4D97-AF65-F5344CB8AC3E}">
        <p14:creationId xmlns:p14="http://schemas.microsoft.com/office/powerpoint/2010/main" val="5692322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CARC </a:t>
            </a:r>
            <a:r>
              <a:rPr lang="en-US" dirty="0" err="1"/>
              <a:t>SystemS</a:t>
            </a:r>
            <a:r>
              <a:rPr lang="en-US" dirty="0"/>
              <a:t> </a:t>
            </a:r>
            <a:r>
              <a:rPr lang="en-US" dirty="0">
                <a:solidFill>
                  <a:schemeClr val="accent2"/>
                </a:solidFill>
              </a:rPr>
              <a:t>overview</a:t>
            </a:r>
          </a:p>
        </p:txBody>
      </p:sp>
      <p:pic>
        <p:nvPicPr>
          <p:cNvPr id="13" name="Picture 12">
            <a:extLst>
              <a:ext uri="{FF2B5EF4-FFF2-40B4-BE49-F238E27FC236}">
                <a16:creationId xmlns:a16="http://schemas.microsoft.com/office/drawing/2014/main" id="{7D14A775-5313-3448-8F3F-6E10C7CB1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69" y="1864397"/>
            <a:ext cx="1707243" cy="1233767"/>
          </a:xfrm>
          <a:prstGeom prst="rect">
            <a:avLst/>
          </a:prstGeom>
        </p:spPr>
      </p:pic>
      <p:pic>
        <p:nvPicPr>
          <p:cNvPr id="14" name="Picture 13">
            <a:extLst>
              <a:ext uri="{FF2B5EF4-FFF2-40B4-BE49-F238E27FC236}">
                <a16:creationId xmlns:a16="http://schemas.microsoft.com/office/drawing/2014/main" id="{725EECA8-BEF8-B04A-BB46-17F396A5B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365" y="1864397"/>
            <a:ext cx="1707243" cy="1233767"/>
          </a:xfrm>
          <a:prstGeom prst="rect">
            <a:avLst/>
          </a:prstGeom>
        </p:spPr>
      </p:pic>
      <p:pic>
        <p:nvPicPr>
          <p:cNvPr id="18" name="Picture 17">
            <a:extLst>
              <a:ext uri="{FF2B5EF4-FFF2-40B4-BE49-F238E27FC236}">
                <a16:creationId xmlns:a16="http://schemas.microsoft.com/office/drawing/2014/main" id="{B9857BE7-6106-114D-AE76-589F0EC51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044" y="5179509"/>
            <a:ext cx="695363" cy="794700"/>
          </a:xfrm>
          <a:prstGeom prst="rect">
            <a:avLst/>
          </a:prstGeom>
        </p:spPr>
      </p:pic>
      <p:pic>
        <p:nvPicPr>
          <p:cNvPr id="23" name="Picture 22">
            <a:extLst>
              <a:ext uri="{FF2B5EF4-FFF2-40B4-BE49-F238E27FC236}">
                <a16:creationId xmlns:a16="http://schemas.microsoft.com/office/drawing/2014/main" id="{CC3D0D9A-BA51-844E-BB19-6280B52B6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072" y="5179510"/>
            <a:ext cx="695363" cy="794700"/>
          </a:xfrm>
          <a:prstGeom prst="rect">
            <a:avLst/>
          </a:prstGeom>
        </p:spPr>
      </p:pic>
      <p:pic>
        <p:nvPicPr>
          <p:cNvPr id="24" name="Picture 23">
            <a:extLst>
              <a:ext uri="{FF2B5EF4-FFF2-40B4-BE49-F238E27FC236}">
                <a16:creationId xmlns:a16="http://schemas.microsoft.com/office/drawing/2014/main" id="{F6950739-C54A-264F-9E4D-F1F865188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729" y="5179511"/>
            <a:ext cx="695363" cy="794700"/>
          </a:xfrm>
          <a:prstGeom prst="rect">
            <a:avLst/>
          </a:prstGeom>
        </p:spPr>
      </p:pic>
      <p:pic>
        <p:nvPicPr>
          <p:cNvPr id="25" name="Picture 24">
            <a:extLst>
              <a:ext uri="{FF2B5EF4-FFF2-40B4-BE49-F238E27FC236}">
                <a16:creationId xmlns:a16="http://schemas.microsoft.com/office/drawing/2014/main" id="{B964E8E5-2667-1046-AF2D-17FA58F04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387" y="5179513"/>
            <a:ext cx="695363" cy="794700"/>
          </a:xfrm>
          <a:prstGeom prst="rect">
            <a:avLst/>
          </a:prstGeom>
        </p:spPr>
      </p:pic>
      <p:pic>
        <p:nvPicPr>
          <p:cNvPr id="31" name="Picture 30">
            <a:extLst>
              <a:ext uri="{FF2B5EF4-FFF2-40B4-BE49-F238E27FC236}">
                <a16:creationId xmlns:a16="http://schemas.microsoft.com/office/drawing/2014/main" id="{F5B22470-DEAB-144D-895E-AD82E6625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779" y="3942167"/>
            <a:ext cx="721948" cy="721948"/>
          </a:xfrm>
          <a:prstGeom prst="rect">
            <a:avLst/>
          </a:prstGeom>
        </p:spPr>
      </p:pic>
      <p:pic>
        <p:nvPicPr>
          <p:cNvPr id="32" name="Picture 31">
            <a:extLst>
              <a:ext uri="{FF2B5EF4-FFF2-40B4-BE49-F238E27FC236}">
                <a16:creationId xmlns:a16="http://schemas.microsoft.com/office/drawing/2014/main" id="{E1A3A2EF-7FA4-7E44-A3E5-4315F54AB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755" y="3942169"/>
            <a:ext cx="721948" cy="721948"/>
          </a:xfrm>
          <a:prstGeom prst="rect">
            <a:avLst/>
          </a:prstGeom>
        </p:spPr>
      </p:pic>
      <p:cxnSp>
        <p:nvCxnSpPr>
          <p:cNvPr id="34" name="Elbow Connector 33">
            <a:extLst>
              <a:ext uri="{FF2B5EF4-FFF2-40B4-BE49-F238E27FC236}">
                <a16:creationId xmlns:a16="http://schemas.microsoft.com/office/drawing/2014/main" id="{ACB6B46D-1984-2744-835A-F0205B5F4C69}"/>
              </a:ext>
            </a:extLst>
          </p:cNvPr>
          <p:cNvCxnSpPr>
            <a:stCxn id="13" idx="2"/>
            <a:endCxn id="31" idx="0"/>
          </p:cNvCxnSpPr>
          <p:nvPr/>
        </p:nvCxnSpPr>
        <p:spPr>
          <a:xfrm rot="16200000" flipH="1">
            <a:off x="3712571" y="2710983"/>
            <a:ext cx="844004" cy="161836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7125CFF2-2637-5C4B-A16B-205FFF423254}"/>
              </a:ext>
            </a:extLst>
          </p:cNvPr>
          <p:cNvCxnSpPr>
            <a:stCxn id="14" idx="2"/>
            <a:endCxn id="32" idx="0"/>
          </p:cNvCxnSpPr>
          <p:nvPr/>
        </p:nvCxnSpPr>
        <p:spPr>
          <a:xfrm rot="5400000">
            <a:off x="7412356" y="2644538"/>
            <a:ext cx="844005" cy="1751257"/>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078DF7E-1A3F-B143-9A3F-2D30F4A3E314}"/>
              </a:ext>
            </a:extLst>
          </p:cNvPr>
          <p:cNvCxnSpPr>
            <a:stCxn id="18" idx="0"/>
            <a:endCxn id="31" idx="2"/>
          </p:cNvCxnSpPr>
          <p:nvPr/>
        </p:nvCxnSpPr>
        <p:spPr>
          <a:xfrm flipV="1">
            <a:off x="3609726" y="4664116"/>
            <a:ext cx="1334028" cy="515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02B88DF-8316-1141-BA38-A950A963D315}"/>
              </a:ext>
            </a:extLst>
          </p:cNvPr>
          <p:cNvCxnSpPr>
            <a:stCxn id="25" idx="0"/>
            <a:endCxn id="31" idx="2"/>
          </p:cNvCxnSpPr>
          <p:nvPr/>
        </p:nvCxnSpPr>
        <p:spPr>
          <a:xfrm flipH="1" flipV="1">
            <a:off x="4943753" y="4664115"/>
            <a:ext cx="514315" cy="51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4B6D2F-4A5C-B34D-A8D3-9B2C0A89A3A7}"/>
              </a:ext>
            </a:extLst>
          </p:cNvPr>
          <p:cNvCxnSpPr>
            <a:stCxn id="24" idx="0"/>
            <a:endCxn id="31" idx="2"/>
          </p:cNvCxnSpPr>
          <p:nvPr/>
        </p:nvCxnSpPr>
        <p:spPr>
          <a:xfrm flipH="1" flipV="1">
            <a:off x="4943754" y="4664115"/>
            <a:ext cx="2362657" cy="515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177D944-3064-0642-A197-ECCE076F34D0}"/>
              </a:ext>
            </a:extLst>
          </p:cNvPr>
          <p:cNvCxnSpPr>
            <a:stCxn id="23" idx="0"/>
            <a:endCxn id="31" idx="2"/>
          </p:cNvCxnSpPr>
          <p:nvPr/>
        </p:nvCxnSpPr>
        <p:spPr>
          <a:xfrm flipH="1" flipV="1">
            <a:off x="4943753" y="4664115"/>
            <a:ext cx="4211000" cy="515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4CA660-3568-A348-BBCB-27F4360B6F2A}"/>
              </a:ext>
            </a:extLst>
          </p:cNvPr>
          <p:cNvCxnSpPr>
            <a:stCxn id="18" idx="0"/>
            <a:endCxn id="32" idx="2"/>
          </p:cNvCxnSpPr>
          <p:nvPr/>
        </p:nvCxnSpPr>
        <p:spPr>
          <a:xfrm flipV="1">
            <a:off x="3609726" y="4664116"/>
            <a:ext cx="3349004" cy="51539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2F15304-1F22-1544-A0A1-6DCF1BDCD949}"/>
              </a:ext>
            </a:extLst>
          </p:cNvPr>
          <p:cNvCxnSpPr>
            <a:cxnSpLocks/>
            <a:stCxn id="25" idx="0"/>
            <a:endCxn id="32" idx="2"/>
          </p:cNvCxnSpPr>
          <p:nvPr/>
        </p:nvCxnSpPr>
        <p:spPr>
          <a:xfrm flipV="1">
            <a:off x="5458068" y="4664117"/>
            <a:ext cx="1500661" cy="515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0413833-9D26-974B-8D83-A310E583C155}"/>
              </a:ext>
            </a:extLst>
          </p:cNvPr>
          <p:cNvCxnSpPr>
            <a:cxnSpLocks/>
            <a:stCxn id="24" idx="0"/>
            <a:endCxn id="32" idx="2"/>
          </p:cNvCxnSpPr>
          <p:nvPr/>
        </p:nvCxnSpPr>
        <p:spPr>
          <a:xfrm flipH="1" flipV="1">
            <a:off x="6958730" y="4664116"/>
            <a:ext cx="347681" cy="51539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FF3F538-0D57-5041-8077-E671AE680C7D}"/>
              </a:ext>
            </a:extLst>
          </p:cNvPr>
          <p:cNvCxnSpPr>
            <a:cxnSpLocks/>
            <a:stCxn id="23" idx="0"/>
            <a:endCxn id="32" idx="2"/>
          </p:cNvCxnSpPr>
          <p:nvPr/>
        </p:nvCxnSpPr>
        <p:spPr>
          <a:xfrm flipH="1" flipV="1">
            <a:off x="6958729" y="4664117"/>
            <a:ext cx="2196024" cy="51539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CB387649-8E89-2F4B-BF79-AEB56368A983}"/>
              </a:ext>
            </a:extLst>
          </p:cNvPr>
          <p:cNvGrpSpPr/>
          <p:nvPr/>
        </p:nvGrpSpPr>
        <p:grpSpPr>
          <a:xfrm>
            <a:off x="4134572" y="3345318"/>
            <a:ext cx="3657600" cy="381461"/>
            <a:chOff x="122567" y="3083481"/>
            <a:chExt cx="2743200" cy="286096"/>
          </a:xfrm>
        </p:grpSpPr>
        <p:sp>
          <p:nvSpPr>
            <p:cNvPr id="56" name="Rounded Rectangle 55">
              <a:extLst>
                <a:ext uri="{FF2B5EF4-FFF2-40B4-BE49-F238E27FC236}">
                  <a16:creationId xmlns:a16="http://schemas.microsoft.com/office/drawing/2014/main" id="{5D0BA9F1-1C6D-534D-92FE-EE999EBD818A}"/>
                </a:ext>
              </a:extLst>
            </p:cNvPr>
            <p:cNvSpPr/>
            <p:nvPr/>
          </p:nvSpPr>
          <p:spPr>
            <a:xfrm>
              <a:off x="122567" y="3179040"/>
              <a:ext cx="2743200" cy="91440"/>
            </a:xfrm>
            <a:prstGeom prst="roundRect">
              <a:avLst/>
            </a:prstGeom>
            <a:solidFill>
              <a:schemeClr val="accent6">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Libraries</a:t>
              </a:r>
            </a:p>
          </p:txBody>
        </p:sp>
        <p:sp>
          <p:nvSpPr>
            <p:cNvPr id="57" name="Rounded Rectangle 56">
              <a:extLst>
                <a:ext uri="{FF2B5EF4-FFF2-40B4-BE49-F238E27FC236}">
                  <a16:creationId xmlns:a16="http://schemas.microsoft.com/office/drawing/2014/main" id="{8A57ADEE-98E4-E64B-ABCA-1EDB87EC3B4A}"/>
                </a:ext>
              </a:extLst>
            </p:cNvPr>
            <p:cNvSpPr/>
            <p:nvPr/>
          </p:nvSpPr>
          <p:spPr>
            <a:xfrm>
              <a:off x="122567" y="3083481"/>
              <a:ext cx="2743200" cy="91440"/>
            </a:xfrm>
            <a:prstGeom prst="roundRect">
              <a:avLst/>
            </a:prstGeom>
            <a:solidFill>
              <a:schemeClr val="accent6">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Applications</a:t>
              </a:r>
            </a:p>
          </p:txBody>
        </p:sp>
        <p:sp>
          <p:nvSpPr>
            <p:cNvPr id="58" name="Rounded Rectangle 57">
              <a:extLst>
                <a:ext uri="{FF2B5EF4-FFF2-40B4-BE49-F238E27FC236}">
                  <a16:creationId xmlns:a16="http://schemas.microsoft.com/office/drawing/2014/main" id="{EB1E4A8D-F715-D747-96C8-A9356F73F495}"/>
                </a:ext>
              </a:extLst>
            </p:cNvPr>
            <p:cNvSpPr/>
            <p:nvPr/>
          </p:nvSpPr>
          <p:spPr>
            <a:xfrm>
              <a:off x="122567" y="3278137"/>
              <a:ext cx="2743200" cy="91440"/>
            </a:xfrm>
            <a:prstGeom prst="roundRect">
              <a:avLst/>
            </a:prstGeom>
            <a:solidFill>
              <a:schemeClr val="accent6">
                <a:lumMod val="2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OS/System Tools</a:t>
              </a:r>
            </a:p>
          </p:txBody>
        </p:sp>
      </p:grpSp>
      <p:sp>
        <p:nvSpPr>
          <p:cNvPr id="59" name="TextBox 58">
            <a:extLst>
              <a:ext uri="{FF2B5EF4-FFF2-40B4-BE49-F238E27FC236}">
                <a16:creationId xmlns:a16="http://schemas.microsoft.com/office/drawing/2014/main" id="{B85B7184-67C1-FF43-86BD-E1C80A2206A4}"/>
              </a:ext>
            </a:extLst>
          </p:cNvPr>
          <p:cNvSpPr txBox="1"/>
          <p:nvPr/>
        </p:nvSpPr>
        <p:spPr>
          <a:xfrm>
            <a:off x="2020185" y="1539190"/>
            <a:ext cx="2618024" cy="338554"/>
          </a:xfrm>
          <a:prstGeom prst="rect">
            <a:avLst/>
          </a:prstGeom>
          <a:noFill/>
        </p:spPr>
        <p:txBody>
          <a:bodyPr wrap="none" rtlCol="0">
            <a:spAutoFit/>
          </a:bodyPr>
          <a:lstStyle/>
          <a:p>
            <a:r>
              <a:rPr lang="en-US" sz="1600" dirty="0"/>
              <a:t>Endeavour (Condo Cluster)</a:t>
            </a:r>
          </a:p>
        </p:txBody>
      </p:sp>
      <p:sp>
        <p:nvSpPr>
          <p:cNvPr id="62" name="TextBox 61">
            <a:extLst>
              <a:ext uri="{FF2B5EF4-FFF2-40B4-BE49-F238E27FC236}">
                <a16:creationId xmlns:a16="http://schemas.microsoft.com/office/drawing/2014/main" id="{0CEA82EF-784E-9E4F-8CAE-5339CA24F963}"/>
              </a:ext>
            </a:extLst>
          </p:cNvPr>
          <p:cNvSpPr txBox="1"/>
          <p:nvPr/>
        </p:nvSpPr>
        <p:spPr>
          <a:xfrm>
            <a:off x="7406809" y="1545011"/>
            <a:ext cx="2576346" cy="338554"/>
          </a:xfrm>
          <a:prstGeom prst="rect">
            <a:avLst/>
          </a:prstGeom>
          <a:noFill/>
        </p:spPr>
        <p:txBody>
          <a:bodyPr wrap="none" rtlCol="0">
            <a:spAutoFit/>
          </a:bodyPr>
          <a:lstStyle/>
          <a:p>
            <a:r>
              <a:rPr lang="en-US" sz="1600" dirty="0"/>
              <a:t>Discovery (Shared Cluster)</a:t>
            </a:r>
          </a:p>
        </p:txBody>
      </p:sp>
      <p:sp>
        <p:nvSpPr>
          <p:cNvPr id="33" name="TextBox 32">
            <a:extLst>
              <a:ext uri="{FF2B5EF4-FFF2-40B4-BE49-F238E27FC236}">
                <a16:creationId xmlns:a16="http://schemas.microsoft.com/office/drawing/2014/main" id="{E4CE0ED5-7A67-0D4A-B7C0-EC5E56D396AF}"/>
              </a:ext>
            </a:extLst>
          </p:cNvPr>
          <p:cNvSpPr txBox="1"/>
          <p:nvPr/>
        </p:nvSpPr>
        <p:spPr>
          <a:xfrm>
            <a:off x="3050845" y="5974206"/>
            <a:ext cx="1159292" cy="502573"/>
          </a:xfrm>
          <a:prstGeom prst="rect">
            <a:avLst/>
          </a:prstGeom>
          <a:noFill/>
        </p:spPr>
        <p:txBody>
          <a:bodyPr wrap="none" rtlCol="0">
            <a:spAutoFit/>
          </a:bodyPr>
          <a:lstStyle/>
          <a:p>
            <a:pPr algn="ctr"/>
            <a:r>
              <a:rPr lang="en-US" sz="1333" dirty="0"/>
              <a:t>/home</a:t>
            </a:r>
          </a:p>
          <a:p>
            <a:pPr algn="ctr"/>
            <a:r>
              <a:rPr lang="en-US" sz="1333" dirty="0"/>
              <a:t>100 GB/user</a:t>
            </a:r>
          </a:p>
        </p:txBody>
      </p:sp>
      <p:sp>
        <p:nvSpPr>
          <p:cNvPr id="35" name="TextBox 34">
            <a:extLst>
              <a:ext uri="{FF2B5EF4-FFF2-40B4-BE49-F238E27FC236}">
                <a16:creationId xmlns:a16="http://schemas.microsoft.com/office/drawing/2014/main" id="{1C0144AE-070A-944E-9CFA-33D214B0F53D}"/>
              </a:ext>
            </a:extLst>
          </p:cNvPr>
          <p:cNvSpPr txBox="1"/>
          <p:nvPr/>
        </p:nvSpPr>
        <p:spPr>
          <a:xfrm>
            <a:off x="4875582" y="5974208"/>
            <a:ext cx="1107996" cy="707694"/>
          </a:xfrm>
          <a:prstGeom prst="rect">
            <a:avLst/>
          </a:prstGeom>
          <a:noFill/>
        </p:spPr>
        <p:txBody>
          <a:bodyPr wrap="none" rtlCol="0">
            <a:spAutoFit/>
          </a:bodyPr>
          <a:lstStyle/>
          <a:p>
            <a:pPr algn="ctr"/>
            <a:r>
              <a:rPr lang="en-US" sz="1333" dirty="0"/>
              <a:t>/project</a:t>
            </a:r>
          </a:p>
          <a:p>
            <a:pPr algn="ctr"/>
            <a:r>
              <a:rPr lang="en-US" sz="1333" dirty="0"/>
              <a:t>8.5 PB</a:t>
            </a:r>
          </a:p>
          <a:p>
            <a:pPr algn="ctr"/>
            <a:r>
              <a:rPr lang="en-US" sz="1333" dirty="0"/>
              <a:t>($40/TB/</a:t>
            </a:r>
            <a:r>
              <a:rPr lang="en-US" sz="1333" dirty="0" err="1"/>
              <a:t>Yr</a:t>
            </a:r>
            <a:r>
              <a:rPr lang="en-US" sz="1333" dirty="0"/>
              <a:t>)</a:t>
            </a:r>
          </a:p>
        </p:txBody>
      </p:sp>
      <p:sp>
        <p:nvSpPr>
          <p:cNvPr id="37" name="TextBox 36">
            <a:extLst>
              <a:ext uri="{FF2B5EF4-FFF2-40B4-BE49-F238E27FC236}">
                <a16:creationId xmlns:a16="http://schemas.microsoft.com/office/drawing/2014/main" id="{E02CF097-DAA3-6143-8F78-01A9D425BA2A}"/>
              </a:ext>
            </a:extLst>
          </p:cNvPr>
          <p:cNvSpPr txBox="1"/>
          <p:nvPr/>
        </p:nvSpPr>
        <p:spPr>
          <a:xfrm>
            <a:off x="6926179" y="5974208"/>
            <a:ext cx="902812" cy="502573"/>
          </a:xfrm>
          <a:prstGeom prst="rect">
            <a:avLst/>
          </a:prstGeom>
          <a:noFill/>
        </p:spPr>
        <p:txBody>
          <a:bodyPr wrap="none" rtlCol="0">
            <a:spAutoFit/>
          </a:bodyPr>
          <a:lstStyle/>
          <a:p>
            <a:pPr algn="ctr"/>
            <a:r>
              <a:rPr lang="en-US" sz="1333" dirty="0"/>
              <a:t>/scratch1</a:t>
            </a:r>
          </a:p>
          <a:p>
            <a:pPr algn="ctr"/>
            <a:r>
              <a:rPr lang="en-US" sz="1333" dirty="0"/>
              <a:t>1.8 TB</a:t>
            </a:r>
          </a:p>
        </p:txBody>
      </p:sp>
      <p:sp>
        <p:nvSpPr>
          <p:cNvPr id="39" name="TextBox 38">
            <a:extLst>
              <a:ext uri="{FF2B5EF4-FFF2-40B4-BE49-F238E27FC236}">
                <a16:creationId xmlns:a16="http://schemas.microsoft.com/office/drawing/2014/main" id="{1FF0492F-1460-EB4D-B23A-58239D6EA4ED}"/>
              </a:ext>
            </a:extLst>
          </p:cNvPr>
          <p:cNvSpPr txBox="1"/>
          <p:nvPr/>
        </p:nvSpPr>
        <p:spPr>
          <a:xfrm>
            <a:off x="8735439" y="5974206"/>
            <a:ext cx="902811" cy="502573"/>
          </a:xfrm>
          <a:prstGeom prst="rect">
            <a:avLst/>
          </a:prstGeom>
          <a:noFill/>
        </p:spPr>
        <p:txBody>
          <a:bodyPr wrap="none" rtlCol="0">
            <a:spAutoFit/>
          </a:bodyPr>
          <a:lstStyle/>
          <a:p>
            <a:pPr algn="ctr"/>
            <a:r>
              <a:rPr lang="en-US" sz="1333" dirty="0"/>
              <a:t>/scratch2</a:t>
            </a:r>
          </a:p>
          <a:p>
            <a:pPr algn="ctr"/>
            <a:r>
              <a:rPr lang="en-US" sz="1333" dirty="0"/>
              <a:t>780 TB</a:t>
            </a:r>
          </a:p>
        </p:txBody>
      </p:sp>
      <p:sp>
        <p:nvSpPr>
          <p:cNvPr id="41" name="TextBox 40">
            <a:extLst>
              <a:ext uri="{FF2B5EF4-FFF2-40B4-BE49-F238E27FC236}">
                <a16:creationId xmlns:a16="http://schemas.microsoft.com/office/drawing/2014/main" id="{7A24680F-534E-8E4F-B726-6C82280EB7D6}"/>
              </a:ext>
            </a:extLst>
          </p:cNvPr>
          <p:cNvSpPr txBox="1"/>
          <p:nvPr/>
        </p:nvSpPr>
        <p:spPr>
          <a:xfrm>
            <a:off x="3377645" y="4077437"/>
            <a:ext cx="1316386" cy="420756"/>
          </a:xfrm>
          <a:prstGeom prst="rect">
            <a:avLst/>
          </a:prstGeom>
          <a:noFill/>
        </p:spPr>
        <p:txBody>
          <a:bodyPr wrap="none" rtlCol="0">
            <a:spAutoFit/>
          </a:bodyPr>
          <a:lstStyle/>
          <a:p>
            <a:pPr algn="r"/>
            <a:r>
              <a:rPr lang="en-US" sz="1067" dirty="0"/>
              <a:t>Login node:</a:t>
            </a:r>
          </a:p>
          <a:p>
            <a:pPr algn="r"/>
            <a:r>
              <a:rPr lang="en-US" sz="1067" dirty="0"/>
              <a:t>endeavour.usc.edu</a:t>
            </a:r>
          </a:p>
        </p:txBody>
      </p:sp>
      <p:sp>
        <p:nvSpPr>
          <p:cNvPr id="43" name="TextBox 42">
            <a:extLst>
              <a:ext uri="{FF2B5EF4-FFF2-40B4-BE49-F238E27FC236}">
                <a16:creationId xmlns:a16="http://schemas.microsoft.com/office/drawing/2014/main" id="{677FFE32-ADEA-1B45-A836-9B7545558992}"/>
              </a:ext>
            </a:extLst>
          </p:cNvPr>
          <p:cNvSpPr txBox="1"/>
          <p:nvPr/>
        </p:nvSpPr>
        <p:spPr>
          <a:xfrm>
            <a:off x="7157325" y="4077437"/>
            <a:ext cx="1250663" cy="420756"/>
          </a:xfrm>
          <a:prstGeom prst="rect">
            <a:avLst/>
          </a:prstGeom>
          <a:noFill/>
        </p:spPr>
        <p:txBody>
          <a:bodyPr wrap="none" rtlCol="0">
            <a:spAutoFit/>
          </a:bodyPr>
          <a:lstStyle/>
          <a:p>
            <a:r>
              <a:rPr lang="en-US" sz="1067" dirty="0"/>
              <a:t>Login node:</a:t>
            </a:r>
          </a:p>
          <a:p>
            <a:r>
              <a:rPr lang="en-US" sz="1067" dirty="0"/>
              <a:t>discovery.usc.edu</a:t>
            </a:r>
          </a:p>
        </p:txBody>
      </p:sp>
      <p:pic>
        <p:nvPicPr>
          <p:cNvPr id="6" name="Picture 5">
            <a:extLst>
              <a:ext uri="{FF2B5EF4-FFF2-40B4-BE49-F238E27FC236}">
                <a16:creationId xmlns:a16="http://schemas.microsoft.com/office/drawing/2014/main" id="{013AB01B-4846-CC46-BA90-320128E1A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414" y="4768810"/>
            <a:ext cx="1053409" cy="1053409"/>
          </a:xfrm>
          <a:prstGeom prst="rect">
            <a:avLst/>
          </a:prstGeom>
        </p:spPr>
      </p:pic>
      <p:cxnSp>
        <p:nvCxnSpPr>
          <p:cNvPr id="8" name="Straight Connector 7">
            <a:extLst>
              <a:ext uri="{FF2B5EF4-FFF2-40B4-BE49-F238E27FC236}">
                <a16:creationId xmlns:a16="http://schemas.microsoft.com/office/drawing/2014/main" id="{BF606F5E-317D-034E-B107-D81BB54DE253}"/>
              </a:ext>
            </a:extLst>
          </p:cNvPr>
          <p:cNvCxnSpPr/>
          <p:nvPr/>
        </p:nvCxnSpPr>
        <p:spPr>
          <a:xfrm>
            <a:off x="1686081" y="5529777"/>
            <a:ext cx="154132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8AB44BC-9403-2445-905F-8000C126E7F7}"/>
              </a:ext>
            </a:extLst>
          </p:cNvPr>
          <p:cNvSpPr txBox="1"/>
          <p:nvPr/>
        </p:nvSpPr>
        <p:spPr>
          <a:xfrm>
            <a:off x="674417" y="5814324"/>
            <a:ext cx="1643399" cy="420756"/>
          </a:xfrm>
          <a:prstGeom prst="rect">
            <a:avLst/>
          </a:prstGeom>
          <a:noFill/>
        </p:spPr>
        <p:txBody>
          <a:bodyPr wrap="none" rtlCol="0">
            <a:spAutoFit/>
          </a:bodyPr>
          <a:lstStyle/>
          <a:p>
            <a:pPr algn="ctr"/>
            <a:r>
              <a:rPr lang="en-US" sz="1067" dirty="0"/>
              <a:t>Data Transfer Nodes</a:t>
            </a:r>
          </a:p>
          <a:p>
            <a:pPr algn="ctr"/>
            <a:r>
              <a:rPr lang="en-US" sz="1067" dirty="0"/>
              <a:t>hpc-transfer1/2.usc.edu</a:t>
            </a:r>
          </a:p>
        </p:txBody>
      </p:sp>
      <p:sp>
        <p:nvSpPr>
          <p:cNvPr id="7" name="Text Placeholder 6">
            <a:extLst>
              <a:ext uri="{FF2B5EF4-FFF2-40B4-BE49-F238E27FC236}">
                <a16:creationId xmlns:a16="http://schemas.microsoft.com/office/drawing/2014/main" id="{13BF4412-D428-424E-B0BE-11638D4E0AD9}"/>
              </a:ext>
            </a:extLst>
          </p:cNvPr>
          <p:cNvSpPr>
            <a:spLocks noGrp="1"/>
          </p:cNvSpPr>
          <p:nvPr>
            <p:ph type="body" sz="quarter" idx="11"/>
          </p:nvPr>
        </p:nvSpPr>
        <p:spPr>
          <a:xfrm>
            <a:off x="791633" y="1211815"/>
            <a:ext cx="10604499" cy="188459"/>
          </a:xfrm>
        </p:spPr>
        <p:txBody>
          <a:bodyPr/>
          <a:lstStyle/>
          <a:p>
            <a:r>
              <a:rPr lang="en-US" sz="1067" dirty="0"/>
              <a:t>CARC systems include the Endeavour condo cluster as well as the Discovery shared cluster</a:t>
            </a:r>
          </a:p>
        </p:txBody>
      </p:sp>
      <p:sp>
        <p:nvSpPr>
          <p:cNvPr id="3" name="TextBox 2">
            <a:extLst>
              <a:ext uri="{FF2B5EF4-FFF2-40B4-BE49-F238E27FC236}">
                <a16:creationId xmlns:a16="http://schemas.microsoft.com/office/drawing/2014/main" id="{FD4374AF-3C69-BD77-0171-11045083A8EF}"/>
              </a:ext>
            </a:extLst>
          </p:cNvPr>
          <p:cNvSpPr txBox="1"/>
          <p:nvPr/>
        </p:nvSpPr>
        <p:spPr>
          <a:xfrm>
            <a:off x="2162099" y="5295514"/>
            <a:ext cx="699230" cy="246221"/>
          </a:xfrm>
          <a:prstGeom prst="rect">
            <a:avLst/>
          </a:prstGeom>
          <a:noFill/>
        </p:spPr>
        <p:txBody>
          <a:bodyPr wrap="none" rtlCol="0">
            <a:spAutoFit/>
          </a:bodyPr>
          <a:lstStyle/>
          <a:p>
            <a:r>
              <a:rPr lang="en-US" sz="1000" dirty="0"/>
              <a:t>100Gbps</a:t>
            </a:r>
          </a:p>
        </p:txBody>
      </p:sp>
      <p:sp>
        <p:nvSpPr>
          <p:cNvPr id="4" name="TextBox 3">
            <a:extLst>
              <a:ext uri="{FF2B5EF4-FFF2-40B4-BE49-F238E27FC236}">
                <a16:creationId xmlns:a16="http://schemas.microsoft.com/office/drawing/2014/main" id="{58E59173-CA15-AD12-B414-BF4631BB40D3}"/>
              </a:ext>
            </a:extLst>
          </p:cNvPr>
          <p:cNvSpPr txBox="1"/>
          <p:nvPr/>
        </p:nvSpPr>
        <p:spPr>
          <a:xfrm>
            <a:off x="5422089" y="4522589"/>
            <a:ext cx="1058303" cy="246221"/>
          </a:xfrm>
          <a:prstGeom prst="rect">
            <a:avLst/>
          </a:prstGeom>
          <a:noFill/>
        </p:spPr>
        <p:txBody>
          <a:bodyPr wrap="none" rtlCol="0">
            <a:spAutoFit/>
          </a:bodyPr>
          <a:lstStyle/>
          <a:p>
            <a:r>
              <a:rPr lang="en-US" sz="1000" dirty="0"/>
              <a:t>56Gbps FDR IB</a:t>
            </a:r>
          </a:p>
        </p:txBody>
      </p:sp>
    </p:spTree>
    <p:extLst>
      <p:ext uri="{BB962C8B-B14F-4D97-AF65-F5344CB8AC3E}">
        <p14:creationId xmlns:p14="http://schemas.microsoft.com/office/powerpoint/2010/main" val="37239689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8FA">
            <a:alpha val="0"/>
          </a:srgb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HPC </a:t>
            </a:r>
            <a:r>
              <a:rPr lang="en-US" dirty="0">
                <a:solidFill>
                  <a:schemeClr val="accent2"/>
                </a:solidFill>
              </a:rPr>
              <a:t>Resources</a:t>
            </a:r>
          </a:p>
        </p:txBody>
      </p:sp>
      <p:sp>
        <p:nvSpPr>
          <p:cNvPr id="3" name="Text Placeholder 2"/>
          <p:cNvSpPr>
            <a:spLocks noGrp="1"/>
          </p:cNvSpPr>
          <p:nvPr>
            <p:ph type="body" sz="quarter" idx="11"/>
          </p:nvPr>
        </p:nvSpPr>
        <p:spPr/>
        <p:txBody>
          <a:bodyPr/>
          <a:lstStyle/>
          <a:p>
            <a:r>
              <a:rPr lang="en-US" dirty="0"/>
              <a:t>The following table summarizes the resources at CARC.</a:t>
            </a:r>
          </a:p>
        </p:txBody>
      </p:sp>
      <p:sp>
        <p:nvSpPr>
          <p:cNvPr id="13" name="TextBox 12"/>
          <p:cNvSpPr txBox="1"/>
          <p:nvPr/>
        </p:nvSpPr>
        <p:spPr>
          <a:xfrm>
            <a:off x="917450" y="5002368"/>
            <a:ext cx="10327470" cy="855299"/>
          </a:xfrm>
          <a:prstGeom prst="rect">
            <a:avLst/>
          </a:prstGeom>
          <a:noFill/>
          <a:ln>
            <a:noFill/>
          </a:ln>
        </p:spPr>
        <p:txBody>
          <a:bodyPr wrap="square" lIns="0" tIns="0" rIns="0" bIns="0" rtlCol="0">
            <a:spAutoFit/>
          </a:bodyPr>
          <a:lstStyle/>
          <a:p>
            <a:pPr>
              <a:lnSpc>
                <a:spcPct val="130000"/>
              </a:lnSpc>
              <a:spcAft>
                <a:spcPts val="200"/>
              </a:spcAft>
            </a:pPr>
            <a:r>
              <a:rPr lang="en-US" sz="1100" dirty="0">
                <a:solidFill>
                  <a:schemeClr val="accent3"/>
                </a:solidFill>
                <a:cs typeface="Calibri" panose="020F0502020204030204" pitchFamily="34" charset="0"/>
              </a:rPr>
              <a:t>Recognizing the need for a significant upgrade in USC's current HPC infrastructure to meet the demands of future research, CARC is actively engaged in collaborative efforts with multiple departments across the university, focusing on planning and developing next-generation HPC systems that will deliver the necessary computing power to propel USC's research endeavors forward. These concerted efforts aim to provide optimal support for the the Frontiers of Computing initiative, ensuring that USC remains at the forefront of cutting-edge research and innovation.  </a:t>
            </a:r>
            <a:endParaRPr lang="en-US" sz="1100" dirty="0">
              <a:solidFill>
                <a:schemeClr val="accent3"/>
              </a:solidFill>
              <a:ea typeface="Open Sans Light" panose="020B030603050402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02E5A025-B9EC-4B3B-8A5A-78BE0B998494}"/>
              </a:ext>
            </a:extLst>
          </p:cNvPr>
          <p:cNvPicPr>
            <a:picLocks noChangeAspect="1"/>
          </p:cNvPicPr>
          <p:nvPr/>
        </p:nvPicPr>
        <p:blipFill>
          <a:blip r:embed="rId3"/>
          <a:stretch>
            <a:fillRect/>
          </a:stretch>
        </p:blipFill>
        <p:spPr>
          <a:xfrm>
            <a:off x="9311851" y="156465"/>
            <a:ext cx="2118996" cy="495873"/>
          </a:xfrm>
          <a:prstGeom prst="rect">
            <a:avLst/>
          </a:prstGeom>
        </p:spPr>
      </p:pic>
      <p:graphicFrame>
        <p:nvGraphicFramePr>
          <p:cNvPr id="18" name="Table 17">
            <a:extLst>
              <a:ext uri="{FF2B5EF4-FFF2-40B4-BE49-F238E27FC236}">
                <a16:creationId xmlns:a16="http://schemas.microsoft.com/office/drawing/2014/main" id="{CD31E53F-A397-6F11-7C75-BD6FC3D672B0}"/>
              </a:ext>
            </a:extLst>
          </p:cNvPr>
          <p:cNvGraphicFramePr>
            <a:graphicFrameLocks noGrp="1"/>
          </p:cNvGraphicFramePr>
          <p:nvPr>
            <p:extLst>
              <p:ext uri="{D42A27DB-BD31-4B8C-83A1-F6EECF244321}">
                <p14:modId xmlns:p14="http://schemas.microsoft.com/office/powerpoint/2010/main" val="381727308"/>
              </p:ext>
            </p:extLst>
          </p:nvPr>
        </p:nvGraphicFramePr>
        <p:xfrm>
          <a:off x="917450" y="1665718"/>
          <a:ext cx="10327470" cy="3055248"/>
        </p:xfrm>
        <a:graphic>
          <a:graphicData uri="http://schemas.openxmlformats.org/drawingml/2006/table">
            <a:tbl>
              <a:tblPr firstRow="1" firstCol="1" bandRow="1">
                <a:tableStyleId>{5C22544A-7EE6-4342-B048-85BDC9FD1C3A}</a:tableStyleId>
              </a:tblPr>
              <a:tblGrid>
                <a:gridCol w="3442490">
                  <a:extLst>
                    <a:ext uri="{9D8B030D-6E8A-4147-A177-3AD203B41FA5}">
                      <a16:colId xmlns:a16="http://schemas.microsoft.com/office/drawing/2014/main" val="2656217272"/>
                    </a:ext>
                  </a:extLst>
                </a:gridCol>
                <a:gridCol w="2861888">
                  <a:extLst>
                    <a:ext uri="{9D8B030D-6E8A-4147-A177-3AD203B41FA5}">
                      <a16:colId xmlns:a16="http://schemas.microsoft.com/office/drawing/2014/main" val="776135662"/>
                    </a:ext>
                  </a:extLst>
                </a:gridCol>
                <a:gridCol w="4023092">
                  <a:extLst>
                    <a:ext uri="{9D8B030D-6E8A-4147-A177-3AD203B41FA5}">
                      <a16:colId xmlns:a16="http://schemas.microsoft.com/office/drawing/2014/main" val="1992916330"/>
                    </a:ext>
                  </a:extLst>
                </a:gridCol>
              </a:tblGrid>
              <a:tr h="190953">
                <a:tc>
                  <a:txBody>
                    <a:bodyPr/>
                    <a:lstStyle/>
                    <a:p>
                      <a:pPr marL="0" marR="0" algn="l">
                        <a:spcBef>
                          <a:spcPts val="0"/>
                        </a:spcBef>
                        <a:spcAft>
                          <a:spcPts val="0"/>
                        </a:spcAft>
                      </a:pPr>
                      <a:r>
                        <a:rPr lang="en-US" sz="1100" dirty="0">
                          <a:effectLst/>
                        </a:rPr>
                        <a:t>Category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Function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a:effectLst/>
                        </a:rPr>
                        <a:t>Descriptions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2153618548"/>
                  </a:ext>
                </a:extLst>
              </a:tr>
              <a:tr h="190953">
                <a:tc rowSpan="5">
                  <a:txBody>
                    <a:bodyPr/>
                    <a:lstStyle/>
                    <a:p>
                      <a:pPr marL="0" marR="0" algn="l">
                        <a:spcBef>
                          <a:spcPts val="600"/>
                        </a:spcBef>
                        <a:spcAft>
                          <a:spcPts val="0"/>
                        </a:spcAft>
                      </a:pPr>
                      <a:r>
                        <a:rPr lang="en-US" sz="1100" dirty="0">
                          <a:effectLst/>
                        </a:rPr>
                        <a:t>Discovery general-use cluster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l">
                        <a:spcBef>
                          <a:spcPts val="0"/>
                        </a:spcBef>
                        <a:spcAft>
                          <a:spcPts val="0"/>
                        </a:spcAft>
                      </a:pPr>
                      <a:r>
                        <a:rPr lang="en-US" sz="1100">
                          <a:effectLst/>
                        </a:rPr>
                        <a:t>Login nodes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2 x 40 Gbps nodes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3169910568"/>
                  </a:ext>
                </a:extLst>
              </a:tr>
              <a:tr h="190953">
                <a:tc vMerge="1">
                  <a:txBody>
                    <a:bodyPr/>
                    <a:lstStyle/>
                    <a:p>
                      <a:endParaRPr lang="en-US"/>
                    </a:p>
                  </a:txBody>
                  <a:tcPr/>
                </a:tc>
                <a:tc>
                  <a:txBody>
                    <a:bodyPr/>
                    <a:lstStyle/>
                    <a:p>
                      <a:pPr marL="0" marR="0" algn="l">
                        <a:spcBef>
                          <a:spcPts val="0"/>
                        </a:spcBef>
                        <a:spcAft>
                          <a:spcPts val="0"/>
                        </a:spcAft>
                      </a:pPr>
                      <a:r>
                        <a:rPr lang="en-US" sz="1100">
                          <a:effectLst/>
                        </a:rPr>
                        <a:t>Data transfer nodes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2 x 100 Gbps nodes running </a:t>
                      </a:r>
                      <a:r>
                        <a:rPr lang="en-US" sz="1100" dirty="0" err="1">
                          <a:effectLst/>
                        </a:rPr>
                        <a:t>GlobusConnect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400271627"/>
                  </a:ext>
                </a:extLst>
              </a:tr>
              <a:tr h="190953">
                <a:tc vMerge="1">
                  <a:txBody>
                    <a:bodyPr/>
                    <a:lstStyle/>
                    <a:p>
                      <a:endParaRPr lang="en-US"/>
                    </a:p>
                  </a:txBody>
                  <a:tcPr/>
                </a:tc>
                <a:tc>
                  <a:txBody>
                    <a:bodyPr/>
                    <a:lstStyle/>
                    <a:p>
                      <a:pPr marL="0" marR="0" algn="l">
                        <a:spcBef>
                          <a:spcPts val="0"/>
                        </a:spcBef>
                        <a:spcAft>
                          <a:spcPts val="0"/>
                        </a:spcAft>
                      </a:pPr>
                      <a:r>
                        <a:rPr lang="en-US" sz="1100">
                          <a:effectLst/>
                        </a:rPr>
                        <a:t>Compute nodes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~600 nodes, totaling ~22,000 cores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626163411"/>
                  </a:ext>
                </a:extLst>
              </a:tr>
              <a:tr h="190953">
                <a:tc vMerge="1">
                  <a:txBody>
                    <a:bodyPr/>
                    <a:lstStyle/>
                    <a:p>
                      <a:endParaRPr lang="en-US"/>
                    </a:p>
                  </a:txBody>
                  <a:tcPr/>
                </a:tc>
                <a:tc>
                  <a:txBody>
                    <a:bodyPr/>
                    <a:lstStyle/>
                    <a:p>
                      <a:pPr marL="0" marR="0" algn="l">
                        <a:spcBef>
                          <a:spcPts val="0"/>
                        </a:spcBef>
                        <a:spcAft>
                          <a:spcPts val="0"/>
                        </a:spcAft>
                      </a:pPr>
                      <a:r>
                        <a:rPr lang="en-US" sz="1100" dirty="0">
                          <a:effectLst/>
                        </a:rPr>
                        <a:t>GPUs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~360 GPUs (A100, A40, K40, V100, P100)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493927004"/>
                  </a:ext>
                </a:extLst>
              </a:tr>
              <a:tr h="190953">
                <a:tc vMerge="1">
                  <a:txBody>
                    <a:bodyPr/>
                    <a:lstStyle/>
                    <a:p>
                      <a:endParaRPr lang="en-US"/>
                    </a:p>
                  </a:txBody>
                  <a:tcPr/>
                </a:tc>
                <a:tc>
                  <a:txBody>
                    <a:bodyPr/>
                    <a:lstStyle/>
                    <a:p>
                      <a:pPr marL="0" marR="0" algn="l">
                        <a:spcBef>
                          <a:spcPts val="0"/>
                        </a:spcBef>
                        <a:spcAft>
                          <a:spcPts val="0"/>
                        </a:spcAft>
                      </a:pPr>
                      <a:r>
                        <a:rPr lang="en-US" sz="1100">
                          <a:effectLst/>
                        </a:rPr>
                        <a:t>Large memory nodes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a:effectLst/>
                        </a:rPr>
                        <a:t>4 nodes with 1 TB of memory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765897669"/>
                  </a:ext>
                </a:extLst>
              </a:tr>
              <a:tr h="190953">
                <a:tc rowSpan="3">
                  <a:txBody>
                    <a:bodyPr/>
                    <a:lstStyle/>
                    <a:p>
                      <a:pPr marL="0" marR="0" algn="l">
                        <a:spcBef>
                          <a:spcPts val="0"/>
                        </a:spcBef>
                        <a:spcAft>
                          <a:spcPts val="0"/>
                        </a:spcAft>
                      </a:pPr>
                      <a:r>
                        <a:rPr lang="en-US" sz="1100" dirty="0">
                          <a:effectLst/>
                        </a:rPr>
                        <a:t>Endeavour condo cluster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l">
                        <a:spcBef>
                          <a:spcPts val="0"/>
                        </a:spcBef>
                        <a:spcAft>
                          <a:spcPts val="0"/>
                        </a:spcAft>
                      </a:pPr>
                      <a:r>
                        <a:rPr lang="en-US" sz="1100">
                          <a:effectLst/>
                        </a:rPr>
                        <a:t>Login nodes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2 x 40 Gbps nodes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974898582"/>
                  </a:ext>
                </a:extLst>
              </a:tr>
              <a:tr h="190953">
                <a:tc vMerge="1">
                  <a:txBody>
                    <a:bodyPr/>
                    <a:lstStyle/>
                    <a:p>
                      <a:endParaRPr lang="en-US"/>
                    </a:p>
                  </a:txBody>
                  <a:tcPr/>
                </a:tc>
                <a:tc>
                  <a:txBody>
                    <a:bodyPr/>
                    <a:lstStyle/>
                    <a:p>
                      <a:pPr marL="0" marR="0" algn="l">
                        <a:spcBef>
                          <a:spcPts val="0"/>
                        </a:spcBef>
                        <a:spcAft>
                          <a:spcPts val="0"/>
                        </a:spcAft>
                      </a:pPr>
                      <a:r>
                        <a:rPr lang="en-US" sz="1100" dirty="0">
                          <a:effectLst/>
                        </a:rPr>
                        <a:t>Compute nodes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~900 nodes, totaling ~22,000 cores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2413613577"/>
                  </a:ext>
                </a:extLst>
              </a:tr>
              <a:tr h="190953">
                <a:tc vMerge="1">
                  <a:txBody>
                    <a:bodyPr/>
                    <a:lstStyle/>
                    <a:p>
                      <a:pPr marL="0" marR="0" algn="l">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dirty="0">
                          <a:effectLst/>
                        </a:rPr>
                        <a:t>GPUs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~180 GPUs (V100, A40, A100)</a:t>
                      </a:r>
                    </a:p>
                  </a:txBody>
                  <a:tcPr marL="73025" marR="73025" marT="0" marB="0"/>
                </a:tc>
                <a:extLst>
                  <a:ext uri="{0D108BD9-81ED-4DB2-BD59-A6C34878D82A}">
                    <a16:rowId xmlns:a16="http://schemas.microsoft.com/office/drawing/2014/main" val="2094834025"/>
                  </a:ext>
                </a:extLst>
              </a:tr>
              <a:tr h="190953">
                <a:tc rowSpan="2">
                  <a:txBody>
                    <a:bodyPr/>
                    <a:lstStyle/>
                    <a:p>
                      <a:pPr marL="0" marR="0" algn="l">
                        <a:spcBef>
                          <a:spcPts val="600"/>
                        </a:spcBef>
                        <a:spcAft>
                          <a:spcPts val="0"/>
                        </a:spcAft>
                      </a:pPr>
                      <a:r>
                        <a:rPr lang="en-US" sz="1100" dirty="0">
                          <a:effectLst/>
                        </a:rPr>
                        <a:t>Network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l">
                        <a:spcBef>
                          <a:spcPts val="0"/>
                        </a:spcBef>
                        <a:spcAft>
                          <a:spcPts val="0"/>
                        </a:spcAft>
                      </a:pPr>
                      <a:r>
                        <a:rPr lang="en-US" sz="1100">
                          <a:effectLst/>
                        </a:rPr>
                        <a:t>Interconnection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InfiniBand FDR (56 </a:t>
                      </a:r>
                      <a:r>
                        <a:rPr lang="en-US" sz="1100" dirty="0" err="1">
                          <a:effectLst/>
                        </a:rPr>
                        <a:t>Gpbs</a:t>
                      </a:r>
                      <a:r>
                        <a:rPr lang="en-US" sz="1100" dirty="0">
                          <a:effectLst/>
                        </a:rPr>
                        <a:t>) – Soon to be upgraded to NDR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2438452143"/>
                  </a:ext>
                </a:extLst>
              </a:tr>
              <a:tr h="190953">
                <a:tc vMerge="1">
                  <a:txBody>
                    <a:bodyPr/>
                    <a:lstStyle/>
                    <a:p>
                      <a:endParaRPr lang="en-US"/>
                    </a:p>
                  </a:txBody>
                  <a:tcPr/>
                </a:tc>
                <a:tc>
                  <a:txBody>
                    <a:bodyPr/>
                    <a:lstStyle/>
                    <a:p>
                      <a:pPr marL="0" marR="0" algn="l">
                        <a:spcBef>
                          <a:spcPts val="0"/>
                        </a:spcBef>
                        <a:spcAft>
                          <a:spcPts val="0"/>
                        </a:spcAft>
                      </a:pPr>
                      <a:r>
                        <a:rPr lang="en-US" sz="1100">
                          <a:effectLst/>
                        </a:rPr>
                        <a:t>Science DMZ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a:effectLst/>
                        </a:rPr>
                        <a:t>DTN w/ perfSONAR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2039791111"/>
                  </a:ext>
                </a:extLst>
              </a:tr>
              <a:tr h="190953">
                <a:tc rowSpan="3">
                  <a:txBody>
                    <a:bodyPr/>
                    <a:lstStyle/>
                    <a:p>
                      <a:pPr marL="0" marR="0" algn="l">
                        <a:spcBef>
                          <a:spcPts val="0"/>
                        </a:spcBef>
                        <a:spcAft>
                          <a:spcPts val="0"/>
                        </a:spcAft>
                      </a:pPr>
                      <a:r>
                        <a:rPr lang="en-US" sz="1200" dirty="0">
                          <a:effectLst/>
                        </a:rPr>
                        <a:t> </a:t>
                      </a:r>
                    </a:p>
                    <a:p>
                      <a:pPr marL="0" marR="0" algn="l">
                        <a:spcBef>
                          <a:spcPts val="0"/>
                        </a:spcBef>
                        <a:spcAft>
                          <a:spcPts val="0"/>
                        </a:spcAft>
                      </a:pPr>
                      <a:r>
                        <a:rPr lang="en-US" sz="1100" dirty="0">
                          <a:effectLst/>
                        </a:rPr>
                        <a:t>Storage file systems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l">
                        <a:spcBef>
                          <a:spcPts val="0"/>
                        </a:spcBef>
                        <a:spcAft>
                          <a:spcPts val="0"/>
                        </a:spcAft>
                      </a:pPr>
                      <a:r>
                        <a:rPr lang="en-US" sz="1100">
                          <a:effectLst/>
                        </a:rPr>
                        <a:t>/home1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280TB total, 100 GB/user ZFS/NFS parallel file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3668134541"/>
                  </a:ext>
                </a:extLst>
              </a:tr>
              <a:tr h="190953">
                <a:tc vMerge="1">
                  <a:txBody>
                    <a:bodyPr/>
                    <a:lstStyle/>
                    <a:p>
                      <a:endParaRPr lang="en-US"/>
                    </a:p>
                  </a:txBody>
                  <a:tcPr/>
                </a:tc>
                <a:tc>
                  <a:txBody>
                    <a:bodyPr/>
                    <a:lstStyle/>
                    <a:p>
                      <a:pPr marL="0" marR="0" algn="l">
                        <a:spcBef>
                          <a:spcPts val="0"/>
                        </a:spcBef>
                        <a:spcAft>
                          <a:spcPts val="0"/>
                        </a:spcAft>
                      </a:pPr>
                      <a:r>
                        <a:rPr lang="en-US" sz="1100" dirty="0">
                          <a:effectLst/>
                        </a:rPr>
                        <a:t>/project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9PB  ZFS/</a:t>
                      </a:r>
                      <a:r>
                        <a:rPr lang="en-US" sz="1100" dirty="0" err="1">
                          <a:effectLst/>
                        </a:rPr>
                        <a:t>BeeGFS</a:t>
                      </a:r>
                      <a:r>
                        <a:rPr lang="en-US" sz="1100" dirty="0">
                          <a:effectLst/>
                        </a:rPr>
                        <a:t> parallel file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3527653222"/>
                  </a:ext>
                </a:extLst>
              </a:tr>
              <a:tr h="190953">
                <a:tc vMerge="1">
                  <a:txBody>
                    <a:bodyPr/>
                    <a:lstStyle/>
                    <a:p>
                      <a:endParaRPr lang="en-US"/>
                    </a:p>
                  </a:txBody>
                  <a:tcPr/>
                </a:tc>
                <a:tc>
                  <a:txBody>
                    <a:bodyPr/>
                    <a:lstStyle/>
                    <a:p>
                      <a:pPr marL="0" marR="0" algn="l">
                        <a:spcBef>
                          <a:spcPts val="0"/>
                        </a:spcBef>
                        <a:spcAft>
                          <a:spcPts val="0"/>
                        </a:spcAft>
                      </a:pPr>
                      <a:r>
                        <a:rPr lang="en-US" sz="1100" dirty="0">
                          <a:effectLst/>
                        </a:rPr>
                        <a:t>/scratch1&amp;2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2.6PB total ZFS/</a:t>
                      </a:r>
                      <a:r>
                        <a:rPr lang="en-US" sz="1100" dirty="0" err="1">
                          <a:effectLst/>
                        </a:rPr>
                        <a:t>BeeGFS</a:t>
                      </a:r>
                      <a:r>
                        <a:rPr lang="en-US" sz="1100" dirty="0">
                          <a:effectLst/>
                        </a:rPr>
                        <a:t> parallel file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766959967"/>
                  </a:ext>
                </a:extLst>
              </a:tr>
              <a:tr h="190953">
                <a:tc rowSpan="2">
                  <a:txBody>
                    <a:bodyPr/>
                    <a:lstStyle/>
                    <a:p>
                      <a:pPr marL="0" marR="0" algn="l">
                        <a:spcBef>
                          <a:spcPts val="0"/>
                        </a:spcBef>
                        <a:spcAft>
                          <a:spcPts val="0"/>
                        </a:spcAft>
                      </a:pPr>
                      <a:r>
                        <a:rPr lang="en-US" sz="1100" dirty="0">
                          <a:effectLst/>
                        </a:rPr>
                        <a:t>Artemis cloud platform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spcBef>
                          <a:spcPts val="0"/>
                        </a:spcBef>
                        <a:spcAft>
                          <a:spcPts val="0"/>
                        </a:spcAft>
                      </a:pPr>
                      <a:r>
                        <a:rPr lang="en-US" sz="1100">
                          <a:effectLst/>
                        </a:rPr>
                        <a:t>Compute nodes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14 nodes, totaling 896 cores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979438826"/>
                  </a:ext>
                </a:extLst>
              </a:tr>
              <a:tr h="190953">
                <a:tc vMerge="1">
                  <a:txBody>
                    <a:bodyPr/>
                    <a:lstStyle/>
                    <a:p>
                      <a:endParaRPr lang="en-US"/>
                    </a:p>
                  </a:txBody>
                  <a:tcPr/>
                </a:tc>
                <a:tc>
                  <a:txBody>
                    <a:bodyPr/>
                    <a:lstStyle/>
                    <a:p>
                      <a:pPr marL="0" marR="0" algn="l">
                        <a:spcBef>
                          <a:spcPts val="0"/>
                        </a:spcBef>
                        <a:spcAft>
                          <a:spcPts val="0"/>
                        </a:spcAft>
                      </a:pPr>
                      <a:r>
                        <a:rPr lang="en-US" sz="1100">
                          <a:effectLst/>
                        </a:rPr>
                        <a:t>GPUs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100" dirty="0">
                          <a:effectLst/>
                        </a:rPr>
                        <a:t>6 x A40 GPUs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536502869"/>
                  </a:ext>
                </a:extLst>
              </a:tr>
            </a:tbl>
          </a:graphicData>
        </a:graphic>
      </p:graphicFrame>
    </p:spTree>
    <p:extLst>
      <p:ext uri="{BB962C8B-B14F-4D97-AF65-F5344CB8AC3E}">
        <p14:creationId xmlns:p14="http://schemas.microsoft.com/office/powerpoint/2010/main" val="28977856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USC research computing &amp; data </a:t>
            </a:r>
            <a:r>
              <a:rPr lang="en-US" dirty="0">
                <a:solidFill>
                  <a:schemeClr val="accent2"/>
                </a:solidFill>
              </a:rPr>
              <a:t>Road Map</a:t>
            </a:r>
          </a:p>
        </p:txBody>
      </p:sp>
      <p:sp>
        <p:nvSpPr>
          <p:cNvPr id="3" name="Text Placeholder 2"/>
          <p:cNvSpPr>
            <a:spLocks noGrp="1"/>
          </p:cNvSpPr>
          <p:nvPr>
            <p:ph type="body" sz="quarter" idx="11"/>
          </p:nvPr>
        </p:nvSpPr>
        <p:spPr/>
        <p:txBody>
          <a:bodyPr/>
          <a:lstStyle/>
          <a:p>
            <a:r>
              <a:rPr lang="en-US" dirty="0"/>
              <a:t>The future of CARC looks bright with plans for future improvements, outreach, and collaborations.</a:t>
            </a:r>
          </a:p>
        </p:txBody>
      </p:sp>
      <p:sp>
        <p:nvSpPr>
          <p:cNvPr id="4" name="Freeform 6"/>
          <p:cNvSpPr>
            <a:spLocks/>
          </p:cNvSpPr>
          <p:nvPr/>
        </p:nvSpPr>
        <p:spPr bwMode="auto">
          <a:xfrm rot="10800000">
            <a:off x="879475" y="2289716"/>
            <a:ext cx="2608743" cy="1600749"/>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762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675"/>
          </a:p>
        </p:txBody>
      </p:sp>
      <p:sp>
        <p:nvSpPr>
          <p:cNvPr id="5" name="Freeform 6"/>
          <p:cNvSpPr>
            <a:spLocks/>
          </p:cNvSpPr>
          <p:nvPr/>
        </p:nvSpPr>
        <p:spPr bwMode="auto">
          <a:xfrm>
            <a:off x="3488218" y="3890466"/>
            <a:ext cx="2608743" cy="1600749"/>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762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675"/>
          </a:p>
        </p:txBody>
      </p:sp>
      <p:sp>
        <p:nvSpPr>
          <p:cNvPr id="6" name="Freeform 6"/>
          <p:cNvSpPr>
            <a:spLocks/>
          </p:cNvSpPr>
          <p:nvPr/>
        </p:nvSpPr>
        <p:spPr bwMode="auto">
          <a:xfrm rot="10800000">
            <a:off x="6096961" y="2289716"/>
            <a:ext cx="2608743" cy="1600749"/>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762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675"/>
          </a:p>
        </p:txBody>
      </p:sp>
      <p:sp>
        <p:nvSpPr>
          <p:cNvPr id="7" name="Freeform 6"/>
          <p:cNvSpPr>
            <a:spLocks/>
          </p:cNvSpPr>
          <p:nvPr/>
        </p:nvSpPr>
        <p:spPr bwMode="auto">
          <a:xfrm>
            <a:off x="8705703" y="3890466"/>
            <a:ext cx="2608743" cy="1600749"/>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76200"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675"/>
          </a:p>
        </p:txBody>
      </p:sp>
      <p:grpSp>
        <p:nvGrpSpPr>
          <p:cNvPr id="9" name="Group 8"/>
          <p:cNvGrpSpPr/>
          <p:nvPr/>
        </p:nvGrpSpPr>
        <p:grpSpPr>
          <a:xfrm>
            <a:off x="6531720" y="3667771"/>
            <a:ext cx="1722101" cy="1569159"/>
            <a:chOff x="992097" y="2809145"/>
            <a:chExt cx="1291575" cy="408834"/>
          </a:xfrm>
        </p:grpSpPr>
        <p:sp>
          <p:nvSpPr>
            <p:cNvPr id="38" name="TextBox 37"/>
            <p:cNvSpPr txBox="1"/>
            <p:nvPr/>
          </p:nvSpPr>
          <p:spPr>
            <a:xfrm>
              <a:off x="992097" y="2946205"/>
              <a:ext cx="1291574" cy="271774"/>
            </a:xfrm>
            <a:prstGeom prst="rect">
              <a:avLst/>
            </a:prstGeom>
            <a:noFill/>
            <a:ln>
              <a:noFill/>
            </a:ln>
          </p:spPr>
          <p:txBody>
            <a:bodyPr wrap="square" lIns="0" tIns="0" rIns="0" bIns="0" rtlCol="0">
              <a:spAutoFit/>
            </a:bodyPr>
            <a:lstStyle/>
            <a:p>
              <a:pPr algn="ctr">
                <a:lnSpc>
                  <a:spcPct val="130000"/>
                </a:lnSpc>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This upcoming system will allow researchers to conduct large-scale AI modeling and simulations as well as traditional HPC research.</a:t>
              </a:r>
            </a:p>
          </p:txBody>
        </p:sp>
        <p:sp>
          <p:nvSpPr>
            <p:cNvPr id="39" name="TextBox 38"/>
            <p:cNvSpPr txBox="1"/>
            <p:nvPr/>
          </p:nvSpPr>
          <p:spPr>
            <a:xfrm>
              <a:off x="992098" y="2809145"/>
              <a:ext cx="1291574" cy="106886"/>
            </a:xfrm>
            <a:prstGeom prst="rect">
              <a:avLst/>
            </a:prstGeom>
            <a:noFill/>
            <a:ln>
              <a:noFill/>
            </a:ln>
          </p:spPr>
          <p:txBody>
            <a:bodyPr wrap="square" lIns="0" tIns="0" rIns="0" bIns="0" rtlCol="0">
              <a:spAutoFit/>
            </a:bodyPr>
            <a:lstStyle/>
            <a:p>
              <a:pPr algn="ctr"/>
              <a:r>
                <a:rPr lang="en-US" sz="1333" b="1" cap="all" spc="27" dirty="0">
                  <a:solidFill>
                    <a:schemeClr val="accent1"/>
                  </a:solidFill>
                  <a:latin typeface="Lato" panose="020F0502020204030203" pitchFamily="34" charset="0"/>
                  <a:cs typeface="Poppins SemiBold" panose="02000000000000000000" pitchFamily="2" charset="0"/>
                </a:rPr>
                <a:t>Next-Gen</a:t>
              </a:r>
            </a:p>
            <a:p>
              <a:pPr algn="ctr"/>
              <a:r>
                <a:rPr lang="en-US" sz="1333" b="1" cap="all" spc="27" dirty="0">
                  <a:solidFill>
                    <a:schemeClr val="accent1"/>
                  </a:solidFill>
                  <a:latin typeface="Lato" panose="020F0502020204030203" pitchFamily="34" charset="0"/>
                  <a:cs typeface="Poppins SemiBold" panose="02000000000000000000" pitchFamily="2" charset="0"/>
                </a:rPr>
                <a:t>Supercomputer</a:t>
              </a:r>
            </a:p>
          </p:txBody>
        </p:sp>
      </p:grpSp>
      <p:grpSp>
        <p:nvGrpSpPr>
          <p:cNvPr id="11" name="Group 10"/>
          <p:cNvGrpSpPr/>
          <p:nvPr/>
        </p:nvGrpSpPr>
        <p:grpSpPr>
          <a:xfrm>
            <a:off x="1256476" y="3665443"/>
            <a:ext cx="1722099" cy="1330530"/>
            <a:chOff x="4905211" y="2809145"/>
            <a:chExt cx="1291574" cy="559066"/>
          </a:xfrm>
        </p:grpSpPr>
        <p:sp>
          <p:nvSpPr>
            <p:cNvPr id="42" name="TextBox 41"/>
            <p:cNvSpPr txBox="1"/>
            <p:nvPr/>
          </p:nvSpPr>
          <p:spPr>
            <a:xfrm>
              <a:off x="4905211" y="3019606"/>
              <a:ext cx="1291574" cy="348605"/>
            </a:xfrm>
            <a:prstGeom prst="rect">
              <a:avLst/>
            </a:prstGeom>
            <a:noFill/>
            <a:ln>
              <a:noFill/>
            </a:ln>
          </p:spPr>
          <p:txBody>
            <a:bodyPr wrap="square" lIns="0" tIns="0" rIns="0" bIns="0" rtlCol="0">
              <a:spAutoFit/>
            </a:bodyPr>
            <a:lstStyle/>
            <a:p>
              <a:pPr algn="ctr">
                <a:lnSpc>
                  <a:spcPct val="130000"/>
                </a:lnSpc>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We are in the process of upgrading our network to a 200 Gbps InfiniBand NDR low-latency interconnection.</a:t>
              </a:r>
            </a:p>
          </p:txBody>
        </p:sp>
        <p:sp>
          <p:nvSpPr>
            <p:cNvPr id="43" name="TextBox 42"/>
            <p:cNvSpPr txBox="1"/>
            <p:nvPr/>
          </p:nvSpPr>
          <p:spPr>
            <a:xfrm>
              <a:off x="4905211" y="2809145"/>
              <a:ext cx="1291574" cy="307681"/>
            </a:xfrm>
            <a:prstGeom prst="rect">
              <a:avLst/>
            </a:prstGeom>
            <a:noFill/>
            <a:ln>
              <a:noFill/>
            </a:ln>
          </p:spPr>
          <p:txBody>
            <a:bodyPr wrap="square" lIns="0" tIns="0" rIns="0" bIns="0" rtlCol="0">
              <a:spAutoFit/>
            </a:bodyPr>
            <a:lstStyle/>
            <a:p>
              <a:pPr algn="ctr"/>
              <a:r>
                <a:rPr lang="en-US" sz="1333" b="1" cap="all" spc="27" dirty="0">
                  <a:solidFill>
                    <a:schemeClr val="accent1"/>
                  </a:solidFill>
                  <a:latin typeface="Lato" panose="020F0502020204030203" pitchFamily="34" charset="0"/>
                  <a:cs typeface="Poppins SemiBold" panose="02000000000000000000" pitchFamily="2" charset="0"/>
                </a:rPr>
                <a:t>Network Upgrade</a:t>
              </a:r>
            </a:p>
          </p:txBody>
        </p:sp>
      </p:grpSp>
      <p:grpSp>
        <p:nvGrpSpPr>
          <p:cNvPr id="12" name="Group 11"/>
          <p:cNvGrpSpPr/>
          <p:nvPr/>
        </p:nvGrpSpPr>
        <p:grpSpPr>
          <a:xfrm>
            <a:off x="3679773" y="3500414"/>
            <a:ext cx="2122391" cy="1341802"/>
            <a:chOff x="6715075" y="2832814"/>
            <a:chExt cx="1591793" cy="597333"/>
          </a:xfrm>
        </p:grpSpPr>
        <p:sp>
          <p:nvSpPr>
            <p:cNvPr id="44" name="TextBox 43"/>
            <p:cNvSpPr txBox="1"/>
            <p:nvPr/>
          </p:nvSpPr>
          <p:spPr>
            <a:xfrm>
              <a:off x="6861767" y="3060809"/>
              <a:ext cx="1291574" cy="369338"/>
            </a:xfrm>
            <a:prstGeom prst="rect">
              <a:avLst/>
            </a:prstGeom>
            <a:noFill/>
            <a:ln>
              <a:noFill/>
            </a:ln>
          </p:spPr>
          <p:txBody>
            <a:bodyPr wrap="square" lIns="0" tIns="0" rIns="0" bIns="0" rtlCol="0">
              <a:spAutoFit/>
            </a:bodyPr>
            <a:lstStyle/>
            <a:p>
              <a:pPr algn="ctr">
                <a:lnSpc>
                  <a:spcPct val="130000"/>
                </a:lnSpc>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CARC is building dedicated CI for under-resourced universities in the Southern California region.</a:t>
              </a:r>
            </a:p>
          </p:txBody>
        </p:sp>
        <p:sp>
          <p:nvSpPr>
            <p:cNvPr id="45" name="TextBox 44"/>
            <p:cNvSpPr txBox="1"/>
            <p:nvPr/>
          </p:nvSpPr>
          <p:spPr>
            <a:xfrm>
              <a:off x="6715075" y="2832814"/>
              <a:ext cx="1591793" cy="307681"/>
            </a:xfrm>
            <a:prstGeom prst="rect">
              <a:avLst/>
            </a:prstGeom>
            <a:noFill/>
            <a:ln>
              <a:noFill/>
            </a:ln>
          </p:spPr>
          <p:txBody>
            <a:bodyPr wrap="square" lIns="0" tIns="0" rIns="0" bIns="0" rtlCol="0">
              <a:spAutoFit/>
            </a:bodyPr>
            <a:lstStyle/>
            <a:p>
              <a:pPr algn="ctr"/>
              <a:r>
                <a:rPr lang="en-US" sz="1333" b="1" cap="all" spc="27" dirty="0">
                  <a:solidFill>
                    <a:schemeClr val="accent1"/>
                  </a:solidFill>
                  <a:latin typeface="Lato" panose="020F0502020204030203" pitchFamily="34" charset="0"/>
                  <a:cs typeface="Poppins SemiBold" panose="02000000000000000000" pitchFamily="2" charset="0"/>
                </a:rPr>
                <a:t>Regional Cyberinfrastructure</a:t>
              </a:r>
            </a:p>
          </p:txBody>
        </p:sp>
      </p:grpSp>
      <p:grpSp>
        <p:nvGrpSpPr>
          <p:cNvPr id="15" name="Group 14"/>
          <p:cNvGrpSpPr/>
          <p:nvPr/>
        </p:nvGrpSpPr>
        <p:grpSpPr>
          <a:xfrm>
            <a:off x="4586219" y="5283967"/>
            <a:ext cx="412741" cy="412739"/>
            <a:chOff x="3439664" y="3962975"/>
            <a:chExt cx="309556" cy="309554"/>
          </a:xfrm>
        </p:grpSpPr>
        <p:sp>
          <p:nvSpPr>
            <p:cNvPr id="48" name="Oval 47"/>
            <p:cNvSpPr/>
            <p:nvPr/>
          </p:nvSpPr>
          <p:spPr>
            <a:xfrm>
              <a:off x="3439664" y="3962975"/>
              <a:ext cx="309556" cy="30955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9" name="TextBox 48"/>
            <p:cNvSpPr txBox="1"/>
            <p:nvPr/>
          </p:nvSpPr>
          <p:spPr>
            <a:xfrm>
              <a:off x="3495299" y="4028878"/>
              <a:ext cx="198284" cy="165814"/>
            </a:xfrm>
            <a:prstGeom prst="rect">
              <a:avLst/>
            </a:prstGeom>
            <a:noFill/>
            <a:ln>
              <a:noFill/>
            </a:ln>
          </p:spPr>
          <p:txBody>
            <a:bodyPr wrap="square" lIns="0" tIns="0" rIns="0" bIns="0" rtlCol="0">
              <a:spAutoFit/>
            </a:bodyPr>
            <a:lstStyle/>
            <a:p>
              <a:pPr algn="ctr">
                <a:lnSpc>
                  <a:spcPct val="120000"/>
                </a:lnSpc>
              </a:pPr>
              <a:r>
                <a:rPr lang="en-US" sz="1333" cap="all" dirty="0">
                  <a:solidFill>
                    <a:schemeClr val="accent1"/>
                  </a:solidFill>
                  <a:latin typeface="Lato Black" panose="020F0A02020204030203" pitchFamily="34" charset="0"/>
                  <a:cs typeface="Poppins SemiBold" panose="02000000000000000000" pitchFamily="2" charset="0"/>
                </a:rPr>
                <a:t>02</a:t>
              </a:r>
            </a:p>
          </p:txBody>
        </p:sp>
      </p:grpSp>
      <p:grpSp>
        <p:nvGrpSpPr>
          <p:cNvPr id="13" name="Group 12"/>
          <p:cNvGrpSpPr/>
          <p:nvPr/>
        </p:nvGrpSpPr>
        <p:grpSpPr>
          <a:xfrm>
            <a:off x="9803704" y="5283967"/>
            <a:ext cx="412741" cy="412739"/>
            <a:chOff x="7352778" y="3962975"/>
            <a:chExt cx="309556" cy="309554"/>
          </a:xfrm>
        </p:grpSpPr>
        <p:sp>
          <p:nvSpPr>
            <p:cNvPr id="50" name="Oval 49"/>
            <p:cNvSpPr/>
            <p:nvPr/>
          </p:nvSpPr>
          <p:spPr>
            <a:xfrm>
              <a:off x="7352778" y="3962975"/>
              <a:ext cx="309556" cy="309554"/>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1" name="TextBox 50"/>
            <p:cNvSpPr txBox="1"/>
            <p:nvPr/>
          </p:nvSpPr>
          <p:spPr>
            <a:xfrm>
              <a:off x="7408413" y="4028878"/>
              <a:ext cx="198284" cy="165814"/>
            </a:xfrm>
            <a:prstGeom prst="rect">
              <a:avLst/>
            </a:prstGeom>
            <a:noFill/>
            <a:ln>
              <a:noFill/>
            </a:ln>
          </p:spPr>
          <p:txBody>
            <a:bodyPr wrap="square" lIns="0" tIns="0" rIns="0" bIns="0" rtlCol="0">
              <a:spAutoFit/>
            </a:bodyPr>
            <a:lstStyle/>
            <a:p>
              <a:pPr algn="ctr">
                <a:lnSpc>
                  <a:spcPct val="120000"/>
                </a:lnSpc>
              </a:pPr>
              <a:r>
                <a:rPr lang="en-US" sz="1333" cap="all" dirty="0">
                  <a:solidFill>
                    <a:schemeClr val="accent1"/>
                  </a:solidFill>
                  <a:latin typeface="Lato Black" panose="020F0A02020204030203" pitchFamily="34" charset="0"/>
                  <a:cs typeface="Poppins SemiBold" panose="02000000000000000000" pitchFamily="2" charset="0"/>
                </a:rPr>
                <a:t>04</a:t>
              </a:r>
            </a:p>
          </p:txBody>
        </p:sp>
      </p:grpSp>
      <p:grpSp>
        <p:nvGrpSpPr>
          <p:cNvPr id="8" name="Group 7"/>
          <p:cNvGrpSpPr/>
          <p:nvPr/>
        </p:nvGrpSpPr>
        <p:grpSpPr>
          <a:xfrm>
            <a:off x="1977476" y="2078900"/>
            <a:ext cx="412741" cy="412739"/>
            <a:chOff x="1483107" y="1559175"/>
            <a:chExt cx="309556" cy="309554"/>
          </a:xfrm>
        </p:grpSpPr>
        <p:sp>
          <p:nvSpPr>
            <p:cNvPr id="46" name="Oval 45"/>
            <p:cNvSpPr/>
            <p:nvPr/>
          </p:nvSpPr>
          <p:spPr>
            <a:xfrm>
              <a:off x="1483107" y="1559175"/>
              <a:ext cx="309556" cy="30955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7" name="TextBox 46"/>
            <p:cNvSpPr txBox="1"/>
            <p:nvPr/>
          </p:nvSpPr>
          <p:spPr>
            <a:xfrm>
              <a:off x="1538743" y="1625078"/>
              <a:ext cx="198284" cy="165814"/>
            </a:xfrm>
            <a:prstGeom prst="rect">
              <a:avLst/>
            </a:prstGeom>
            <a:noFill/>
            <a:ln>
              <a:noFill/>
            </a:ln>
          </p:spPr>
          <p:txBody>
            <a:bodyPr wrap="square" lIns="0" tIns="0" rIns="0" bIns="0" rtlCol="0">
              <a:spAutoFit/>
            </a:bodyPr>
            <a:lstStyle/>
            <a:p>
              <a:pPr algn="ctr">
                <a:lnSpc>
                  <a:spcPct val="120000"/>
                </a:lnSpc>
              </a:pPr>
              <a:r>
                <a:rPr lang="en-US" sz="1333" cap="all" dirty="0">
                  <a:solidFill>
                    <a:schemeClr val="accent1"/>
                  </a:solidFill>
                  <a:latin typeface="Lato Black" panose="020F0A02020204030203" pitchFamily="34" charset="0"/>
                  <a:cs typeface="Poppins SemiBold" panose="02000000000000000000" pitchFamily="2" charset="0"/>
                </a:rPr>
                <a:t>01</a:t>
              </a:r>
            </a:p>
          </p:txBody>
        </p:sp>
      </p:grpSp>
      <p:grpSp>
        <p:nvGrpSpPr>
          <p:cNvPr id="14" name="Group 13"/>
          <p:cNvGrpSpPr/>
          <p:nvPr/>
        </p:nvGrpSpPr>
        <p:grpSpPr>
          <a:xfrm>
            <a:off x="7194962" y="2078900"/>
            <a:ext cx="412741" cy="412739"/>
            <a:chOff x="5396221" y="1559175"/>
            <a:chExt cx="309556" cy="309554"/>
          </a:xfrm>
        </p:grpSpPr>
        <p:sp>
          <p:nvSpPr>
            <p:cNvPr id="52" name="Oval 51"/>
            <p:cNvSpPr/>
            <p:nvPr/>
          </p:nvSpPr>
          <p:spPr>
            <a:xfrm>
              <a:off x="5396221" y="1559175"/>
              <a:ext cx="309556" cy="30955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3" name="TextBox 52"/>
            <p:cNvSpPr txBox="1"/>
            <p:nvPr/>
          </p:nvSpPr>
          <p:spPr>
            <a:xfrm>
              <a:off x="5451856" y="1625078"/>
              <a:ext cx="198284" cy="165814"/>
            </a:xfrm>
            <a:prstGeom prst="rect">
              <a:avLst/>
            </a:prstGeom>
            <a:noFill/>
            <a:ln>
              <a:noFill/>
            </a:ln>
          </p:spPr>
          <p:txBody>
            <a:bodyPr wrap="square" lIns="0" tIns="0" rIns="0" bIns="0" rtlCol="0">
              <a:spAutoFit/>
            </a:bodyPr>
            <a:lstStyle/>
            <a:p>
              <a:pPr algn="ctr">
                <a:lnSpc>
                  <a:spcPct val="120000"/>
                </a:lnSpc>
              </a:pPr>
              <a:r>
                <a:rPr lang="en-US" sz="1333" cap="all" dirty="0">
                  <a:solidFill>
                    <a:schemeClr val="accent1"/>
                  </a:solidFill>
                  <a:latin typeface="Lato Black" panose="020F0A02020204030203" pitchFamily="34" charset="0"/>
                  <a:cs typeface="Poppins SemiBold" panose="02000000000000000000" pitchFamily="2" charset="0"/>
                </a:rPr>
                <a:t>03</a:t>
              </a:r>
            </a:p>
          </p:txBody>
        </p:sp>
      </p:grpSp>
      <p:sp>
        <p:nvSpPr>
          <p:cNvPr id="17" name="Freeform 9">
            <a:extLst>
              <a:ext uri="{FF2B5EF4-FFF2-40B4-BE49-F238E27FC236}">
                <a16:creationId xmlns:a16="http://schemas.microsoft.com/office/drawing/2014/main" id="{361346FD-B49A-5522-3DB8-2FE03563A44B}"/>
              </a:ext>
            </a:extLst>
          </p:cNvPr>
          <p:cNvSpPr>
            <a:spLocks noEditPoints="1"/>
          </p:cNvSpPr>
          <p:nvPr/>
        </p:nvSpPr>
        <p:spPr bwMode="auto">
          <a:xfrm>
            <a:off x="1898261" y="2805385"/>
            <a:ext cx="548640" cy="548640"/>
          </a:xfrm>
          <a:custGeom>
            <a:avLst/>
            <a:gdLst>
              <a:gd name="T0" fmla="*/ 218 w 353"/>
              <a:gd name="T1" fmla="*/ 35 h 354"/>
              <a:gd name="T2" fmla="*/ 177 w 353"/>
              <a:gd name="T3" fmla="*/ 0 h 354"/>
              <a:gd name="T4" fmla="*/ 133 w 353"/>
              <a:gd name="T5" fmla="*/ 37 h 354"/>
              <a:gd name="T6" fmla="*/ 169 w 353"/>
              <a:gd name="T7" fmla="*/ 73 h 354"/>
              <a:gd name="T8" fmla="*/ 185 w 353"/>
              <a:gd name="T9" fmla="*/ 73 h 354"/>
              <a:gd name="T10" fmla="*/ 169 w 353"/>
              <a:gd name="T11" fmla="*/ 73 h 354"/>
              <a:gd name="T12" fmla="*/ 207 w 353"/>
              <a:gd name="T13" fmla="*/ 47 h 354"/>
              <a:gd name="T14" fmla="*/ 145 w 353"/>
              <a:gd name="T15" fmla="*/ 49 h 354"/>
              <a:gd name="T16" fmla="*/ 177 w 353"/>
              <a:gd name="T17" fmla="*/ 49 h 354"/>
              <a:gd name="T18" fmla="*/ 40 w 353"/>
              <a:gd name="T19" fmla="*/ 322 h 354"/>
              <a:gd name="T20" fmla="*/ 40 w 353"/>
              <a:gd name="T21" fmla="*/ 305 h 354"/>
              <a:gd name="T22" fmla="*/ 40 w 353"/>
              <a:gd name="T23" fmla="*/ 322 h 354"/>
              <a:gd name="T24" fmla="*/ 81 w 353"/>
              <a:gd name="T25" fmla="*/ 313 h 354"/>
              <a:gd name="T26" fmla="*/ 64 w 353"/>
              <a:gd name="T27" fmla="*/ 313 h 354"/>
              <a:gd name="T28" fmla="*/ 353 w 353"/>
              <a:gd name="T29" fmla="*/ 281 h 354"/>
              <a:gd name="T30" fmla="*/ 353 w 353"/>
              <a:gd name="T31" fmla="*/ 278 h 354"/>
              <a:gd name="T32" fmla="*/ 321 w 353"/>
              <a:gd name="T33" fmla="*/ 166 h 354"/>
              <a:gd name="T34" fmla="*/ 297 w 353"/>
              <a:gd name="T35" fmla="*/ 161 h 354"/>
              <a:gd name="T36" fmla="*/ 289 w 353"/>
              <a:gd name="T37" fmla="*/ 57 h 354"/>
              <a:gd name="T38" fmla="*/ 281 w 353"/>
              <a:gd name="T39" fmla="*/ 161 h 354"/>
              <a:gd name="T40" fmla="*/ 72 w 353"/>
              <a:gd name="T41" fmla="*/ 65 h 354"/>
              <a:gd name="T42" fmla="*/ 56 w 353"/>
              <a:gd name="T43" fmla="*/ 65 h 354"/>
              <a:gd name="T44" fmla="*/ 40 w 353"/>
              <a:gd name="T45" fmla="*/ 161 h 354"/>
              <a:gd name="T46" fmla="*/ 33 w 353"/>
              <a:gd name="T47" fmla="*/ 166 h 354"/>
              <a:gd name="T48" fmla="*/ 1 w 353"/>
              <a:gd name="T49" fmla="*/ 278 h 354"/>
              <a:gd name="T50" fmla="*/ 0 w 353"/>
              <a:gd name="T51" fmla="*/ 297 h 354"/>
              <a:gd name="T52" fmla="*/ 0 w 353"/>
              <a:gd name="T53" fmla="*/ 305 h 354"/>
              <a:gd name="T54" fmla="*/ 32 w 353"/>
              <a:gd name="T55" fmla="*/ 354 h 354"/>
              <a:gd name="T56" fmla="*/ 353 w 353"/>
              <a:gd name="T57" fmla="*/ 322 h 354"/>
              <a:gd name="T58" fmla="*/ 352 w 353"/>
              <a:gd name="T59" fmla="*/ 297 h 354"/>
              <a:gd name="T60" fmla="*/ 353 w 353"/>
              <a:gd name="T61" fmla="*/ 281 h 354"/>
              <a:gd name="T62" fmla="*/ 307 w 353"/>
              <a:gd name="T63" fmla="*/ 177 h 354"/>
              <a:gd name="T64" fmla="*/ 19 w 353"/>
              <a:gd name="T65" fmla="*/ 273 h 354"/>
              <a:gd name="T66" fmla="*/ 337 w 353"/>
              <a:gd name="T67" fmla="*/ 322 h 354"/>
              <a:gd name="T68" fmla="*/ 32 w 353"/>
              <a:gd name="T69" fmla="*/ 338 h 354"/>
              <a:gd name="T70" fmla="*/ 16 w 353"/>
              <a:gd name="T71" fmla="*/ 289 h 354"/>
              <a:gd name="T72" fmla="*/ 337 w 353"/>
              <a:gd name="T73" fmla="*/ 322 h 354"/>
              <a:gd name="T74" fmla="*/ 185 w 353"/>
              <a:gd name="T75" fmla="*/ 322 h 354"/>
              <a:gd name="T76" fmla="*/ 185 w 353"/>
              <a:gd name="T77" fmla="*/ 305 h 354"/>
              <a:gd name="T78" fmla="*/ 97 w 353"/>
              <a:gd name="T79"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4">
                <a:moveTo>
                  <a:pt x="177" y="16"/>
                </a:moveTo>
                <a:cubicBezTo>
                  <a:pt x="193" y="16"/>
                  <a:pt x="208" y="24"/>
                  <a:pt x="218" y="35"/>
                </a:cubicBezTo>
                <a:cubicBezTo>
                  <a:pt x="229" y="23"/>
                  <a:pt x="229" y="23"/>
                  <a:pt x="229" y="23"/>
                </a:cubicBezTo>
                <a:cubicBezTo>
                  <a:pt x="216" y="9"/>
                  <a:pt x="197" y="0"/>
                  <a:pt x="177" y="0"/>
                </a:cubicBezTo>
                <a:cubicBezTo>
                  <a:pt x="155" y="0"/>
                  <a:pt x="135" y="10"/>
                  <a:pt x="122" y="26"/>
                </a:cubicBezTo>
                <a:cubicBezTo>
                  <a:pt x="133" y="37"/>
                  <a:pt x="133" y="37"/>
                  <a:pt x="133" y="37"/>
                </a:cubicBezTo>
                <a:cubicBezTo>
                  <a:pt x="144" y="25"/>
                  <a:pt x="159" y="16"/>
                  <a:pt x="177" y="16"/>
                </a:cubicBezTo>
                <a:moveTo>
                  <a:pt x="169" y="73"/>
                </a:moveTo>
                <a:cubicBezTo>
                  <a:pt x="169" y="77"/>
                  <a:pt x="172" y="81"/>
                  <a:pt x="177" y="81"/>
                </a:cubicBezTo>
                <a:cubicBezTo>
                  <a:pt x="181" y="81"/>
                  <a:pt x="185" y="77"/>
                  <a:pt x="185" y="73"/>
                </a:cubicBezTo>
                <a:cubicBezTo>
                  <a:pt x="185" y="68"/>
                  <a:pt x="181" y="65"/>
                  <a:pt x="177" y="65"/>
                </a:cubicBezTo>
                <a:cubicBezTo>
                  <a:pt x="172" y="65"/>
                  <a:pt x="169" y="68"/>
                  <a:pt x="169" y="73"/>
                </a:cubicBezTo>
                <a:moveTo>
                  <a:pt x="197" y="59"/>
                </a:moveTo>
                <a:cubicBezTo>
                  <a:pt x="207" y="47"/>
                  <a:pt x="207" y="47"/>
                  <a:pt x="207" y="47"/>
                </a:cubicBezTo>
                <a:cubicBezTo>
                  <a:pt x="200" y="38"/>
                  <a:pt x="189" y="33"/>
                  <a:pt x="177" y="33"/>
                </a:cubicBezTo>
                <a:cubicBezTo>
                  <a:pt x="164" y="33"/>
                  <a:pt x="152" y="39"/>
                  <a:pt x="145" y="49"/>
                </a:cubicBezTo>
                <a:cubicBezTo>
                  <a:pt x="156" y="60"/>
                  <a:pt x="156" y="60"/>
                  <a:pt x="156" y="60"/>
                </a:cubicBezTo>
                <a:cubicBezTo>
                  <a:pt x="161" y="53"/>
                  <a:pt x="168" y="49"/>
                  <a:pt x="177" y="49"/>
                </a:cubicBezTo>
                <a:cubicBezTo>
                  <a:pt x="185" y="49"/>
                  <a:pt x="192" y="53"/>
                  <a:pt x="197" y="59"/>
                </a:cubicBezTo>
                <a:moveTo>
                  <a:pt x="40" y="322"/>
                </a:moveTo>
                <a:cubicBezTo>
                  <a:pt x="45" y="322"/>
                  <a:pt x="48" y="318"/>
                  <a:pt x="48" y="313"/>
                </a:cubicBezTo>
                <a:cubicBezTo>
                  <a:pt x="48" y="309"/>
                  <a:pt x="45" y="305"/>
                  <a:pt x="40" y="305"/>
                </a:cubicBezTo>
                <a:cubicBezTo>
                  <a:pt x="36" y="305"/>
                  <a:pt x="32" y="309"/>
                  <a:pt x="32" y="313"/>
                </a:cubicBezTo>
                <a:cubicBezTo>
                  <a:pt x="32" y="318"/>
                  <a:pt x="36" y="322"/>
                  <a:pt x="40" y="322"/>
                </a:cubicBezTo>
                <a:moveTo>
                  <a:pt x="72" y="322"/>
                </a:moveTo>
                <a:cubicBezTo>
                  <a:pt x="77" y="322"/>
                  <a:pt x="81" y="318"/>
                  <a:pt x="81" y="313"/>
                </a:cubicBezTo>
                <a:cubicBezTo>
                  <a:pt x="81" y="309"/>
                  <a:pt x="77" y="305"/>
                  <a:pt x="72" y="305"/>
                </a:cubicBezTo>
                <a:cubicBezTo>
                  <a:pt x="68" y="305"/>
                  <a:pt x="64" y="309"/>
                  <a:pt x="64" y="313"/>
                </a:cubicBezTo>
                <a:cubicBezTo>
                  <a:pt x="64" y="318"/>
                  <a:pt x="68" y="322"/>
                  <a:pt x="72" y="322"/>
                </a:cubicBezTo>
                <a:moveTo>
                  <a:pt x="353" y="281"/>
                </a:moveTo>
                <a:cubicBezTo>
                  <a:pt x="353" y="280"/>
                  <a:pt x="353" y="279"/>
                  <a:pt x="353" y="278"/>
                </a:cubicBezTo>
                <a:cubicBezTo>
                  <a:pt x="353" y="278"/>
                  <a:pt x="353" y="278"/>
                  <a:pt x="353" y="278"/>
                </a:cubicBezTo>
                <a:cubicBezTo>
                  <a:pt x="321" y="166"/>
                  <a:pt x="321" y="166"/>
                  <a:pt x="321" y="166"/>
                </a:cubicBezTo>
                <a:cubicBezTo>
                  <a:pt x="321" y="166"/>
                  <a:pt x="321" y="166"/>
                  <a:pt x="321" y="166"/>
                </a:cubicBezTo>
                <a:cubicBezTo>
                  <a:pt x="320" y="163"/>
                  <a:pt x="317" y="161"/>
                  <a:pt x="313" y="161"/>
                </a:cubicBezTo>
                <a:cubicBezTo>
                  <a:pt x="297" y="161"/>
                  <a:pt x="297" y="161"/>
                  <a:pt x="297" y="161"/>
                </a:cubicBezTo>
                <a:cubicBezTo>
                  <a:pt x="297" y="65"/>
                  <a:pt x="297" y="65"/>
                  <a:pt x="297" y="65"/>
                </a:cubicBezTo>
                <a:cubicBezTo>
                  <a:pt x="297" y="60"/>
                  <a:pt x="294" y="57"/>
                  <a:pt x="289" y="57"/>
                </a:cubicBezTo>
                <a:cubicBezTo>
                  <a:pt x="285" y="57"/>
                  <a:pt x="281" y="60"/>
                  <a:pt x="281" y="65"/>
                </a:cubicBezTo>
                <a:cubicBezTo>
                  <a:pt x="281" y="161"/>
                  <a:pt x="281" y="161"/>
                  <a:pt x="281" y="161"/>
                </a:cubicBezTo>
                <a:cubicBezTo>
                  <a:pt x="72" y="161"/>
                  <a:pt x="72" y="161"/>
                  <a:pt x="72" y="161"/>
                </a:cubicBezTo>
                <a:cubicBezTo>
                  <a:pt x="72" y="65"/>
                  <a:pt x="72" y="65"/>
                  <a:pt x="72" y="65"/>
                </a:cubicBezTo>
                <a:cubicBezTo>
                  <a:pt x="72" y="60"/>
                  <a:pt x="69" y="57"/>
                  <a:pt x="64" y="57"/>
                </a:cubicBezTo>
                <a:cubicBezTo>
                  <a:pt x="60" y="57"/>
                  <a:pt x="56" y="60"/>
                  <a:pt x="56" y="65"/>
                </a:cubicBezTo>
                <a:cubicBezTo>
                  <a:pt x="56" y="161"/>
                  <a:pt x="56" y="161"/>
                  <a:pt x="56" y="161"/>
                </a:cubicBezTo>
                <a:cubicBezTo>
                  <a:pt x="40" y="161"/>
                  <a:pt x="40" y="161"/>
                  <a:pt x="40" y="161"/>
                </a:cubicBezTo>
                <a:cubicBezTo>
                  <a:pt x="37" y="161"/>
                  <a:pt x="34" y="163"/>
                  <a:pt x="33" y="166"/>
                </a:cubicBezTo>
                <a:cubicBezTo>
                  <a:pt x="33" y="166"/>
                  <a:pt x="33" y="166"/>
                  <a:pt x="33" y="166"/>
                </a:cubicBezTo>
                <a:cubicBezTo>
                  <a:pt x="1" y="278"/>
                  <a:pt x="1" y="278"/>
                  <a:pt x="1" y="278"/>
                </a:cubicBezTo>
                <a:cubicBezTo>
                  <a:pt x="1" y="278"/>
                  <a:pt x="1" y="278"/>
                  <a:pt x="1" y="278"/>
                </a:cubicBezTo>
                <a:cubicBezTo>
                  <a:pt x="0" y="279"/>
                  <a:pt x="0" y="280"/>
                  <a:pt x="0" y="281"/>
                </a:cubicBezTo>
                <a:cubicBezTo>
                  <a:pt x="0" y="297"/>
                  <a:pt x="0" y="297"/>
                  <a:pt x="0" y="297"/>
                </a:cubicBezTo>
                <a:cubicBezTo>
                  <a:pt x="1" y="297"/>
                  <a:pt x="1" y="297"/>
                  <a:pt x="1" y="297"/>
                </a:cubicBezTo>
                <a:cubicBezTo>
                  <a:pt x="1" y="300"/>
                  <a:pt x="0" y="303"/>
                  <a:pt x="0" y="305"/>
                </a:cubicBezTo>
                <a:cubicBezTo>
                  <a:pt x="0" y="322"/>
                  <a:pt x="0" y="322"/>
                  <a:pt x="0" y="322"/>
                </a:cubicBezTo>
                <a:cubicBezTo>
                  <a:pt x="0" y="339"/>
                  <a:pt x="15" y="354"/>
                  <a:pt x="32" y="354"/>
                </a:cubicBezTo>
                <a:cubicBezTo>
                  <a:pt x="321" y="354"/>
                  <a:pt x="321" y="354"/>
                  <a:pt x="321" y="354"/>
                </a:cubicBezTo>
                <a:cubicBezTo>
                  <a:pt x="339" y="354"/>
                  <a:pt x="353" y="339"/>
                  <a:pt x="353" y="322"/>
                </a:cubicBezTo>
                <a:cubicBezTo>
                  <a:pt x="353" y="305"/>
                  <a:pt x="353" y="305"/>
                  <a:pt x="353" y="305"/>
                </a:cubicBezTo>
                <a:cubicBezTo>
                  <a:pt x="353" y="303"/>
                  <a:pt x="353" y="300"/>
                  <a:pt x="352" y="297"/>
                </a:cubicBezTo>
                <a:cubicBezTo>
                  <a:pt x="353" y="297"/>
                  <a:pt x="353" y="297"/>
                  <a:pt x="353" y="297"/>
                </a:cubicBezTo>
                <a:lnTo>
                  <a:pt x="353" y="281"/>
                </a:lnTo>
                <a:close/>
                <a:moveTo>
                  <a:pt x="46" y="177"/>
                </a:moveTo>
                <a:cubicBezTo>
                  <a:pt x="307" y="177"/>
                  <a:pt x="307" y="177"/>
                  <a:pt x="307" y="177"/>
                </a:cubicBezTo>
                <a:cubicBezTo>
                  <a:pt x="335" y="273"/>
                  <a:pt x="335" y="273"/>
                  <a:pt x="335" y="273"/>
                </a:cubicBezTo>
                <a:cubicBezTo>
                  <a:pt x="19" y="273"/>
                  <a:pt x="19" y="273"/>
                  <a:pt x="19" y="273"/>
                </a:cubicBezTo>
                <a:lnTo>
                  <a:pt x="46" y="177"/>
                </a:lnTo>
                <a:close/>
                <a:moveTo>
                  <a:pt x="337" y="322"/>
                </a:moveTo>
                <a:cubicBezTo>
                  <a:pt x="337" y="330"/>
                  <a:pt x="330" y="338"/>
                  <a:pt x="321" y="338"/>
                </a:cubicBezTo>
                <a:cubicBezTo>
                  <a:pt x="32" y="338"/>
                  <a:pt x="32" y="338"/>
                  <a:pt x="32" y="338"/>
                </a:cubicBezTo>
                <a:cubicBezTo>
                  <a:pt x="23" y="338"/>
                  <a:pt x="16" y="330"/>
                  <a:pt x="16" y="322"/>
                </a:cubicBezTo>
                <a:cubicBezTo>
                  <a:pt x="16" y="289"/>
                  <a:pt x="16" y="289"/>
                  <a:pt x="16" y="289"/>
                </a:cubicBezTo>
                <a:cubicBezTo>
                  <a:pt x="337" y="289"/>
                  <a:pt x="337" y="289"/>
                  <a:pt x="337" y="289"/>
                </a:cubicBezTo>
                <a:lnTo>
                  <a:pt x="337" y="322"/>
                </a:lnTo>
                <a:close/>
                <a:moveTo>
                  <a:pt x="105" y="322"/>
                </a:moveTo>
                <a:cubicBezTo>
                  <a:pt x="185" y="322"/>
                  <a:pt x="185" y="322"/>
                  <a:pt x="185" y="322"/>
                </a:cubicBezTo>
                <a:cubicBezTo>
                  <a:pt x="189" y="322"/>
                  <a:pt x="193" y="318"/>
                  <a:pt x="193" y="313"/>
                </a:cubicBezTo>
                <a:cubicBezTo>
                  <a:pt x="193" y="309"/>
                  <a:pt x="189" y="305"/>
                  <a:pt x="185" y="305"/>
                </a:cubicBezTo>
                <a:cubicBezTo>
                  <a:pt x="105" y="305"/>
                  <a:pt x="105" y="305"/>
                  <a:pt x="105" y="305"/>
                </a:cubicBezTo>
                <a:cubicBezTo>
                  <a:pt x="100" y="305"/>
                  <a:pt x="97" y="309"/>
                  <a:pt x="97" y="313"/>
                </a:cubicBezTo>
                <a:cubicBezTo>
                  <a:pt x="97" y="318"/>
                  <a:pt x="100" y="322"/>
                  <a:pt x="105" y="322"/>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0">
            <a:extLst>
              <a:ext uri="{FF2B5EF4-FFF2-40B4-BE49-F238E27FC236}">
                <a16:creationId xmlns:a16="http://schemas.microsoft.com/office/drawing/2014/main" id="{A2BD3346-859A-A77D-B835-3A3D62CE44CF}"/>
              </a:ext>
            </a:extLst>
          </p:cNvPr>
          <p:cNvSpPr>
            <a:spLocks noEditPoints="1"/>
          </p:cNvSpPr>
          <p:nvPr/>
        </p:nvSpPr>
        <p:spPr bwMode="auto">
          <a:xfrm>
            <a:off x="7118452" y="2815770"/>
            <a:ext cx="548640" cy="548640"/>
          </a:xfrm>
          <a:custGeom>
            <a:avLst/>
            <a:gdLst>
              <a:gd name="T0" fmla="*/ 216 w 353"/>
              <a:gd name="T1" fmla="*/ 112 h 353"/>
              <a:gd name="T2" fmla="*/ 184 w 353"/>
              <a:gd name="T3" fmla="*/ 112 h 353"/>
              <a:gd name="T4" fmla="*/ 64 w 353"/>
              <a:gd name="T5" fmla="*/ 257 h 353"/>
              <a:gd name="T6" fmla="*/ 64 w 353"/>
              <a:gd name="T7" fmla="*/ 225 h 353"/>
              <a:gd name="T8" fmla="*/ 64 w 353"/>
              <a:gd name="T9" fmla="*/ 257 h 353"/>
              <a:gd name="T10" fmla="*/ 163 w 353"/>
              <a:gd name="T11" fmla="*/ 122 h 353"/>
              <a:gd name="T12" fmla="*/ 161 w 353"/>
              <a:gd name="T13" fmla="*/ 145 h 353"/>
              <a:gd name="T14" fmla="*/ 81 w 353"/>
              <a:gd name="T15" fmla="*/ 199 h 353"/>
              <a:gd name="T16" fmla="*/ 60 w 353"/>
              <a:gd name="T17" fmla="*/ 207 h 353"/>
              <a:gd name="T18" fmla="*/ 81 w 353"/>
              <a:gd name="T19" fmla="*/ 199 h 353"/>
              <a:gd name="T20" fmla="*/ 93 w 353"/>
              <a:gd name="T21" fmla="*/ 167 h 353"/>
              <a:gd name="T22" fmla="*/ 91 w 353"/>
              <a:gd name="T23" fmla="*/ 189 h 353"/>
              <a:gd name="T24" fmla="*/ 268 w 353"/>
              <a:gd name="T25" fmla="*/ 152 h 353"/>
              <a:gd name="T26" fmla="*/ 282 w 353"/>
              <a:gd name="T27" fmla="*/ 143 h 353"/>
              <a:gd name="T28" fmla="*/ 272 w 353"/>
              <a:gd name="T29" fmla="*/ 131 h 353"/>
              <a:gd name="T30" fmla="*/ 268 w 353"/>
              <a:gd name="T31" fmla="*/ 152 h 353"/>
              <a:gd name="T32" fmla="*/ 347 w 353"/>
              <a:gd name="T33" fmla="*/ 32 h 353"/>
              <a:gd name="T34" fmla="*/ 235 w 353"/>
              <a:gd name="T35" fmla="*/ 0 h 353"/>
              <a:gd name="T36" fmla="*/ 230 w 353"/>
              <a:gd name="T37" fmla="*/ 0 h 353"/>
              <a:gd name="T38" fmla="*/ 120 w 353"/>
              <a:gd name="T39" fmla="*/ 32 h 353"/>
              <a:gd name="T40" fmla="*/ 10 w 353"/>
              <a:gd name="T41" fmla="*/ 0 h 353"/>
              <a:gd name="T42" fmla="*/ 0 w 353"/>
              <a:gd name="T43" fmla="*/ 8 h 353"/>
              <a:gd name="T44" fmla="*/ 5 w 353"/>
              <a:gd name="T45" fmla="*/ 321 h 353"/>
              <a:gd name="T46" fmla="*/ 118 w 353"/>
              <a:gd name="T47" fmla="*/ 353 h 353"/>
              <a:gd name="T48" fmla="*/ 120 w 353"/>
              <a:gd name="T49" fmla="*/ 353 h 353"/>
              <a:gd name="T50" fmla="*/ 122 w 353"/>
              <a:gd name="T51" fmla="*/ 353 h 353"/>
              <a:gd name="T52" fmla="*/ 343 w 353"/>
              <a:gd name="T53" fmla="*/ 353 h 353"/>
              <a:gd name="T54" fmla="*/ 345 w 353"/>
              <a:gd name="T55" fmla="*/ 353 h 353"/>
              <a:gd name="T56" fmla="*/ 353 w 353"/>
              <a:gd name="T57" fmla="*/ 40 h 353"/>
              <a:gd name="T58" fmla="*/ 112 w 353"/>
              <a:gd name="T59" fmla="*/ 335 h 353"/>
              <a:gd name="T60" fmla="*/ 16 w 353"/>
              <a:gd name="T61" fmla="*/ 19 h 353"/>
              <a:gd name="T62" fmla="*/ 112 w 353"/>
              <a:gd name="T63" fmla="*/ 335 h 353"/>
              <a:gd name="T64" fmla="*/ 128 w 353"/>
              <a:gd name="T65" fmla="*/ 335 h 353"/>
              <a:gd name="T66" fmla="*/ 134 w 353"/>
              <a:gd name="T67" fmla="*/ 167 h 353"/>
              <a:gd name="T68" fmla="*/ 139 w 353"/>
              <a:gd name="T69" fmla="*/ 145 h 353"/>
              <a:gd name="T70" fmla="*/ 128 w 353"/>
              <a:gd name="T71" fmla="*/ 46 h 353"/>
              <a:gd name="T72" fmla="*/ 224 w 353"/>
              <a:gd name="T73" fmla="*/ 307 h 353"/>
              <a:gd name="T74" fmla="*/ 240 w 353"/>
              <a:gd name="T75" fmla="*/ 307 h 353"/>
              <a:gd name="T76" fmla="*/ 250 w 353"/>
              <a:gd name="T77" fmla="*/ 131 h 353"/>
              <a:gd name="T78" fmla="*/ 244 w 353"/>
              <a:gd name="T79" fmla="*/ 110 h 353"/>
              <a:gd name="T80" fmla="*/ 240 w 353"/>
              <a:gd name="T81" fmla="*/ 19 h 353"/>
              <a:gd name="T82" fmla="*/ 337 w 353"/>
              <a:gd name="T83" fmla="*/ 335 h 353"/>
              <a:gd name="T84" fmla="*/ 281 w 353"/>
              <a:gd name="T85" fmla="*/ 225 h 353"/>
              <a:gd name="T86" fmla="*/ 275 w 353"/>
              <a:gd name="T87" fmla="*/ 238 h 353"/>
              <a:gd name="T88" fmla="*/ 275 w 353"/>
              <a:gd name="T89" fmla="*/ 259 h 353"/>
              <a:gd name="T90" fmla="*/ 281 w 353"/>
              <a:gd name="T91" fmla="*/ 273 h 353"/>
              <a:gd name="T92" fmla="*/ 297 w 353"/>
              <a:gd name="T93" fmla="*/ 260 h 353"/>
              <a:gd name="T94" fmla="*/ 313 w 353"/>
              <a:gd name="T95" fmla="*/ 273 h 353"/>
              <a:gd name="T96" fmla="*/ 318 w 353"/>
              <a:gd name="T97" fmla="*/ 259 h 353"/>
              <a:gd name="T98" fmla="*/ 318 w 353"/>
              <a:gd name="T99" fmla="*/ 238 h 353"/>
              <a:gd name="T100" fmla="*/ 313 w 353"/>
              <a:gd name="T101" fmla="*/ 225 h 353"/>
              <a:gd name="T102" fmla="*/ 297 w 353"/>
              <a:gd name="T103" fmla="*/ 237 h 353"/>
              <a:gd name="T104" fmla="*/ 285 w 353"/>
              <a:gd name="T105" fmla="*/ 177 h 353"/>
              <a:gd name="T106" fmla="*/ 292 w 353"/>
              <a:gd name="T107" fmla="*/ 156 h 353"/>
              <a:gd name="T108" fmla="*/ 285 w 353"/>
              <a:gd name="T109" fmla="*/ 177 h 353"/>
              <a:gd name="T110" fmla="*/ 302 w 353"/>
              <a:gd name="T111" fmla="*/ 207 h 353"/>
              <a:gd name="T112" fmla="*/ 287 w 353"/>
              <a:gd name="T113" fmla="*/ 19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3" h="353">
                <a:moveTo>
                  <a:pt x="200" y="128"/>
                </a:moveTo>
                <a:cubicBezTo>
                  <a:pt x="209" y="128"/>
                  <a:pt x="216" y="121"/>
                  <a:pt x="216" y="112"/>
                </a:cubicBezTo>
                <a:cubicBezTo>
                  <a:pt x="216" y="104"/>
                  <a:pt x="209" y="96"/>
                  <a:pt x="200" y="96"/>
                </a:cubicBezTo>
                <a:cubicBezTo>
                  <a:pt x="191" y="96"/>
                  <a:pt x="184" y="104"/>
                  <a:pt x="184" y="112"/>
                </a:cubicBezTo>
                <a:cubicBezTo>
                  <a:pt x="184" y="121"/>
                  <a:pt x="191" y="128"/>
                  <a:pt x="200" y="128"/>
                </a:cubicBezTo>
                <a:moveTo>
                  <a:pt x="64" y="257"/>
                </a:moveTo>
                <a:cubicBezTo>
                  <a:pt x="73" y="257"/>
                  <a:pt x="80" y="250"/>
                  <a:pt x="80" y="241"/>
                </a:cubicBezTo>
                <a:cubicBezTo>
                  <a:pt x="80" y="232"/>
                  <a:pt x="73" y="225"/>
                  <a:pt x="64" y="225"/>
                </a:cubicBezTo>
                <a:cubicBezTo>
                  <a:pt x="55" y="225"/>
                  <a:pt x="48" y="232"/>
                  <a:pt x="48" y="241"/>
                </a:cubicBezTo>
                <a:cubicBezTo>
                  <a:pt x="48" y="250"/>
                  <a:pt x="55" y="257"/>
                  <a:pt x="64" y="257"/>
                </a:cubicBezTo>
                <a:moveTo>
                  <a:pt x="171" y="136"/>
                </a:moveTo>
                <a:cubicBezTo>
                  <a:pt x="163" y="122"/>
                  <a:pt x="163" y="122"/>
                  <a:pt x="163" y="122"/>
                </a:cubicBezTo>
                <a:cubicBezTo>
                  <a:pt x="157" y="125"/>
                  <a:pt x="153" y="130"/>
                  <a:pt x="149" y="134"/>
                </a:cubicBezTo>
                <a:cubicBezTo>
                  <a:pt x="161" y="145"/>
                  <a:pt x="161" y="145"/>
                  <a:pt x="161" y="145"/>
                </a:cubicBezTo>
                <a:cubicBezTo>
                  <a:pt x="164" y="141"/>
                  <a:pt x="167" y="138"/>
                  <a:pt x="171" y="136"/>
                </a:cubicBezTo>
                <a:moveTo>
                  <a:pt x="81" y="199"/>
                </a:moveTo>
                <a:cubicBezTo>
                  <a:pt x="68" y="190"/>
                  <a:pt x="68" y="190"/>
                  <a:pt x="68" y="190"/>
                </a:cubicBezTo>
                <a:cubicBezTo>
                  <a:pt x="65" y="195"/>
                  <a:pt x="62" y="201"/>
                  <a:pt x="60" y="207"/>
                </a:cubicBezTo>
                <a:cubicBezTo>
                  <a:pt x="76" y="211"/>
                  <a:pt x="76" y="211"/>
                  <a:pt x="76" y="211"/>
                </a:cubicBezTo>
                <a:cubicBezTo>
                  <a:pt x="77" y="207"/>
                  <a:pt x="79" y="203"/>
                  <a:pt x="81" y="199"/>
                </a:cubicBezTo>
                <a:moveTo>
                  <a:pt x="102" y="180"/>
                </a:moveTo>
                <a:cubicBezTo>
                  <a:pt x="93" y="167"/>
                  <a:pt x="93" y="167"/>
                  <a:pt x="93" y="167"/>
                </a:cubicBezTo>
                <a:cubicBezTo>
                  <a:pt x="88" y="170"/>
                  <a:pt x="84" y="173"/>
                  <a:pt x="80" y="177"/>
                </a:cubicBezTo>
                <a:cubicBezTo>
                  <a:pt x="91" y="189"/>
                  <a:pt x="91" y="189"/>
                  <a:pt x="91" y="189"/>
                </a:cubicBezTo>
                <a:cubicBezTo>
                  <a:pt x="94" y="186"/>
                  <a:pt x="98" y="183"/>
                  <a:pt x="102" y="180"/>
                </a:cubicBezTo>
                <a:moveTo>
                  <a:pt x="268" y="152"/>
                </a:moveTo>
                <a:cubicBezTo>
                  <a:pt x="270" y="153"/>
                  <a:pt x="270" y="153"/>
                  <a:pt x="270" y="153"/>
                </a:cubicBezTo>
                <a:cubicBezTo>
                  <a:pt x="282" y="143"/>
                  <a:pt x="282" y="143"/>
                  <a:pt x="282" y="143"/>
                </a:cubicBezTo>
                <a:cubicBezTo>
                  <a:pt x="281" y="141"/>
                  <a:pt x="281" y="141"/>
                  <a:pt x="281" y="141"/>
                </a:cubicBezTo>
                <a:cubicBezTo>
                  <a:pt x="278" y="138"/>
                  <a:pt x="275" y="135"/>
                  <a:pt x="272" y="131"/>
                </a:cubicBezTo>
                <a:cubicBezTo>
                  <a:pt x="259" y="141"/>
                  <a:pt x="259" y="141"/>
                  <a:pt x="259" y="141"/>
                </a:cubicBezTo>
                <a:cubicBezTo>
                  <a:pt x="262" y="145"/>
                  <a:pt x="265" y="148"/>
                  <a:pt x="268" y="152"/>
                </a:cubicBezTo>
                <a:moveTo>
                  <a:pt x="347" y="33"/>
                </a:moveTo>
                <a:cubicBezTo>
                  <a:pt x="347" y="32"/>
                  <a:pt x="347" y="32"/>
                  <a:pt x="347" y="32"/>
                </a:cubicBezTo>
                <a:cubicBezTo>
                  <a:pt x="235" y="0"/>
                  <a:pt x="235" y="0"/>
                  <a:pt x="235" y="0"/>
                </a:cubicBezTo>
                <a:cubicBezTo>
                  <a:pt x="235" y="0"/>
                  <a:pt x="235" y="0"/>
                  <a:pt x="235" y="0"/>
                </a:cubicBezTo>
                <a:cubicBezTo>
                  <a:pt x="234" y="0"/>
                  <a:pt x="233" y="0"/>
                  <a:pt x="232" y="0"/>
                </a:cubicBezTo>
                <a:cubicBezTo>
                  <a:pt x="232" y="0"/>
                  <a:pt x="231" y="0"/>
                  <a:pt x="230" y="0"/>
                </a:cubicBezTo>
                <a:cubicBezTo>
                  <a:pt x="230" y="0"/>
                  <a:pt x="230" y="0"/>
                  <a:pt x="230" y="0"/>
                </a:cubicBezTo>
                <a:cubicBezTo>
                  <a:pt x="120" y="32"/>
                  <a:pt x="120" y="32"/>
                  <a:pt x="120" y="32"/>
                </a:cubicBezTo>
                <a:cubicBezTo>
                  <a:pt x="10" y="0"/>
                  <a:pt x="10" y="0"/>
                  <a:pt x="10" y="0"/>
                </a:cubicBezTo>
                <a:cubicBezTo>
                  <a:pt x="10" y="0"/>
                  <a:pt x="10" y="0"/>
                  <a:pt x="10" y="0"/>
                </a:cubicBezTo>
                <a:cubicBezTo>
                  <a:pt x="9" y="0"/>
                  <a:pt x="8" y="0"/>
                  <a:pt x="8" y="0"/>
                </a:cubicBezTo>
                <a:cubicBezTo>
                  <a:pt x="3" y="0"/>
                  <a:pt x="0" y="4"/>
                  <a:pt x="0" y="8"/>
                </a:cubicBezTo>
                <a:cubicBezTo>
                  <a:pt x="0" y="313"/>
                  <a:pt x="0" y="313"/>
                  <a:pt x="0" y="313"/>
                </a:cubicBezTo>
                <a:cubicBezTo>
                  <a:pt x="0" y="317"/>
                  <a:pt x="2" y="320"/>
                  <a:pt x="5" y="321"/>
                </a:cubicBezTo>
                <a:cubicBezTo>
                  <a:pt x="5" y="321"/>
                  <a:pt x="5" y="321"/>
                  <a:pt x="5" y="321"/>
                </a:cubicBezTo>
                <a:cubicBezTo>
                  <a:pt x="118" y="353"/>
                  <a:pt x="118" y="353"/>
                  <a:pt x="118" y="353"/>
                </a:cubicBezTo>
                <a:cubicBezTo>
                  <a:pt x="118" y="353"/>
                  <a:pt x="118" y="353"/>
                  <a:pt x="118" y="353"/>
                </a:cubicBezTo>
                <a:cubicBezTo>
                  <a:pt x="119" y="353"/>
                  <a:pt x="119" y="353"/>
                  <a:pt x="120" y="353"/>
                </a:cubicBezTo>
                <a:cubicBezTo>
                  <a:pt x="121" y="353"/>
                  <a:pt x="121" y="353"/>
                  <a:pt x="122" y="353"/>
                </a:cubicBezTo>
                <a:cubicBezTo>
                  <a:pt x="122" y="353"/>
                  <a:pt x="122" y="353"/>
                  <a:pt x="122" y="353"/>
                </a:cubicBezTo>
                <a:cubicBezTo>
                  <a:pt x="232" y="321"/>
                  <a:pt x="232" y="321"/>
                  <a:pt x="232" y="321"/>
                </a:cubicBezTo>
                <a:cubicBezTo>
                  <a:pt x="343" y="353"/>
                  <a:pt x="343" y="353"/>
                  <a:pt x="343" y="353"/>
                </a:cubicBezTo>
                <a:cubicBezTo>
                  <a:pt x="343" y="353"/>
                  <a:pt x="343" y="353"/>
                  <a:pt x="343" y="353"/>
                </a:cubicBezTo>
                <a:cubicBezTo>
                  <a:pt x="343" y="353"/>
                  <a:pt x="344" y="353"/>
                  <a:pt x="345" y="353"/>
                </a:cubicBezTo>
                <a:cubicBezTo>
                  <a:pt x="349" y="353"/>
                  <a:pt x="353" y="350"/>
                  <a:pt x="353" y="345"/>
                </a:cubicBezTo>
                <a:cubicBezTo>
                  <a:pt x="353" y="40"/>
                  <a:pt x="353" y="40"/>
                  <a:pt x="353" y="40"/>
                </a:cubicBezTo>
                <a:cubicBezTo>
                  <a:pt x="353" y="36"/>
                  <a:pt x="350" y="33"/>
                  <a:pt x="347" y="33"/>
                </a:cubicBezTo>
                <a:moveTo>
                  <a:pt x="112" y="335"/>
                </a:moveTo>
                <a:cubicBezTo>
                  <a:pt x="16" y="307"/>
                  <a:pt x="16" y="307"/>
                  <a:pt x="16" y="307"/>
                </a:cubicBezTo>
                <a:cubicBezTo>
                  <a:pt x="16" y="19"/>
                  <a:pt x="16" y="19"/>
                  <a:pt x="16" y="19"/>
                </a:cubicBezTo>
                <a:cubicBezTo>
                  <a:pt x="112" y="46"/>
                  <a:pt x="112" y="46"/>
                  <a:pt x="112" y="46"/>
                </a:cubicBezTo>
                <a:lnTo>
                  <a:pt x="112" y="335"/>
                </a:lnTo>
                <a:close/>
                <a:moveTo>
                  <a:pt x="224" y="307"/>
                </a:moveTo>
                <a:cubicBezTo>
                  <a:pt x="128" y="335"/>
                  <a:pt x="128" y="335"/>
                  <a:pt x="128" y="335"/>
                </a:cubicBezTo>
                <a:cubicBezTo>
                  <a:pt x="128" y="153"/>
                  <a:pt x="128" y="153"/>
                  <a:pt x="128" y="153"/>
                </a:cubicBezTo>
                <a:cubicBezTo>
                  <a:pt x="134" y="167"/>
                  <a:pt x="134" y="167"/>
                  <a:pt x="134" y="167"/>
                </a:cubicBezTo>
                <a:cubicBezTo>
                  <a:pt x="140" y="164"/>
                  <a:pt x="145" y="161"/>
                  <a:pt x="149" y="157"/>
                </a:cubicBezTo>
                <a:cubicBezTo>
                  <a:pt x="139" y="145"/>
                  <a:pt x="139" y="145"/>
                  <a:pt x="139" y="145"/>
                </a:cubicBezTo>
                <a:cubicBezTo>
                  <a:pt x="135" y="148"/>
                  <a:pt x="132" y="150"/>
                  <a:pt x="128" y="152"/>
                </a:cubicBezTo>
                <a:cubicBezTo>
                  <a:pt x="128" y="46"/>
                  <a:pt x="128" y="46"/>
                  <a:pt x="128" y="46"/>
                </a:cubicBezTo>
                <a:cubicBezTo>
                  <a:pt x="224" y="19"/>
                  <a:pt x="224" y="19"/>
                  <a:pt x="224" y="19"/>
                </a:cubicBezTo>
                <a:lnTo>
                  <a:pt x="224" y="307"/>
                </a:lnTo>
                <a:close/>
                <a:moveTo>
                  <a:pt x="337" y="335"/>
                </a:moveTo>
                <a:cubicBezTo>
                  <a:pt x="240" y="307"/>
                  <a:pt x="240" y="307"/>
                  <a:pt x="240" y="307"/>
                </a:cubicBezTo>
                <a:cubicBezTo>
                  <a:pt x="240" y="126"/>
                  <a:pt x="240" y="126"/>
                  <a:pt x="240" y="126"/>
                </a:cubicBezTo>
                <a:cubicBezTo>
                  <a:pt x="244" y="128"/>
                  <a:pt x="247" y="129"/>
                  <a:pt x="250" y="131"/>
                </a:cubicBezTo>
                <a:cubicBezTo>
                  <a:pt x="259" y="118"/>
                  <a:pt x="259" y="118"/>
                  <a:pt x="259" y="118"/>
                </a:cubicBezTo>
                <a:cubicBezTo>
                  <a:pt x="255" y="115"/>
                  <a:pt x="250" y="112"/>
                  <a:pt x="244" y="110"/>
                </a:cubicBezTo>
                <a:cubicBezTo>
                  <a:pt x="240" y="119"/>
                  <a:pt x="240" y="119"/>
                  <a:pt x="240" y="119"/>
                </a:cubicBezTo>
                <a:cubicBezTo>
                  <a:pt x="240" y="19"/>
                  <a:pt x="240" y="19"/>
                  <a:pt x="240" y="19"/>
                </a:cubicBezTo>
                <a:cubicBezTo>
                  <a:pt x="337" y="46"/>
                  <a:pt x="337" y="46"/>
                  <a:pt x="337" y="46"/>
                </a:cubicBezTo>
                <a:lnTo>
                  <a:pt x="337" y="335"/>
                </a:lnTo>
                <a:close/>
                <a:moveTo>
                  <a:pt x="286" y="227"/>
                </a:moveTo>
                <a:cubicBezTo>
                  <a:pt x="285" y="226"/>
                  <a:pt x="283" y="225"/>
                  <a:pt x="281" y="225"/>
                </a:cubicBezTo>
                <a:cubicBezTo>
                  <a:pt x="276" y="225"/>
                  <a:pt x="273" y="228"/>
                  <a:pt x="273" y="233"/>
                </a:cubicBezTo>
                <a:cubicBezTo>
                  <a:pt x="273" y="235"/>
                  <a:pt x="273" y="237"/>
                  <a:pt x="275" y="238"/>
                </a:cubicBezTo>
                <a:cubicBezTo>
                  <a:pt x="285" y="249"/>
                  <a:pt x="285" y="249"/>
                  <a:pt x="285" y="249"/>
                </a:cubicBezTo>
                <a:cubicBezTo>
                  <a:pt x="275" y="259"/>
                  <a:pt x="275" y="259"/>
                  <a:pt x="275" y="259"/>
                </a:cubicBezTo>
                <a:cubicBezTo>
                  <a:pt x="273" y="261"/>
                  <a:pt x="273" y="263"/>
                  <a:pt x="273" y="265"/>
                </a:cubicBezTo>
                <a:cubicBezTo>
                  <a:pt x="273" y="269"/>
                  <a:pt x="276" y="273"/>
                  <a:pt x="281" y="273"/>
                </a:cubicBezTo>
                <a:cubicBezTo>
                  <a:pt x="283" y="273"/>
                  <a:pt x="285" y="272"/>
                  <a:pt x="286" y="271"/>
                </a:cubicBezTo>
                <a:cubicBezTo>
                  <a:pt x="297" y="260"/>
                  <a:pt x="297" y="260"/>
                  <a:pt x="297" y="260"/>
                </a:cubicBezTo>
                <a:cubicBezTo>
                  <a:pt x="307" y="271"/>
                  <a:pt x="307" y="271"/>
                  <a:pt x="307" y="271"/>
                </a:cubicBezTo>
                <a:cubicBezTo>
                  <a:pt x="308" y="272"/>
                  <a:pt x="310" y="273"/>
                  <a:pt x="313" y="273"/>
                </a:cubicBezTo>
                <a:cubicBezTo>
                  <a:pt x="317" y="273"/>
                  <a:pt x="321" y="269"/>
                  <a:pt x="321" y="265"/>
                </a:cubicBezTo>
                <a:cubicBezTo>
                  <a:pt x="321" y="263"/>
                  <a:pt x="320" y="261"/>
                  <a:pt x="318" y="259"/>
                </a:cubicBezTo>
                <a:cubicBezTo>
                  <a:pt x="308" y="249"/>
                  <a:pt x="308" y="249"/>
                  <a:pt x="308" y="249"/>
                </a:cubicBezTo>
                <a:cubicBezTo>
                  <a:pt x="318" y="238"/>
                  <a:pt x="318" y="238"/>
                  <a:pt x="318" y="238"/>
                </a:cubicBezTo>
                <a:cubicBezTo>
                  <a:pt x="320" y="237"/>
                  <a:pt x="321" y="235"/>
                  <a:pt x="321" y="233"/>
                </a:cubicBezTo>
                <a:cubicBezTo>
                  <a:pt x="321" y="228"/>
                  <a:pt x="317" y="225"/>
                  <a:pt x="313" y="225"/>
                </a:cubicBezTo>
                <a:cubicBezTo>
                  <a:pt x="310" y="225"/>
                  <a:pt x="308" y="226"/>
                  <a:pt x="307" y="227"/>
                </a:cubicBezTo>
                <a:cubicBezTo>
                  <a:pt x="297" y="237"/>
                  <a:pt x="297" y="237"/>
                  <a:pt x="297" y="237"/>
                </a:cubicBezTo>
                <a:lnTo>
                  <a:pt x="286" y="227"/>
                </a:lnTo>
                <a:close/>
                <a:moveTo>
                  <a:pt x="285" y="177"/>
                </a:moveTo>
                <a:cubicBezTo>
                  <a:pt x="300" y="172"/>
                  <a:pt x="300" y="172"/>
                  <a:pt x="300" y="172"/>
                </a:cubicBezTo>
                <a:cubicBezTo>
                  <a:pt x="298" y="167"/>
                  <a:pt x="296" y="161"/>
                  <a:pt x="292" y="156"/>
                </a:cubicBezTo>
                <a:cubicBezTo>
                  <a:pt x="279" y="165"/>
                  <a:pt x="279" y="165"/>
                  <a:pt x="279" y="165"/>
                </a:cubicBezTo>
                <a:cubicBezTo>
                  <a:pt x="281" y="169"/>
                  <a:pt x="283" y="173"/>
                  <a:pt x="285" y="177"/>
                </a:cubicBezTo>
                <a:moveTo>
                  <a:pt x="287" y="205"/>
                </a:moveTo>
                <a:cubicBezTo>
                  <a:pt x="302" y="207"/>
                  <a:pt x="302" y="207"/>
                  <a:pt x="302" y="207"/>
                </a:cubicBezTo>
                <a:cubicBezTo>
                  <a:pt x="303" y="201"/>
                  <a:pt x="304" y="195"/>
                  <a:pt x="303" y="190"/>
                </a:cubicBezTo>
                <a:cubicBezTo>
                  <a:pt x="287" y="190"/>
                  <a:pt x="287" y="190"/>
                  <a:pt x="287" y="190"/>
                </a:cubicBezTo>
                <a:cubicBezTo>
                  <a:pt x="287" y="195"/>
                  <a:pt x="287" y="200"/>
                  <a:pt x="287" y="205"/>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2">
            <a:extLst>
              <a:ext uri="{FF2B5EF4-FFF2-40B4-BE49-F238E27FC236}">
                <a16:creationId xmlns:a16="http://schemas.microsoft.com/office/drawing/2014/main" id="{AC294765-06D4-F02F-AA54-DB95127F27D5}"/>
              </a:ext>
            </a:extLst>
          </p:cNvPr>
          <p:cNvSpPr>
            <a:spLocks noEditPoints="1"/>
          </p:cNvSpPr>
          <p:nvPr/>
        </p:nvSpPr>
        <p:spPr bwMode="auto">
          <a:xfrm>
            <a:off x="4529036" y="2758298"/>
            <a:ext cx="548640" cy="548640"/>
          </a:xfrm>
          <a:custGeom>
            <a:avLst/>
            <a:gdLst>
              <a:gd name="T0" fmla="*/ 225 w 353"/>
              <a:gd name="T1" fmla="*/ 192 h 353"/>
              <a:gd name="T2" fmla="*/ 233 w 353"/>
              <a:gd name="T3" fmla="*/ 184 h 353"/>
              <a:gd name="T4" fmla="*/ 231 w 353"/>
              <a:gd name="T5" fmla="*/ 179 h 353"/>
              <a:gd name="T6" fmla="*/ 183 w 353"/>
              <a:gd name="T7" fmla="*/ 131 h 353"/>
              <a:gd name="T8" fmla="*/ 177 w 353"/>
              <a:gd name="T9" fmla="*/ 128 h 353"/>
              <a:gd name="T10" fmla="*/ 171 w 353"/>
              <a:gd name="T11" fmla="*/ 131 h 353"/>
              <a:gd name="T12" fmla="*/ 123 w 353"/>
              <a:gd name="T13" fmla="*/ 179 h 353"/>
              <a:gd name="T14" fmla="*/ 121 w 353"/>
              <a:gd name="T15" fmla="*/ 184 h 353"/>
              <a:gd name="T16" fmla="*/ 129 w 353"/>
              <a:gd name="T17" fmla="*/ 192 h 353"/>
              <a:gd name="T18" fmla="*/ 134 w 353"/>
              <a:gd name="T19" fmla="*/ 190 h 353"/>
              <a:gd name="T20" fmla="*/ 169 w 353"/>
              <a:gd name="T21" fmla="*/ 156 h 353"/>
              <a:gd name="T22" fmla="*/ 169 w 353"/>
              <a:gd name="T23" fmla="*/ 345 h 353"/>
              <a:gd name="T24" fmla="*/ 177 w 353"/>
              <a:gd name="T25" fmla="*/ 353 h 353"/>
              <a:gd name="T26" fmla="*/ 185 w 353"/>
              <a:gd name="T27" fmla="*/ 345 h 353"/>
              <a:gd name="T28" fmla="*/ 185 w 353"/>
              <a:gd name="T29" fmla="*/ 156 h 353"/>
              <a:gd name="T30" fmla="*/ 219 w 353"/>
              <a:gd name="T31" fmla="*/ 190 h 353"/>
              <a:gd name="T32" fmla="*/ 225 w 353"/>
              <a:gd name="T33" fmla="*/ 192 h 353"/>
              <a:gd name="T34" fmla="*/ 305 w 353"/>
              <a:gd name="T35" fmla="*/ 103 h 353"/>
              <a:gd name="T36" fmla="*/ 305 w 353"/>
              <a:gd name="T37" fmla="*/ 96 h 353"/>
              <a:gd name="T38" fmla="*/ 209 w 353"/>
              <a:gd name="T39" fmla="*/ 0 h 353"/>
              <a:gd name="T40" fmla="*/ 124 w 353"/>
              <a:gd name="T41" fmla="*/ 51 h 353"/>
              <a:gd name="T42" fmla="*/ 105 w 353"/>
              <a:gd name="T43" fmla="*/ 48 h 353"/>
              <a:gd name="T44" fmla="*/ 48 w 353"/>
              <a:gd name="T45" fmla="*/ 104 h 353"/>
              <a:gd name="T46" fmla="*/ 50 w 353"/>
              <a:gd name="T47" fmla="*/ 116 h 353"/>
              <a:gd name="T48" fmla="*/ 0 w 353"/>
              <a:gd name="T49" fmla="*/ 184 h 353"/>
              <a:gd name="T50" fmla="*/ 72 w 353"/>
              <a:gd name="T51" fmla="*/ 257 h 353"/>
              <a:gd name="T52" fmla="*/ 145 w 353"/>
              <a:gd name="T53" fmla="*/ 257 h 353"/>
              <a:gd name="T54" fmla="*/ 153 w 353"/>
              <a:gd name="T55" fmla="*/ 249 h 353"/>
              <a:gd name="T56" fmla="*/ 145 w 353"/>
              <a:gd name="T57" fmla="*/ 241 h 353"/>
              <a:gd name="T58" fmla="*/ 72 w 353"/>
              <a:gd name="T59" fmla="*/ 241 h 353"/>
              <a:gd name="T60" fmla="*/ 16 w 353"/>
              <a:gd name="T61" fmla="*/ 184 h 353"/>
              <a:gd name="T62" fmla="*/ 55 w 353"/>
              <a:gd name="T63" fmla="*/ 131 h 353"/>
              <a:gd name="T64" fmla="*/ 68 w 353"/>
              <a:gd name="T65" fmla="*/ 127 h 353"/>
              <a:gd name="T66" fmla="*/ 65 w 353"/>
              <a:gd name="T67" fmla="*/ 112 h 353"/>
              <a:gd name="T68" fmla="*/ 64 w 353"/>
              <a:gd name="T69" fmla="*/ 104 h 353"/>
              <a:gd name="T70" fmla="*/ 105 w 353"/>
              <a:gd name="T71" fmla="*/ 64 h 353"/>
              <a:gd name="T72" fmla="*/ 118 w 353"/>
              <a:gd name="T73" fmla="*/ 66 h 353"/>
              <a:gd name="T74" fmla="*/ 131 w 353"/>
              <a:gd name="T75" fmla="*/ 71 h 353"/>
              <a:gd name="T76" fmla="*/ 138 w 353"/>
              <a:gd name="T77" fmla="*/ 59 h 353"/>
              <a:gd name="T78" fmla="*/ 209 w 353"/>
              <a:gd name="T79" fmla="*/ 16 h 353"/>
              <a:gd name="T80" fmla="*/ 289 w 353"/>
              <a:gd name="T81" fmla="*/ 96 h 353"/>
              <a:gd name="T82" fmla="*/ 289 w 353"/>
              <a:gd name="T83" fmla="*/ 100 h 353"/>
              <a:gd name="T84" fmla="*/ 289 w 353"/>
              <a:gd name="T85" fmla="*/ 102 h 353"/>
              <a:gd name="T86" fmla="*/ 288 w 353"/>
              <a:gd name="T87" fmla="*/ 113 h 353"/>
              <a:gd name="T88" fmla="*/ 299 w 353"/>
              <a:gd name="T89" fmla="*/ 117 h 353"/>
              <a:gd name="T90" fmla="*/ 337 w 353"/>
              <a:gd name="T91" fmla="*/ 176 h 353"/>
              <a:gd name="T92" fmla="*/ 273 w 353"/>
              <a:gd name="T93" fmla="*/ 241 h 353"/>
              <a:gd name="T94" fmla="*/ 209 w 353"/>
              <a:gd name="T95" fmla="*/ 241 h 353"/>
              <a:gd name="T96" fmla="*/ 201 w 353"/>
              <a:gd name="T97" fmla="*/ 249 h 353"/>
              <a:gd name="T98" fmla="*/ 209 w 353"/>
              <a:gd name="T99" fmla="*/ 257 h 353"/>
              <a:gd name="T100" fmla="*/ 273 w 353"/>
              <a:gd name="T101" fmla="*/ 257 h 353"/>
              <a:gd name="T102" fmla="*/ 353 w 353"/>
              <a:gd name="T103" fmla="*/ 176 h 353"/>
              <a:gd name="T104" fmla="*/ 305 w 353"/>
              <a:gd name="T105" fmla="*/ 10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3" h="353">
                <a:moveTo>
                  <a:pt x="225" y="192"/>
                </a:moveTo>
                <a:cubicBezTo>
                  <a:pt x="229" y="192"/>
                  <a:pt x="233" y="189"/>
                  <a:pt x="233" y="184"/>
                </a:cubicBezTo>
                <a:cubicBezTo>
                  <a:pt x="233" y="182"/>
                  <a:pt x="232" y="180"/>
                  <a:pt x="231" y="179"/>
                </a:cubicBezTo>
                <a:cubicBezTo>
                  <a:pt x="183" y="131"/>
                  <a:pt x="183" y="131"/>
                  <a:pt x="183" y="131"/>
                </a:cubicBezTo>
                <a:cubicBezTo>
                  <a:pt x="181" y="129"/>
                  <a:pt x="179" y="128"/>
                  <a:pt x="177" y="128"/>
                </a:cubicBezTo>
                <a:cubicBezTo>
                  <a:pt x="175" y="128"/>
                  <a:pt x="173" y="129"/>
                  <a:pt x="171" y="131"/>
                </a:cubicBezTo>
                <a:cubicBezTo>
                  <a:pt x="123" y="179"/>
                  <a:pt x="123" y="179"/>
                  <a:pt x="123" y="179"/>
                </a:cubicBezTo>
                <a:cubicBezTo>
                  <a:pt x="122" y="180"/>
                  <a:pt x="121" y="182"/>
                  <a:pt x="121" y="184"/>
                </a:cubicBezTo>
                <a:cubicBezTo>
                  <a:pt x="121" y="189"/>
                  <a:pt x="124" y="192"/>
                  <a:pt x="129" y="192"/>
                </a:cubicBezTo>
                <a:cubicBezTo>
                  <a:pt x="131" y="192"/>
                  <a:pt x="133" y="191"/>
                  <a:pt x="134" y="190"/>
                </a:cubicBezTo>
                <a:cubicBezTo>
                  <a:pt x="169" y="156"/>
                  <a:pt x="169" y="156"/>
                  <a:pt x="169" y="156"/>
                </a:cubicBezTo>
                <a:cubicBezTo>
                  <a:pt x="169" y="345"/>
                  <a:pt x="169" y="345"/>
                  <a:pt x="169" y="345"/>
                </a:cubicBezTo>
                <a:cubicBezTo>
                  <a:pt x="169" y="349"/>
                  <a:pt x="172" y="353"/>
                  <a:pt x="177" y="353"/>
                </a:cubicBezTo>
                <a:cubicBezTo>
                  <a:pt x="181" y="353"/>
                  <a:pt x="185" y="349"/>
                  <a:pt x="185" y="345"/>
                </a:cubicBezTo>
                <a:cubicBezTo>
                  <a:pt x="185" y="156"/>
                  <a:pt x="185" y="156"/>
                  <a:pt x="185" y="156"/>
                </a:cubicBezTo>
                <a:cubicBezTo>
                  <a:pt x="219" y="190"/>
                  <a:pt x="219" y="190"/>
                  <a:pt x="219" y="190"/>
                </a:cubicBezTo>
                <a:cubicBezTo>
                  <a:pt x="221" y="191"/>
                  <a:pt x="223" y="192"/>
                  <a:pt x="225" y="192"/>
                </a:cubicBezTo>
                <a:moveTo>
                  <a:pt x="305" y="103"/>
                </a:moveTo>
                <a:cubicBezTo>
                  <a:pt x="305" y="100"/>
                  <a:pt x="305" y="98"/>
                  <a:pt x="305" y="96"/>
                </a:cubicBezTo>
                <a:cubicBezTo>
                  <a:pt x="305" y="43"/>
                  <a:pt x="262" y="0"/>
                  <a:pt x="209" y="0"/>
                </a:cubicBezTo>
                <a:cubicBezTo>
                  <a:pt x="172" y="0"/>
                  <a:pt x="140" y="21"/>
                  <a:pt x="124" y="51"/>
                </a:cubicBezTo>
                <a:cubicBezTo>
                  <a:pt x="118" y="49"/>
                  <a:pt x="111" y="48"/>
                  <a:pt x="105" y="48"/>
                </a:cubicBezTo>
                <a:cubicBezTo>
                  <a:pt x="74" y="48"/>
                  <a:pt x="48" y="73"/>
                  <a:pt x="48" y="104"/>
                </a:cubicBezTo>
                <a:cubicBezTo>
                  <a:pt x="48" y="108"/>
                  <a:pt x="49" y="112"/>
                  <a:pt x="50" y="116"/>
                </a:cubicBezTo>
                <a:cubicBezTo>
                  <a:pt x="21" y="125"/>
                  <a:pt x="0" y="152"/>
                  <a:pt x="0" y="184"/>
                </a:cubicBezTo>
                <a:cubicBezTo>
                  <a:pt x="0" y="224"/>
                  <a:pt x="33" y="257"/>
                  <a:pt x="72" y="257"/>
                </a:cubicBezTo>
                <a:cubicBezTo>
                  <a:pt x="145" y="257"/>
                  <a:pt x="145" y="257"/>
                  <a:pt x="145" y="257"/>
                </a:cubicBezTo>
                <a:cubicBezTo>
                  <a:pt x="149" y="257"/>
                  <a:pt x="153" y="253"/>
                  <a:pt x="153" y="249"/>
                </a:cubicBezTo>
                <a:cubicBezTo>
                  <a:pt x="153" y="244"/>
                  <a:pt x="149" y="241"/>
                  <a:pt x="145" y="241"/>
                </a:cubicBezTo>
                <a:cubicBezTo>
                  <a:pt x="72" y="241"/>
                  <a:pt x="72" y="241"/>
                  <a:pt x="72" y="241"/>
                </a:cubicBezTo>
                <a:cubicBezTo>
                  <a:pt x="41" y="241"/>
                  <a:pt x="16" y="215"/>
                  <a:pt x="16" y="184"/>
                </a:cubicBezTo>
                <a:cubicBezTo>
                  <a:pt x="16" y="160"/>
                  <a:pt x="32" y="139"/>
                  <a:pt x="55" y="131"/>
                </a:cubicBezTo>
                <a:cubicBezTo>
                  <a:pt x="68" y="127"/>
                  <a:pt x="68" y="127"/>
                  <a:pt x="68" y="127"/>
                </a:cubicBezTo>
                <a:cubicBezTo>
                  <a:pt x="65" y="112"/>
                  <a:pt x="65" y="112"/>
                  <a:pt x="65" y="112"/>
                </a:cubicBezTo>
                <a:cubicBezTo>
                  <a:pt x="65" y="110"/>
                  <a:pt x="64" y="107"/>
                  <a:pt x="64" y="104"/>
                </a:cubicBezTo>
                <a:cubicBezTo>
                  <a:pt x="64" y="82"/>
                  <a:pt x="82" y="64"/>
                  <a:pt x="105" y="64"/>
                </a:cubicBezTo>
                <a:cubicBezTo>
                  <a:pt x="109" y="64"/>
                  <a:pt x="114" y="65"/>
                  <a:pt x="118" y="66"/>
                </a:cubicBezTo>
                <a:cubicBezTo>
                  <a:pt x="131" y="71"/>
                  <a:pt x="131" y="71"/>
                  <a:pt x="131" y="71"/>
                </a:cubicBezTo>
                <a:cubicBezTo>
                  <a:pt x="138" y="59"/>
                  <a:pt x="138" y="59"/>
                  <a:pt x="138" y="59"/>
                </a:cubicBezTo>
                <a:cubicBezTo>
                  <a:pt x="152" y="32"/>
                  <a:pt x="179" y="16"/>
                  <a:pt x="209" y="16"/>
                </a:cubicBezTo>
                <a:cubicBezTo>
                  <a:pt x="253" y="16"/>
                  <a:pt x="289" y="52"/>
                  <a:pt x="289" y="96"/>
                </a:cubicBezTo>
                <a:cubicBezTo>
                  <a:pt x="289" y="97"/>
                  <a:pt x="289" y="99"/>
                  <a:pt x="289" y="100"/>
                </a:cubicBezTo>
                <a:cubicBezTo>
                  <a:pt x="289" y="102"/>
                  <a:pt x="289" y="102"/>
                  <a:pt x="289" y="102"/>
                </a:cubicBezTo>
                <a:cubicBezTo>
                  <a:pt x="288" y="113"/>
                  <a:pt x="288" y="113"/>
                  <a:pt x="288" y="113"/>
                </a:cubicBezTo>
                <a:cubicBezTo>
                  <a:pt x="299" y="117"/>
                  <a:pt x="299" y="117"/>
                  <a:pt x="299" y="117"/>
                </a:cubicBezTo>
                <a:cubicBezTo>
                  <a:pt x="322" y="128"/>
                  <a:pt x="337" y="151"/>
                  <a:pt x="337" y="176"/>
                </a:cubicBezTo>
                <a:cubicBezTo>
                  <a:pt x="337" y="212"/>
                  <a:pt x="309" y="241"/>
                  <a:pt x="273" y="241"/>
                </a:cubicBezTo>
                <a:cubicBezTo>
                  <a:pt x="209" y="241"/>
                  <a:pt x="209" y="241"/>
                  <a:pt x="209" y="241"/>
                </a:cubicBezTo>
                <a:cubicBezTo>
                  <a:pt x="205" y="241"/>
                  <a:pt x="201" y="244"/>
                  <a:pt x="201" y="249"/>
                </a:cubicBezTo>
                <a:cubicBezTo>
                  <a:pt x="201" y="253"/>
                  <a:pt x="205" y="257"/>
                  <a:pt x="209" y="257"/>
                </a:cubicBezTo>
                <a:cubicBezTo>
                  <a:pt x="273" y="257"/>
                  <a:pt x="273" y="257"/>
                  <a:pt x="273" y="257"/>
                </a:cubicBezTo>
                <a:cubicBezTo>
                  <a:pt x="317" y="257"/>
                  <a:pt x="353" y="221"/>
                  <a:pt x="353" y="176"/>
                </a:cubicBezTo>
                <a:cubicBezTo>
                  <a:pt x="353" y="143"/>
                  <a:pt x="333" y="115"/>
                  <a:pt x="305" y="103"/>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a:extLst>
              <a:ext uri="{FF2B5EF4-FFF2-40B4-BE49-F238E27FC236}">
                <a16:creationId xmlns:a16="http://schemas.microsoft.com/office/drawing/2014/main" id="{5031BDD9-9DE3-2400-EFDD-29C6ABB3C770}"/>
              </a:ext>
            </a:extLst>
          </p:cNvPr>
          <p:cNvGrpSpPr/>
          <p:nvPr/>
        </p:nvGrpSpPr>
        <p:grpSpPr>
          <a:xfrm>
            <a:off x="9724989" y="2758298"/>
            <a:ext cx="548640" cy="548640"/>
            <a:chOff x="3898901" y="1682751"/>
            <a:chExt cx="461963" cy="423862"/>
          </a:xfrm>
          <a:solidFill>
            <a:schemeClr val="accent3"/>
          </a:solidFill>
        </p:grpSpPr>
        <p:sp>
          <p:nvSpPr>
            <p:cNvPr id="31" name="Freeform 100">
              <a:extLst>
                <a:ext uri="{FF2B5EF4-FFF2-40B4-BE49-F238E27FC236}">
                  <a16:creationId xmlns:a16="http://schemas.microsoft.com/office/drawing/2014/main" id="{609BEF75-914A-92D1-5C2A-0F1C176FA6EB}"/>
                </a:ext>
              </a:extLst>
            </p:cNvPr>
            <p:cNvSpPr>
              <a:spLocks/>
            </p:cNvSpPr>
            <p:nvPr/>
          </p:nvSpPr>
          <p:spPr bwMode="auto">
            <a:xfrm>
              <a:off x="3924301" y="1720851"/>
              <a:ext cx="409575" cy="254000"/>
            </a:xfrm>
            <a:custGeom>
              <a:avLst/>
              <a:gdLst>
                <a:gd name="T0" fmla="*/ 402 w 412"/>
                <a:gd name="T1" fmla="*/ 0 h 255"/>
                <a:gd name="T2" fmla="*/ 393 w 412"/>
                <a:gd name="T3" fmla="*/ 10 h 255"/>
                <a:gd name="T4" fmla="*/ 393 w 412"/>
                <a:gd name="T5" fmla="*/ 232 h 255"/>
                <a:gd name="T6" fmla="*/ 389 w 412"/>
                <a:gd name="T7" fmla="*/ 236 h 255"/>
                <a:gd name="T8" fmla="*/ 22 w 412"/>
                <a:gd name="T9" fmla="*/ 236 h 255"/>
                <a:gd name="T10" fmla="*/ 19 w 412"/>
                <a:gd name="T11" fmla="*/ 232 h 255"/>
                <a:gd name="T12" fmla="*/ 19 w 412"/>
                <a:gd name="T13" fmla="*/ 10 h 255"/>
                <a:gd name="T14" fmla="*/ 9 w 412"/>
                <a:gd name="T15" fmla="*/ 0 h 255"/>
                <a:gd name="T16" fmla="*/ 0 w 412"/>
                <a:gd name="T17" fmla="*/ 10 h 255"/>
                <a:gd name="T18" fmla="*/ 0 w 412"/>
                <a:gd name="T19" fmla="*/ 232 h 255"/>
                <a:gd name="T20" fmla="*/ 22 w 412"/>
                <a:gd name="T21" fmla="*/ 255 h 255"/>
                <a:gd name="T22" fmla="*/ 389 w 412"/>
                <a:gd name="T23" fmla="*/ 255 h 255"/>
                <a:gd name="T24" fmla="*/ 412 w 412"/>
                <a:gd name="T25" fmla="*/ 232 h 255"/>
                <a:gd name="T26" fmla="*/ 412 w 412"/>
                <a:gd name="T27" fmla="*/ 10 h 255"/>
                <a:gd name="T28" fmla="*/ 402 w 412"/>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2" h="255">
                  <a:moveTo>
                    <a:pt x="402" y="0"/>
                  </a:moveTo>
                  <a:cubicBezTo>
                    <a:pt x="397" y="0"/>
                    <a:pt x="393" y="4"/>
                    <a:pt x="393" y="10"/>
                  </a:cubicBezTo>
                  <a:cubicBezTo>
                    <a:pt x="393" y="232"/>
                    <a:pt x="393" y="232"/>
                    <a:pt x="393" y="232"/>
                  </a:cubicBezTo>
                  <a:cubicBezTo>
                    <a:pt x="393" y="234"/>
                    <a:pt x="391" y="236"/>
                    <a:pt x="389" y="236"/>
                  </a:cubicBezTo>
                  <a:cubicBezTo>
                    <a:pt x="22" y="236"/>
                    <a:pt x="22" y="236"/>
                    <a:pt x="22" y="236"/>
                  </a:cubicBezTo>
                  <a:cubicBezTo>
                    <a:pt x="20" y="236"/>
                    <a:pt x="19" y="234"/>
                    <a:pt x="19" y="232"/>
                  </a:cubicBezTo>
                  <a:cubicBezTo>
                    <a:pt x="19" y="10"/>
                    <a:pt x="19" y="10"/>
                    <a:pt x="19" y="10"/>
                  </a:cubicBezTo>
                  <a:cubicBezTo>
                    <a:pt x="19" y="4"/>
                    <a:pt x="15" y="0"/>
                    <a:pt x="9" y="0"/>
                  </a:cubicBezTo>
                  <a:cubicBezTo>
                    <a:pt x="4" y="0"/>
                    <a:pt x="0" y="4"/>
                    <a:pt x="0" y="10"/>
                  </a:cubicBezTo>
                  <a:cubicBezTo>
                    <a:pt x="0" y="232"/>
                    <a:pt x="0" y="232"/>
                    <a:pt x="0" y="232"/>
                  </a:cubicBezTo>
                  <a:cubicBezTo>
                    <a:pt x="0" y="245"/>
                    <a:pt x="10" y="255"/>
                    <a:pt x="22" y="255"/>
                  </a:cubicBezTo>
                  <a:cubicBezTo>
                    <a:pt x="389" y="255"/>
                    <a:pt x="389" y="255"/>
                    <a:pt x="389" y="255"/>
                  </a:cubicBezTo>
                  <a:cubicBezTo>
                    <a:pt x="402" y="255"/>
                    <a:pt x="412" y="245"/>
                    <a:pt x="412" y="232"/>
                  </a:cubicBezTo>
                  <a:cubicBezTo>
                    <a:pt x="412" y="10"/>
                    <a:pt x="412" y="10"/>
                    <a:pt x="412" y="10"/>
                  </a:cubicBezTo>
                  <a:cubicBezTo>
                    <a:pt x="412" y="4"/>
                    <a:pt x="408" y="0"/>
                    <a:pt x="40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500AF424-BC54-9EE1-A280-10FE3304FE61}"/>
                </a:ext>
              </a:extLst>
            </p:cNvPr>
            <p:cNvSpPr>
              <a:spLocks/>
            </p:cNvSpPr>
            <p:nvPr/>
          </p:nvSpPr>
          <p:spPr bwMode="auto">
            <a:xfrm>
              <a:off x="3898901" y="1682751"/>
              <a:ext cx="461963" cy="19050"/>
            </a:xfrm>
            <a:custGeom>
              <a:avLst/>
              <a:gdLst>
                <a:gd name="T0" fmla="*/ 455 w 464"/>
                <a:gd name="T1" fmla="*/ 0 h 19"/>
                <a:gd name="T2" fmla="*/ 9 w 464"/>
                <a:gd name="T3" fmla="*/ 0 h 19"/>
                <a:gd name="T4" fmla="*/ 0 w 464"/>
                <a:gd name="T5" fmla="*/ 9 h 19"/>
                <a:gd name="T6" fmla="*/ 9 w 464"/>
                <a:gd name="T7" fmla="*/ 19 h 19"/>
                <a:gd name="T8" fmla="*/ 455 w 464"/>
                <a:gd name="T9" fmla="*/ 19 h 19"/>
                <a:gd name="T10" fmla="*/ 464 w 464"/>
                <a:gd name="T11" fmla="*/ 9 h 19"/>
                <a:gd name="T12" fmla="*/ 455 w 46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64" h="19">
                  <a:moveTo>
                    <a:pt x="455" y="0"/>
                  </a:moveTo>
                  <a:cubicBezTo>
                    <a:pt x="9" y="0"/>
                    <a:pt x="9" y="0"/>
                    <a:pt x="9" y="0"/>
                  </a:cubicBezTo>
                  <a:cubicBezTo>
                    <a:pt x="4" y="0"/>
                    <a:pt x="0" y="4"/>
                    <a:pt x="0" y="9"/>
                  </a:cubicBezTo>
                  <a:cubicBezTo>
                    <a:pt x="0" y="14"/>
                    <a:pt x="4" y="19"/>
                    <a:pt x="9" y="19"/>
                  </a:cubicBezTo>
                  <a:cubicBezTo>
                    <a:pt x="455" y="19"/>
                    <a:pt x="455" y="19"/>
                    <a:pt x="455" y="19"/>
                  </a:cubicBezTo>
                  <a:cubicBezTo>
                    <a:pt x="460" y="19"/>
                    <a:pt x="464" y="14"/>
                    <a:pt x="464" y="9"/>
                  </a:cubicBezTo>
                  <a:cubicBezTo>
                    <a:pt x="464" y="4"/>
                    <a:pt x="460" y="0"/>
                    <a:pt x="4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2">
              <a:extLst>
                <a:ext uri="{FF2B5EF4-FFF2-40B4-BE49-F238E27FC236}">
                  <a16:creationId xmlns:a16="http://schemas.microsoft.com/office/drawing/2014/main" id="{BF974F3E-E100-B25E-1544-4048B8245CFF}"/>
                </a:ext>
              </a:extLst>
            </p:cNvPr>
            <p:cNvSpPr>
              <a:spLocks/>
            </p:cNvSpPr>
            <p:nvPr/>
          </p:nvSpPr>
          <p:spPr bwMode="auto">
            <a:xfrm>
              <a:off x="3987801" y="1760538"/>
              <a:ext cx="280988" cy="123825"/>
            </a:xfrm>
            <a:custGeom>
              <a:avLst/>
              <a:gdLst>
                <a:gd name="T0" fmla="*/ 96 w 282"/>
                <a:gd name="T1" fmla="*/ 29 h 123"/>
                <a:gd name="T2" fmla="*/ 84 w 282"/>
                <a:gd name="T3" fmla="*/ 28 h 123"/>
                <a:gd name="T4" fmla="*/ 5 w 282"/>
                <a:gd name="T5" fmla="*/ 93 h 123"/>
                <a:gd name="T6" fmla="*/ 4 w 282"/>
                <a:gd name="T7" fmla="*/ 107 h 123"/>
                <a:gd name="T8" fmla="*/ 17 w 282"/>
                <a:gd name="T9" fmla="*/ 108 h 123"/>
                <a:gd name="T10" fmla="*/ 89 w 282"/>
                <a:gd name="T11" fmla="*/ 48 h 123"/>
                <a:gd name="T12" fmla="*/ 161 w 282"/>
                <a:gd name="T13" fmla="*/ 120 h 123"/>
                <a:gd name="T14" fmla="*/ 168 w 282"/>
                <a:gd name="T15" fmla="*/ 123 h 123"/>
                <a:gd name="T16" fmla="*/ 175 w 282"/>
                <a:gd name="T17" fmla="*/ 120 h 123"/>
                <a:gd name="T18" fmla="*/ 264 w 282"/>
                <a:gd name="T19" fmla="*/ 32 h 123"/>
                <a:gd name="T20" fmla="*/ 264 w 282"/>
                <a:gd name="T21" fmla="*/ 74 h 123"/>
                <a:gd name="T22" fmla="*/ 273 w 282"/>
                <a:gd name="T23" fmla="*/ 84 h 123"/>
                <a:gd name="T24" fmla="*/ 282 w 282"/>
                <a:gd name="T25" fmla="*/ 74 h 123"/>
                <a:gd name="T26" fmla="*/ 282 w 282"/>
                <a:gd name="T27" fmla="*/ 9 h 123"/>
                <a:gd name="T28" fmla="*/ 282 w 282"/>
                <a:gd name="T29" fmla="*/ 7 h 123"/>
                <a:gd name="T30" fmla="*/ 282 w 282"/>
                <a:gd name="T31" fmla="*/ 6 h 123"/>
                <a:gd name="T32" fmla="*/ 282 w 282"/>
                <a:gd name="T33" fmla="*/ 5 h 123"/>
                <a:gd name="T34" fmla="*/ 281 w 282"/>
                <a:gd name="T35" fmla="*/ 4 h 123"/>
                <a:gd name="T36" fmla="*/ 281 w 282"/>
                <a:gd name="T37" fmla="*/ 4 h 123"/>
                <a:gd name="T38" fmla="*/ 280 w 282"/>
                <a:gd name="T39" fmla="*/ 2 h 123"/>
                <a:gd name="T40" fmla="*/ 280 w 282"/>
                <a:gd name="T41" fmla="*/ 2 h 123"/>
                <a:gd name="T42" fmla="*/ 279 w 282"/>
                <a:gd name="T43" fmla="*/ 2 h 123"/>
                <a:gd name="T44" fmla="*/ 278 w 282"/>
                <a:gd name="T45" fmla="*/ 1 h 123"/>
                <a:gd name="T46" fmla="*/ 277 w 282"/>
                <a:gd name="T47" fmla="*/ 1 h 123"/>
                <a:gd name="T48" fmla="*/ 277 w 282"/>
                <a:gd name="T49" fmla="*/ 0 h 123"/>
                <a:gd name="T50" fmla="*/ 276 w 282"/>
                <a:gd name="T51" fmla="*/ 0 h 123"/>
                <a:gd name="T52" fmla="*/ 275 w 282"/>
                <a:gd name="T53" fmla="*/ 0 h 123"/>
                <a:gd name="T54" fmla="*/ 273 w 282"/>
                <a:gd name="T55" fmla="*/ 0 h 123"/>
                <a:gd name="T56" fmla="*/ 273 w 282"/>
                <a:gd name="T57" fmla="*/ 0 h 123"/>
                <a:gd name="T58" fmla="*/ 207 w 282"/>
                <a:gd name="T59" fmla="*/ 0 h 123"/>
                <a:gd name="T60" fmla="*/ 198 w 282"/>
                <a:gd name="T61" fmla="*/ 9 h 123"/>
                <a:gd name="T62" fmla="*/ 207 w 282"/>
                <a:gd name="T63" fmla="*/ 18 h 123"/>
                <a:gd name="T64" fmla="*/ 250 w 282"/>
                <a:gd name="T65" fmla="*/ 18 h 123"/>
                <a:gd name="T66" fmla="*/ 168 w 282"/>
                <a:gd name="T67" fmla="*/ 101 h 123"/>
                <a:gd name="T68" fmla="*/ 96 w 282"/>
                <a:gd name="T69"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3">
                  <a:moveTo>
                    <a:pt x="96" y="29"/>
                  </a:moveTo>
                  <a:cubicBezTo>
                    <a:pt x="93" y="25"/>
                    <a:pt x="87" y="25"/>
                    <a:pt x="84" y="28"/>
                  </a:cubicBezTo>
                  <a:cubicBezTo>
                    <a:pt x="5" y="93"/>
                    <a:pt x="5" y="93"/>
                    <a:pt x="5" y="93"/>
                  </a:cubicBezTo>
                  <a:cubicBezTo>
                    <a:pt x="1" y="97"/>
                    <a:pt x="0" y="103"/>
                    <a:pt x="4" y="107"/>
                  </a:cubicBezTo>
                  <a:cubicBezTo>
                    <a:pt x="7" y="111"/>
                    <a:pt x="13" y="111"/>
                    <a:pt x="17" y="108"/>
                  </a:cubicBezTo>
                  <a:cubicBezTo>
                    <a:pt x="89" y="48"/>
                    <a:pt x="89" y="48"/>
                    <a:pt x="89" y="48"/>
                  </a:cubicBezTo>
                  <a:cubicBezTo>
                    <a:pt x="161" y="120"/>
                    <a:pt x="161" y="120"/>
                    <a:pt x="161" y="120"/>
                  </a:cubicBezTo>
                  <a:cubicBezTo>
                    <a:pt x="163" y="122"/>
                    <a:pt x="166" y="123"/>
                    <a:pt x="168" y="123"/>
                  </a:cubicBezTo>
                  <a:cubicBezTo>
                    <a:pt x="171" y="123"/>
                    <a:pt x="173" y="122"/>
                    <a:pt x="175" y="120"/>
                  </a:cubicBezTo>
                  <a:cubicBezTo>
                    <a:pt x="264" y="32"/>
                    <a:pt x="264" y="32"/>
                    <a:pt x="264" y="32"/>
                  </a:cubicBezTo>
                  <a:cubicBezTo>
                    <a:pt x="264" y="74"/>
                    <a:pt x="264" y="74"/>
                    <a:pt x="264" y="74"/>
                  </a:cubicBezTo>
                  <a:cubicBezTo>
                    <a:pt x="264" y="80"/>
                    <a:pt x="268" y="84"/>
                    <a:pt x="273" y="84"/>
                  </a:cubicBezTo>
                  <a:cubicBezTo>
                    <a:pt x="278" y="84"/>
                    <a:pt x="282" y="80"/>
                    <a:pt x="282" y="74"/>
                  </a:cubicBezTo>
                  <a:cubicBezTo>
                    <a:pt x="282" y="9"/>
                    <a:pt x="282" y="9"/>
                    <a:pt x="282" y="9"/>
                  </a:cubicBezTo>
                  <a:cubicBezTo>
                    <a:pt x="282" y="8"/>
                    <a:pt x="282" y="8"/>
                    <a:pt x="282" y="7"/>
                  </a:cubicBezTo>
                  <a:cubicBezTo>
                    <a:pt x="282" y="7"/>
                    <a:pt x="282" y="7"/>
                    <a:pt x="282" y="6"/>
                  </a:cubicBezTo>
                  <a:cubicBezTo>
                    <a:pt x="282" y="6"/>
                    <a:pt x="282" y="6"/>
                    <a:pt x="282" y="5"/>
                  </a:cubicBezTo>
                  <a:cubicBezTo>
                    <a:pt x="281" y="5"/>
                    <a:pt x="281" y="5"/>
                    <a:pt x="281" y="4"/>
                  </a:cubicBezTo>
                  <a:cubicBezTo>
                    <a:pt x="281" y="4"/>
                    <a:pt x="281" y="4"/>
                    <a:pt x="281" y="4"/>
                  </a:cubicBezTo>
                  <a:cubicBezTo>
                    <a:pt x="280" y="3"/>
                    <a:pt x="280" y="3"/>
                    <a:pt x="280" y="2"/>
                  </a:cubicBezTo>
                  <a:cubicBezTo>
                    <a:pt x="280" y="2"/>
                    <a:pt x="280" y="2"/>
                    <a:pt x="280" y="2"/>
                  </a:cubicBezTo>
                  <a:cubicBezTo>
                    <a:pt x="280" y="2"/>
                    <a:pt x="279" y="2"/>
                    <a:pt x="279" y="2"/>
                  </a:cubicBezTo>
                  <a:cubicBezTo>
                    <a:pt x="279" y="2"/>
                    <a:pt x="279" y="1"/>
                    <a:pt x="278" y="1"/>
                  </a:cubicBezTo>
                  <a:cubicBezTo>
                    <a:pt x="278" y="1"/>
                    <a:pt x="278" y="1"/>
                    <a:pt x="277" y="1"/>
                  </a:cubicBezTo>
                  <a:cubicBezTo>
                    <a:pt x="277" y="1"/>
                    <a:pt x="277" y="0"/>
                    <a:pt x="277" y="0"/>
                  </a:cubicBezTo>
                  <a:cubicBezTo>
                    <a:pt x="276" y="0"/>
                    <a:pt x="276" y="0"/>
                    <a:pt x="276" y="0"/>
                  </a:cubicBezTo>
                  <a:cubicBezTo>
                    <a:pt x="275" y="0"/>
                    <a:pt x="275" y="0"/>
                    <a:pt x="275" y="0"/>
                  </a:cubicBezTo>
                  <a:cubicBezTo>
                    <a:pt x="274" y="0"/>
                    <a:pt x="274" y="0"/>
                    <a:pt x="273" y="0"/>
                  </a:cubicBezTo>
                  <a:cubicBezTo>
                    <a:pt x="273" y="0"/>
                    <a:pt x="273" y="0"/>
                    <a:pt x="273" y="0"/>
                  </a:cubicBezTo>
                  <a:cubicBezTo>
                    <a:pt x="207" y="0"/>
                    <a:pt x="207" y="0"/>
                    <a:pt x="207" y="0"/>
                  </a:cubicBezTo>
                  <a:cubicBezTo>
                    <a:pt x="202" y="0"/>
                    <a:pt x="198" y="4"/>
                    <a:pt x="198" y="9"/>
                  </a:cubicBezTo>
                  <a:cubicBezTo>
                    <a:pt x="198" y="14"/>
                    <a:pt x="202" y="18"/>
                    <a:pt x="207" y="18"/>
                  </a:cubicBezTo>
                  <a:cubicBezTo>
                    <a:pt x="250" y="18"/>
                    <a:pt x="250" y="18"/>
                    <a:pt x="250" y="18"/>
                  </a:cubicBezTo>
                  <a:cubicBezTo>
                    <a:pt x="168" y="101"/>
                    <a:pt x="168" y="101"/>
                    <a:pt x="168" y="101"/>
                  </a:cubicBezTo>
                  <a:lnTo>
                    <a:pt x="96" y="2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3">
              <a:extLst>
                <a:ext uri="{FF2B5EF4-FFF2-40B4-BE49-F238E27FC236}">
                  <a16:creationId xmlns:a16="http://schemas.microsoft.com/office/drawing/2014/main" id="{E4243526-8F8E-C397-2080-37826E82F0C9}"/>
                </a:ext>
              </a:extLst>
            </p:cNvPr>
            <p:cNvSpPr>
              <a:spLocks/>
            </p:cNvSpPr>
            <p:nvPr/>
          </p:nvSpPr>
          <p:spPr bwMode="auto">
            <a:xfrm>
              <a:off x="4027489" y="1995488"/>
              <a:ext cx="203200" cy="111125"/>
            </a:xfrm>
            <a:custGeom>
              <a:avLst/>
              <a:gdLst>
                <a:gd name="T0" fmla="*/ 198 w 204"/>
                <a:gd name="T1" fmla="*/ 93 h 112"/>
                <a:gd name="T2" fmla="*/ 110 w 204"/>
                <a:gd name="T3" fmla="*/ 47 h 112"/>
                <a:gd name="T4" fmla="*/ 111 w 204"/>
                <a:gd name="T5" fmla="*/ 44 h 112"/>
                <a:gd name="T6" fmla="*/ 111 w 204"/>
                <a:gd name="T7" fmla="*/ 10 h 112"/>
                <a:gd name="T8" fmla="*/ 102 w 204"/>
                <a:gd name="T9" fmla="*/ 0 h 112"/>
                <a:gd name="T10" fmla="*/ 93 w 204"/>
                <a:gd name="T11" fmla="*/ 10 h 112"/>
                <a:gd name="T12" fmla="*/ 93 w 204"/>
                <a:gd name="T13" fmla="*/ 44 h 112"/>
                <a:gd name="T14" fmla="*/ 93 w 204"/>
                <a:gd name="T15" fmla="*/ 47 h 112"/>
                <a:gd name="T16" fmla="*/ 6 w 204"/>
                <a:gd name="T17" fmla="*/ 93 h 112"/>
                <a:gd name="T18" fmla="*/ 2 w 204"/>
                <a:gd name="T19" fmla="*/ 106 h 112"/>
                <a:gd name="T20" fmla="*/ 15 w 204"/>
                <a:gd name="T21" fmla="*/ 110 h 112"/>
                <a:gd name="T22" fmla="*/ 102 w 204"/>
                <a:gd name="T23" fmla="*/ 64 h 112"/>
                <a:gd name="T24" fmla="*/ 189 w 204"/>
                <a:gd name="T25" fmla="*/ 110 h 112"/>
                <a:gd name="T26" fmla="*/ 194 w 204"/>
                <a:gd name="T27" fmla="*/ 111 h 112"/>
                <a:gd name="T28" fmla="*/ 202 w 204"/>
                <a:gd name="T29" fmla="*/ 106 h 112"/>
                <a:gd name="T30" fmla="*/ 198 w 204"/>
                <a:gd name="T31" fmla="*/ 9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112">
                  <a:moveTo>
                    <a:pt x="198" y="93"/>
                  </a:moveTo>
                  <a:cubicBezTo>
                    <a:pt x="110" y="47"/>
                    <a:pt x="110" y="47"/>
                    <a:pt x="110" y="47"/>
                  </a:cubicBezTo>
                  <a:cubicBezTo>
                    <a:pt x="111" y="46"/>
                    <a:pt x="111" y="45"/>
                    <a:pt x="111" y="44"/>
                  </a:cubicBezTo>
                  <a:cubicBezTo>
                    <a:pt x="111" y="10"/>
                    <a:pt x="111" y="10"/>
                    <a:pt x="111" y="10"/>
                  </a:cubicBezTo>
                  <a:cubicBezTo>
                    <a:pt x="111" y="5"/>
                    <a:pt x="107" y="0"/>
                    <a:pt x="102" y="0"/>
                  </a:cubicBezTo>
                  <a:cubicBezTo>
                    <a:pt x="97" y="0"/>
                    <a:pt x="93" y="5"/>
                    <a:pt x="93" y="10"/>
                  </a:cubicBezTo>
                  <a:cubicBezTo>
                    <a:pt x="93" y="44"/>
                    <a:pt x="93" y="44"/>
                    <a:pt x="93" y="44"/>
                  </a:cubicBezTo>
                  <a:cubicBezTo>
                    <a:pt x="93" y="45"/>
                    <a:pt x="93" y="46"/>
                    <a:pt x="93" y="47"/>
                  </a:cubicBezTo>
                  <a:cubicBezTo>
                    <a:pt x="6" y="93"/>
                    <a:pt x="6" y="93"/>
                    <a:pt x="6" y="93"/>
                  </a:cubicBezTo>
                  <a:cubicBezTo>
                    <a:pt x="1" y="96"/>
                    <a:pt x="0" y="101"/>
                    <a:pt x="2" y="106"/>
                  </a:cubicBezTo>
                  <a:cubicBezTo>
                    <a:pt x="4" y="110"/>
                    <a:pt x="10" y="112"/>
                    <a:pt x="15" y="110"/>
                  </a:cubicBezTo>
                  <a:cubicBezTo>
                    <a:pt x="102" y="64"/>
                    <a:pt x="102" y="64"/>
                    <a:pt x="102" y="64"/>
                  </a:cubicBezTo>
                  <a:cubicBezTo>
                    <a:pt x="189" y="110"/>
                    <a:pt x="189" y="110"/>
                    <a:pt x="189" y="110"/>
                  </a:cubicBezTo>
                  <a:cubicBezTo>
                    <a:pt x="191" y="111"/>
                    <a:pt x="192" y="111"/>
                    <a:pt x="194" y="111"/>
                  </a:cubicBezTo>
                  <a:cubicBezTo>
                    <a:pt x="197" y="111"/>
                    <a:pt x="200" y="109"/>
                    <a:pt x="202" y="106"/>
                  </a:cubicBezTo>
                  <a:cubicBezTo>
                    <a:pt x="204" y="101"/>
                    <a:pt x="203" y="96"/>
                    <a:pt x="198"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5" name="Group 54">
            <a:extLst>
              <a:ext uri="{FF2B5EF4-FFF2-40B4-BE49-F238E27FC236}">
                <a16:creationId xmlns:a16="http://schemas.microsoft.com/office/drawing/2014/main" id="{30662988-1274-34BC-DCFB-07FB33885824}"/>
              </a:ext>
            </a:extLst>
          </p:cNvPr>
          <p:cNvGrpSpPr/>
          <p:nvPr/>
        </p:nvGrpSpPr>
        <p:grpSpPr>
          <a:xfrm>
            <a:off x="9140465" y="3500413"/>
            <a:ext cx="1722100" cy="1757445"/>
            <a:chOff x="4905211" y="2809144"/>
            <a:chExt cx="1291575" cy="738448"/>
          </a:xfrm>
        </p:grpSpPr>
        <p:sp>
          <p:nvSpPr>
            <p:cNvPr id="56" name="TextBox 55">
              <a:extLst>
                <a:ext uri="{FF2B5EF4-FFF2-40B4-BE49-F238E27FC236}">
                  <a16:creationId xmlns:a16="http://schemas.microsoft.com/office/drawing/2014/main" id="{472D7F99-4D5B-F185-EAC6-63D175721195}"/>
                </a:ext>
              </a:extLst>
            </p:cNvPr>
            <p:cNvSpPr txBox="1"/>
            <p:nvPr/>
          </p:nvSpPr>
          <p:spPr>
            <a:xfrm>
              <a:off x="4905211" y="3019606"/>
              <a:ext cx="1291574" cy="527986"/>
            </a:xfrm>
            <a:prstGeom prst="rect">
              <a:avLst/>
            </a:prstGeom>
            <a:noFill/>
            <a:ln>
              <a:noFill/>
            </a:ln>
          </p:spPr>
          <p:txBody>
            <a:bodyPr wrap="square" lIns="0" tIns="0" rIns="0" bIns="0" rtlCol="0">
              <a:spAutoFit/>
            </a:bodyPr>
            <a:lstStyle/>
            <a:p>
              <a:pPr algn="ctr">
                <a:lnSpc>
                  <a:spcPct val="130000"/>
                </a:lnSpc>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CARC aims to provide optimal support for the the Frontiers of Computing initiative, ensuring that USC remains at the forefront of research and innovation.</a:t>
              </a:r>
            </a:p>
          </p:txBody>
        </p:sp>
        <p:sp>
          <p:nvSpPr>
            <p:cNvPr id="57" name="TextBox 56">
              <a:extLst>
                <a:ext uri="{FF2B5EF4-FFF2-40B4-BE49-F238E27FC236}">
                  <a16:creationId xmlns:a16="http://schemas.microsoft.com/office/drawing/2014/main" id="{087FF6E6-EC7F-BD6D-FFF7-7683DB00E9C6}"/>
                </a:ext>
              </a:extLst>
            </p:cNvPr>
            <p:cNvSpPr txBox="1"/>
            <p:nvPr/>
          </p:nvSpPr>
          <p:spPr>
            <a:xfrm>
              <a:off x="4905212" y="2809144"/>
              <a:ext cx="1291574" cy="172376"/>
            </a:xfrm>
            <a:prstGeom prst="rect">
              <a:avLst/>
            </a:prstGeom>
            <a:noFill/>
            <a:ln>
              <a:noFill/>
            </a:ln>
          </p:spPr>
          <p:txBody>
            <a:bodyPr wrap="square" lIns="0" tIns="0" rIns="0" bIns="0" rtlCol="0">
              <a:spAutoFit/>
            </a:bodyPr>
            <a:lstStyle/>
            <a:p>
              <a:pPr algn="ctr"/>
              <a:r>
                <a:rPr lang="en-US" sz="1333" b="1" cap="all" spc="27" dirty="0">
                  <a:solidFill>
                    <a:schemeClr val="accent1"/>
                  </a:solidFill>
                  <a:latin typeface="Lato" panose="020F0502020204030203" pitchFamily="34" charset="0"/>
                  <a:cs typeface="Poppins SemiBold" panose="02000000000000000000" pitchFamily="2" charset="0"/>
                </a:rPr>
                <a:t>Frontiers of Computing</a:t>
              </a:r>
            </a:p>
          </p:txBody>
        </p:sp>
      </p:grpSp>
    </p:spTree>
    <p:extLst>
      <p:ext uri="{BB962C8B-B14F-4D97-AF65-F5344CB8AC3E}">
        <p14:creationId xmlns:p14="http://schemas.microsoft.com/office/powerpoint/2010/main" val="37915308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91634" y="1278801"/>
            <a:ext cx="10194564" cy="511012"/>
          </a:xfrm>
        </p:spPr>
        <p:txBody>
          <a:bodyPr/>
          <a:lstStyle/>
          <a:p>
            <a:r>
              <a:rPr lang="en-US" dirty="0">
                <a:solidFill>
                  <a:schemeClr val="tx2">
                    <a:lumMod val="50000"/>
                    <a:lumOff val="50000"/>
                  </a:schemeClr>
                </a:solidFill>
                <a:latin typeface="Arial" panose="020B0604020202020204" pitchFamily="34" charset="0"/>
                <a:cs typeface="Arial" panose="020B0604020202020204" pitchFamily="34" charset="0"/>
              </a:rPr>
              <a:t>The Center for Advanced Research Computing (CARC) launched the Condo Cluster Program (CCP) in December 2020 to allow researchers a flexible way to purchase computing resources for their own dedicated use.</a:t>
            </a:r>
          </a:p>
        </p:txBody>
      </p:sp>
      <p:sp>
        <p:nvSpPr>
          <p:cNvPr id="61" name="Rectangle 60">
            <a:extLst>
              <a:ext uri="{FF2B5EF4-FFF2-40B4-BE49-F238E27FC236}">
                <a16:creationId xmlns:a16="http://schemas.microsoft.com/office/drawing/2014/main" id="{7EAE5AFF-7452-F940-9AF8-F2F54554145F}"/>
              </a:ext>
            </a:extLst>
          </p:cNvPr>
          <p:cNvSpPr/>
          <p:nvPr/>
        </p:nvSpPr>
        <p:spPr>
          <a:xfrm>
            <a:off x="778937" y="1926937"/>
            <a:ext cx="5645311" cy="3564437"/>
          </a:xfrm>
          <a:prstGeom prst="rect">
            <a:avLst/>
          </a:prstGeom>
        </p:spPr>
        <p:txBody>
          <a:bodyPr wrap="square">
            <a:spAutoFit/>
          </a:bodyPr>
          <a:lstStyle/>
          <a:p>
            <a:pPr fontAlgn="base"/>
            <a:r>
              <a:rPr lang="en-US" sz="1467" b="1" dirty="0">
                <a:solidFill>
                  <a:schemeClr val="tx2">
                    <a:lumMod val="50000"/>
                    <a:lumOff val="50000"/>
                  </a:schemeClr>
                </a:solidFill>
                <a:latin typeface="Arial" panose="020B0604020202020204" pitchFamily="34" charset="0"/>
                <a:cs typeface="Arial" panose="020B0604020202020204" pitchFamily="34" charset="0"/>
              </a:rPr>
              <a:t>The CCP has two pricing models: </a:t>
            </a:r>
          </a:p>
          <a:p>
            <a:pPr fontAlgn="base"/>
            <a:endParaRPr lang="en-US" sz="1200" b="1" dirty="0">
              <a:solidFill>
                <a:schemeClr val="accent2"/>
              </a:solidFill>
              <a:latin typeface="Arial" panose="020B0604020202020204" pitchFamily="34" charset="0"/>
              <a:cs typeface="Arial" panose="020B0604020202020204" pitchFamily="34" charset="0"/>
            </a:endParaRPr>
          </a:p>
          <a:p>
            <a:pPr fontAlgn="base">
              <a:spcAft>
                <a:spcPts val="800"/>
              </a:spcAft>
            </a:pPr>
            <a:r>
              <a:rPr lang="en-US" sz="1333" b="1" dirty="0">
                <a:solidFill>
                  <a:schemeClr val="accent2"/>
                </a:solidFill>
                <a:latin typeface="Arial" panose="020B0604020202020204" pitchFamily="34" charset="0"/>
                <a:cs typeface="Arial" panose="020B0604020202020204" pitchFamily="34" charset="0"/>
              </a:rPr>
              <a:t>Annual Subscription Model</a:t>
            </a:r>
          </a:p>
          <a:p>
            <a:pPr marL="228594" indent="-228594" fontAlgn="base">
              <a:spcAft>
                <a:spcPts val="267"/>
              </a:spcAft>
              <a:buFont typeface="Arial" panose="020B0604020202020204" pitchFamily="34" charset="0"/>
              <a:buChar char="•"/>
            </a:pPr>
            <a:r>
              <a:rPr lang="en-US" sz="1333" dirty="0">
                <a:solidFill>
                  <a:schemeClr val="tx2">
                    <a:lumMod val="50000"/>
                    <a:lumOff val="50000"/>
                  </a:schemeClr>
                </a:solidFill>
                <a:latin typeface="Arial" panose="020B0604020202020204" pitchFamily="34" charset="0"/>
                <a:cs typeface="Arial" panose="020B0604020202020204" pitchFamily="34" charset="0"/>
              </a:rPr>
              <a:t>Allows research groups to subscribe to their selected number of compute and storage resources on a yearly basis</a:t>
            </a:r>
          </a:p>
          <a:p>
            <a:pPr marL="228594" indent="-228594" fontAlgn="base">
              <a:spcAft>
                <a:spcPts val="267"/>
              </a:spcAft>
              <a:buFont typeface="Arial" panose="020B0604020202020204" pitchFamily="34" charset="0"/>
              <a:buChar char="•"/>
            </a:pPr>
            <a:r>
              <a:rPr lang="en-US" sz="1333" dirty="0">
                <a:solidFill>
                  <a:schemeClr val="tx2">
                    <a:lumMod val="50000"/>
                    <a:lumOff val="50000"/>
                  </a:schemeClr>
                </a:solidFill>
                <a:latin typeface="Arial" panose="020B0604020202020204" pitchFamily="34" charset="0"/>
                <a:cs typeface="Arial" panose="020B0604020202020204" pitchFamily="34" charset="0"/>
              </a:rPr>
              <a:t>Compute resources can be requested via CARC User Portal</a:t>
            </a:r>
          </a:p>
          <a:p>
            <a:pPr marL="228594" indent="-228594" fontAlgn="base">
              <a:spcAft>
                <a:spcPts val="267"/>
              </a:spcAft>
              <a:buFont typeface="Arial" panose="020B0604020202020204" pitchFamily="34" charset="0"/>
              <a:buChar char="•"/>
            </a:pPr>
            <a:r>
              <a:rPr lang="en-US" sz="1333" dirty="0">
                <a:solidFill>
                  <a:schemeClr val="tx2">
                    <a:lumMod val="50000"/>
                    <a:lumOff val="50000"/>
                  </a:schemeClr>
                </a:solidFill>
                <a:latin typeface="Arial" panose="020B0604020202020204" pitchFamily="34" charset="0"/>
                <a:cs typeface="Arial" panose="020B0604020202020204" pitchFamily="34" charset="0"/>
              </a:rPr>
              <a:t>Allocated nodes get provisioned automatically within a week</a:t>
            </a:r>
          </a:p>
          <a:p>
            <a:pPr fontAlgn="base"/>
            <a:endParaRPr lang="en-US" sz="1333" b="1" dirty="0">
              <a:solidFill>
                <a:schemeClr val="accent2"/>
              </a:solidFill>
              <a:latin typeface="Arial" panose="020B0604020202020204" pitchFamily="34" charset="0"/>
              <a:cs typeface="Arial" panose="020B0604020202020204" pitchFamily="34" charset="0"/>
            </a:endParaRPr>
          </a:p>
          <a:p>
            <a:pPr fontAlgn="base">
              <a:spcAft>
                <a:spcPts val="800"/>
              </a:spcAft>
            </a:pPr>
            <a:r>
              <a:rPr lang="en-US" sz="1333" b="1" dirty="0">
                <a:solidFill>
                  <a:schemeClr val="accent2"/>
                </a:solidFill>
                <a:latin typeface="Arial" panose="020B0604020202020204" pitchFamily="34" charset="0"/>
                <a:cs typeface="Arial" panose="020B0604020202020204" pitchFamily="34" charset="0"/>
              </a:rPr>
              <a:t>Traditional 5-year System Purchase Model</a:t>
            </a:r>
          </a:p>
          <a:p>
            <a:pPr marL="228594" indent="-228594" fontAlgn="base">
              <a:spcAft>
                <a:spcPts val="267"/>
              </a:spcAft>
              <a:buFont typeface="Arial" panose="020B0604020202020204" pitchFamily="34" charset="0"/>
              <a:buChar char="•"/>
            </a:pPr>
            <a:r>
              <a:rPr lang="en-US" sz="1333" dirty="0">
                <a:solidFill>
                  <a:schemeClr val="tx2">
                    <a:lumMod val="50000"/>
                    <a:lumOff val="50000"/>
                  </a:schemeClr>
                </a:solidFill>
                <a:latin typeface="Arial" panose="020B0604020202020204" pitchFamily="34" charset="0"/>
                <a:cs typeface="Arial" panose="020B0604020202020204" pitchFamily="34" charset="0"/>
              </a:rPr>
              <a:t>A useful option when research groups need to make a bulk purchase using a research grant or departmental budget</a:t>
            </a:r>
          </a:p>
          <a:p>
            <a:pPr marL="228594" indent="-228594" fontAlgn="base">
              <a:spcAft>
                <a:spcPts val="267"/>
              </a:spcAft>
              <a:buFont typeface="Arial" panose="020B0604020202020204" pitchFamily="34" charset="0"/>
              <a:buChar char="•"/>
            </a:pPr>
            <a:r>
              <a:rPr lang="en-US" sz="1333" dirty="0">
                <a:solidFill>
                  <a:schemeClr val="tx2">
                    <a:lumMod val="50000"/>
                    <a:lumOff val="50000"/>
                  </a:schemeClr>
                </a:solidFill>
                <a:latin typeface="Arial" panose="020B0604020202020204" pitchFamily="34" charset="0"/>
                <a:cs typeface="Arial" panose="020B0604020202020204" pitchFamily="34" charset="0"/>
              </a:rPr>
              <a:t>Compute/GPU system configurations by CARC</a:t>
            </a:r>
          </a:p>
          <a:p>
            <a:pPr marL="228594" indent="-228594" fontAlgn="base">
              <a:spcAft>
                <a:spcPts val="267"/>
              </a:spcAft>
              <a:buFont typeface="Arial" panose="020B0604020202020204" pitchFamily="34" charset="0"/>
              <a:buChar char="•"/>
            </a:pPr>
            <a:r>
              <a:rPr lang="en-US" sz="1333" dirty="0">
                <a:solidFill>
                  <a:schemeClr val="tx2">
                    <a:lumMod val="50000"/>
                    <a:lumOff val="50000"/>
                  </a:schemeClr>
                </a:solidFill>
                <a:latin typeface="Arial" panose="020B0604020202020204" pitchFamily="34" charset="0"/>
                <a:cs typeface="Arial" panose="020B0604020202020204" pitchFamily="34" charset="0"/>
              </a:rPr>
              <a:t>System purchases can be requested via CARC User Portal</a:t>
            </a:r>
          </a:p>
          <a:p>
            <a:br>
              <a:rPr lang="en-US" sz="1200" dirty="0">
                <a:solidFill>
                  <a:schemeClr val="accent4"/>
                </a:solidFill>
                <a:latin typeface="Arial" panose="020B0604020202020204" pitchFamily="34" charset="0"/>
                <a:cs typeface="Arial" panose="020B0604020202020204" pitchFamily="34" charset="0"/>
              </a:rPr>
            </a:br>
            <a:endParaRPr lang="en-US" sz="1200" dirty="0">
              <a:solidFill>
                <a:schemeClr val="accent4"/>
              </a:solidFill>
              <a:latin typeface="Arial" panose="020B0604020202020204" pitchFamily="34" charset="0"/>
              <a:cs typeface="Arial" panose="020B0604020202020204" pitchFamily="34" charset="0"/>
            </a:endParaRPr>
          </a:p>
        </p:txBody>
      </p:sp>
      <p:pic>
        <p:nvPicPr>
          <p:cNvPr id="67" name="Picture 66">
            <a:extLst>
              <a:ext uri="{FF2B5EF4-FFF2-40B4-BE49-F238E27FC236}">
                <a16:creationId xmlns:a16="http://schemas.microsoft.com/office/drawing/2014/main" id="{A3184466-E2AA-2140-945F-4C106BB44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437" y="2352045"/>
            <a:ext cx="4439059" cy="2959372"/>
          </a:xfrm>
          <a:prstGeom prst="rect">
            <a:avLst/>
          </a:prstGeom>
          <a:ln>
            <a:solidFill>
              <a:schemeClr val="accent5"/>
            </a:solidFill>
          </a:ln>
          <a:effectLst>
            <a:outerShdw blurRad="50800" dist="38100" dir="2700000" algn="tl" rotWithShape="0">
              <a:prstClr val="black">
                <a:alpha val="40000"/>
              </a:prstClr>
            </a:outerShdw>
          </a:effectLst>
        </p:spPr>
      </p:pic>
      <p:sp>
        <p:nvSpPr>
          <p:cNvPr id="68" name="Text Placeholder 1">
            <a:extLst>
              <a:ext uri="{FF2B5EF4-FFF2-40B4-BE49-F238E27FC236}">
                <a16:creationId xmlns:a16="http://schemas.microsoft.com/office/drawing/2014/main" id="{D8A0C109-7199-8B4C-85CA-49CD8F2FCDDB}"/>
              </a:ext>
            </a:extLst>
          </p:cNvPr>
          <p:cNvSpPr txBox="1">
            <a:spLocks/>
          </p:cNvSpPr>
          <p:nvPr/>
        </p:nvSpPr>
        <p:spPr>
          <a:xfrm>
            <a:off x="778936" y="759204"/>
            <a:ext cx="10604499" cy="511013"/>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0" kern="120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933" dirty="0"/>
              <a:t>CCP: </a:t>
            </a:r>
            <a:r>
              <a:rPr lang="en-US" sz="2933" dirty="0">
                <a:solidFill>
                  <a:schemeClr val="accent2"/>
                </a:solidFill>
              </a:rPr>
              <a:t>condo cluster program</a:t>
            </a:r>
          </a:p>
        </p:txBody>
      </p:sp>
    </p:spTree>
    <p:extLst>
      <p:ext uri="{BB962C8B-B14F-4D97-AF65-F5344CB8AC3E}">
        <p14:creationId xmlns:p14="http://schemas.microsoft.com/office/powerpoint/2010/main" val="36632246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State of the new </a:t>
            </a:r>
            <a:r>
              <a:rPr lang="en-US" dirty="0">
                <a:solidFill>
                  <a:schemeClr val="accent2"/>
                </a:solidFill>
              </a:rPr>
              <a:t>condo cluster program</a:t>
            </a:r>
          </a:p>
        </p:txBody>
      </p:sp>
      <p:sp>
        <p:nvSpPr>
          <p:cNvPr id="3" name="Text Placeholder 2"/>
          <p:cNvSpPr>
            <a:spLocks noGrp="1"/>
          </p:cNvSpPr>
          <p:nvPr>
            <p:ph type="body" sz="quarter" idx="11"/>
          </p:nvPr>
        </p:nvSpPr>
        <p:spPr/>
        <p:txBody>
          <a:bodyPr/>
          <a:lstStyle/>
          <a:p>
            <a:r>
              <a:rPr lang="en-US" dirty="0"/>
              <a:t>Current usage for CARC’s Endeavour condo cluster </a:t>
            </a:r>
          </a:p>
        </p:txBody>
      </p:sp>
      <p:cxnSp>
        <p:nvCxnSpPr>
          <p:cNvPr id="5" name="Straight Connector 4"/>
          <p:cNvCxnSpPr/>
          <p:nvPr/>
        </p:nvCxnSpPr>
        <p:spPr>
          <a:xfrm>
            <a:off x="4213225" y="2110821"/>
            <a:ext cx="0" cy="3444057"/>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978775" y="2110821"/>
            <a:ext cx="0" cy="3444057"/>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046995" y="2343157"/>
            <a:ext cx="2260108" cy="3115209"/>
            <a:chOff x="785246" y="1757368"/>
            <a:chExt cx="1695081" cy="2336407"/>
          </a:xfrm>
        </p:grpSpPr>
        <p:sp>
          <p:nvSpPr>
            <p:cNvPr id="7" name="TextBox 6"/>
            <p:cNvSpPr txBox="1"/>
            <p:nvPr/>
          </p:nvSpPr>
          <p:spPr>
            <a:xfrm>
              <a:off x="958370" y="3270039"/>
              <a:ext cx="1443259" cy="823736"/>
            </a:xfrm>
            <a:prstGeom prst="rect">
              <a:avLst/>
            </a:prstGeom>
            <a:noFill/>
          </p:spPr>
          <p:txBody>
            <a:bodyPr wrap="square" lIns="0" tIns="0" rIns="0" bIns="0" rtlCol="0">
              <a:spAutoFit/>
            </a:bodyPr>
            <a:lstStyle/>
            <a:p>
              <a:pPr marL="228594" indent="-228594">
                <a:lnSpc>
                  <a:spcPct val="130000"/>
                </a:lnSpc>
                <a:buFont typeface="Arial" panose="020B0604020202020204" pitchFamily="34" charset="0"/>
                <a:buChar char="•"/>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Viterbi: 15 PI’s, 393 nodes </a:t>
              </a:r>
            </a:p>
            <a:p>
              <a:pPr marL="228594" indent="-228594">
                <a:lnSpc>
                  <a:spcPct val="130000"/>
                </a:lnSpc>
                <a:buFont typeface="Arial" panose="020B0604020202020204" pitchFamily="34" charset="0"/>
                <a:buChar char="•"/>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Dornsife: 26PI’s, 256 nodes</a:t>
              </a:r>
            </a:p>
            <a:p>
              <a:pPr marL="228594" indent="-228594">
                <a:lnSpc>
                  <a:spcPct val="130000"/>
                </a:lnSpc>
                <a:buFont typeface="Arial" panose="020B0604020202020204" pitchFamily="34" charset="0"/>
                <a:buChar char="•"/>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Keck: 13 PI’s, 131 nodes</a:t>
              </a:r>
            </a:p>
            <a:p>
              <a:pPr marL="228594" indent="-228594">
                <a:lnSpc>
                  <a:spcPct val="130000"/>
                </a:lnSpc>
                <a:buFont typeface="Arial" panose="020B0604020202020204" pitchFamily="34" charset="0"/>
                <a:buChar char="•"/>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Others: 2 PI’s, 3 nodes</a:t>
              </a:r>
            </a:p>
            <a:p>
              <a:pPr>
                <a:lnSpc>
                  <a:spcPct val="130000"/>
                </a:lnSpc>
                <a:spcBef>
                  <a:spcPts val="800"/>
                </a:spcBef>
              </a:pPr>
              <a:r>
                <a:rPr lang="en-US" sz="800"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 Not including subscription nodes</a:t>
              </a:r>
            </a:p>
          </p:txBody>
        </p:sp>
        <p:sp>
          <p:nvSpPr>
            <p:cNvPr id="8" name="TextBox 7"/>
            <p:cNvSpPr txBox="1"/>
            <p:nvPr/>
          </p:nvSpPr>
          <p:spPr>
            <a:xfrm>
              <a:off x="785246" y="1757368"/>
              <a:ext cx="1683314" cy="138500"/>
            </a:xfrm>
            <a:prstGeom prst="rect">
              <a:avLst/>
            </a:prstGeom>
            <a:noFill/>
          </p:spPr>
          <p:txBody>
            <a:bodyPr wrap="square" lIns="0" tIns="0" rIns="0" bIns="0" rtlCol="0">
              <a:spAutoFit/>
            </a:bodyPr>
            <a:lstStyle/>
            <a:p>
              <a:pPr algn="ctr"/>
              <a:r>
                <a:rPr lang="en-US" sz="1200" cap="all" spc="40" dirty="0">
                  <a:solidFill>
                    <a:schemeClr val="accent3"/>
                  </a:solidFill>
                  <a:latin typeface="Lato Black" panose="020F0A02020204030203" pitchFamily="34" charset="0"/>
                  <a:ea typeface="Open Sans" panose="020B0606030504020204" pitchFamily="34" charset="0"/>
                  <a:cs typeface="Open Sans" panose="020B0606030504020204" pitchFamily="34" charset="0"/>
                </a:rPr>
                <a:t># of projects:</a:t>
              </a:r>
            </a:p>
          </p:txBody>
        </p:sp>
        <p:sp>
          <p:nvSpPr>
            <p:cNvPr id="9" name="TextBox 8"/>
            <p:cNvSpPr txBox="1"/>
            <p:nvPr/>
          </p:nvSpPr>
          <p:spPr>
            <a:xfrm>
              <a:off x="797013" y="1941629"/>
              <a:ext cx="1683314" cy="492491"/>
            </a:xfrm>
            <a:prstGeom prst="rect">
              <a:avLst/>
            </a:prstGeom>
            <a:noFill/>
          </p:spPr>
          <p:txBody>
            <a:bodyPr wrap="square" lIns="0" tIns="0" rIns="0" bIns="0" rtlCol="0">
              <a:spAutoFit/>
            </a:bodyPr>
            <a:lstStyle/>
            <a:p>
              <a:pPr algn="ctr"/>
              <a:r>
                <a:rPr lang="en-US" sz="4267" b="1" cap="all"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61</a:t>
              </a:r>
            </a:p>
          </p:txBody>
        </p:sp>
        <p:cxnSp>
          <p:nvCxnSpPr>
            <p:cNvPr id="16" name="Straight Connector 15"/>
            <p:cNvCxnSpPr/>
            <p:nvPr/>
          </p:nvCxnSpPr>
          <p:spPr>
            <a:xfrm>
              <a:off x="1453072" y="2715963"/>
              <a:ext cx="34766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85246" y="3038971"/>
              <a:ext cx="1683314" cy="153841"/>
            </a:xfrm>
            <a:prstGeom prst="rect">
              <a:avLst/>
            </a:prstGeom>
            <a:noFill/>
          </p:spPr>
          <p:txBody>
            <a:bodyPr wrap="square" lIns="0" tIns="0" rIns="0" bIns="0" rtlCol="0">
              <a:spAutoFit/>
            </a:bodyPr>
            <a:lstStyle/>
            <a:p>
              <a:pPr algn="ctr"/>
              <a:r>
                <a:rPr lang="en-US" sz="1333" b="1" dirty="0">
                  <a:solidFill>
                    <a:schemeClr val="accent1"/>
                  </a:solidFill>
                  <a:latin typeface="Lato" panose="020F0502020204030203" pitchFamily="34" charset="0"/>
                  <a:ea typeface="Open Sans" panose="020B0606030504020204" pitchFamily="34" charset="0"/>
                  <a:cs typeface="Open Sans" panose="020B0606030504020204" pitchFamily="34" charset="0"/>
                </a:rPr>
                <a:t>Contributions:</a:t>
              </a:r>
            </a:p>
          </p:txBody>
        </p:sp>
      </p:grpSp>
      <p:grpSp>
        <p:nvGrpSpPr>
          <p:cNvPr id="22" name="Group 21"/>
          <p:cNvGrpSpPr/>
          <p:nvPr/>
        </p:nvGrpSpPr>
        <p:grpSpPr>
          <a:xfrm>
            <a:off x="4984332" y="2343158"/>
            <a:ext cx="2244419" cy="2208398"/>
            <a:chOff x="3738249" y="1757368"/>
            <a:chExt cx="1683314" cy="1656299"/>
          </a:xfrm>
        </p:grpSpPr>
        <p:sp>
          <p:nvSpPr>
            <p:cNvPr id="10" name="TextBox 9"/>
            <p:cNvSpPr txBox="1"/>
            <p:nvPr/>
          </p:nvSpPr>
          <p:spPr>
            <a:xfrm>
              <a:off x="3738249" y="3271705"/>
              <a:ext cx="1683314" cy="141962"/>
            </a:xfrm>
            <a:prstGeom prst="rect">
              <a:avLst/>
            </a:prstGeom>
            <a:noFill/>
          </p:spPr>
          <p:txBody>
            <a:bodyPr wrap="square" lIns="0" tIns="0" rIns="0" bIns="0" rtlCol="0">
              <a:spAutoFit/>
            </a:bodyPr>
            <a:lstStyle/>
            <a:p>
              <a:pPr algn="ctr">
                <a:lnSpc>
                  <a:spcPct val="130000"/>
                </a:lnSpc>
              </a:pPr>
              <a:endPar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3738249" y="1757368"/>
              <a:ext cx="1683314" cy="138500"/>
            </a:xfrm>
            <a:prstGeom prst="rect">
              <a:avLst/>
            </a:prstGeom>
            <a:noFill/>
          </p:spPr>
          <p:txBody>
            <a:bodyPr wrap="square" lIns="0" tIns="0" rIns="0" bIns="0" rtlCol="0">
              <a:spAutoFit/>
            </a:bodyPr>
            <a:lstStyle/>
            <a:p>
              <a:pPr algn="ctr"/>
              <a:r>
                <a:rPr lang="en-US" sz="1200" cap="all" spc="40" dirty="0">
                  <a:solidFill>
                    <a:schemeClr val="accent3"/>
                  </a:solidFill>
                  <a:latin typeface="Lato Black" panose="020F0A02020204030203" pitchFamily="34" charset="0"/>
                  <a:ea typeface="Open Sans" panose="020B0606030504020204" pitchFamily="34" charset="0"/>
                  <a:cs typeface="Open Sans" panose="020B0606030504020204" pitchFamily="34" charset="0"/>
                </a:rPr>
                <a:t># of nodes in use:</a:t>
              </a:r>
            </a:p>
          </p:txBody>
        </p:sp>
        <p:sp>
          <p:nvSpPr>
            <p:cNvPr id="12" name="TextBox 11"/>
            <p:cNvSpPr txBox="1"/>
            <p:nvPr/>
          </p:nvSpPr>
          <p:spPr>
            <a:xfrm>
              <a:off x="3738249" y="1941629"/>
              <a:ext cx="1683314" cy="492491"/>
            </a:xfrm>
            <a:prstGeom prst="rect">
              <a:avLst/>
            </a:prstGeom>
            <a:noFill/>
          </p:spPr>
          <p:txBody>
            <a:bodyPr wrap="square" lIns="0" tIns="0" rIns="0" bIns="0" rtlCol="0">
              <a:spAutoFit/>
            </a:bodyPr>
            <a:lstStyle/>
            <a:p>
              <a:pPr algn="ctr"/>
              <a:r>
                <a:rPr lang="en-US" sz="4267" b="1" cap="all"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900</a:t>
              </a:r>
            </a:p>
          </p:txBody>
        </p:sp>
        <p:cxnSp>
          <p:nvCxnSpPr>
            <p:cNvPr id="17" name="Straight Connector 16"/>
            <p:cNvCxnSpPr/>
            <p:nvPr/>
          </p:nvCxnSpPr>
          <p:spPr>
            <a:xfrm>
              <a:off x="4406075" y="2715963"/>
              <a:ext cx="34766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38249" y="3038971"/>
              <a:ext cx="1683314" cy="153841"/>
            </a:xfrm>
            <a:prstGeom prst="rect">
              <a:avLst/>
            </a:prstGeom>
            <a:noFill/>
          </p:spPr>
          <p:txBody>
            <a:bodyPr wrap="square" lIns="0" tIns="0" rIns="0" bIns="0" rtlCol="0">
              <a:spAutoFit/>
            </a:bodyPr>
            <a:lstStyle/>
            <a:p>
              <a:pPr algn="ctr"/>
              <a:r>
                <a:rPr lang="en-US" sz="1333" b="1" dirty="0">
                  <a:solidFill>
                    <a:schemeClr val="accent1"/>
                  </a:solidFill>
                  <a:latin typeface="Lato" panose="020F0502020204030203" pitchFamily="34" charset="0"/>
                  <a:ea typeface="Open Sans" panose="020B0606030504020204" pitchFamily="34" charset="0"/>
                  <a:cs typeface="Open Sans" panose="020B0606030504020204" pitchFamily="34" charset="0"/>
                </a:rPr>
                <a:t>System utilization:</a:t>
              </a:r>
            </a:p>
          </p:txBody>
        </p:sp>
      </p:grpSp>
      <p:grpSp>
        <p:nvGrpSpPr>
          <p:cNvPr id="23" name="Group 22"/>
          <p:cNvGrpSpPr/>
          <p:nvPr/>
        </p:nvGrpSpPr>
        <p:grpSpPr>
          <a:xfrm>
            <a:off x="8921669" y="2343158"/>
            <a:ext cx="2244419" cy="2208399"/>
            <a:chOff x="6691252" y="1757368"/>
            <a:chExt cx="1683314" cy="1656299"/>
          </a:xfrm>
        </p:grpSpPr>
        <p:sp>
          <p:nvSpPr>
            <p:cNvPr id="13" name="TextBox 12"/>
            <p:cNvSpPr txBox="1"/>
            <p:nvPr/>
          </p:nvSpPr>
          <p:spPr>
            <a:xfrm>
              <a:off x="6691252" y="3271705"/>
              <a:ext cx="1683314" cy="141962"/>
            </a:xfrm>
            <a:prstGeom prst="rect">
              <a:avLst/>
            </a:prstGeom>
            <a:noFill/>
          </p:spPr>
          <p:txBody>
            <a:bodyPr wrap="square" lIns="0" tIns="0" rIns="0" bIns="0" rtlCol="0">
              <a:spAutoFit/>
            </a:bodyPr>
            <a:lstStyle/>
            <a:p>
              <a:pPr algn="ctr">
                <a:lnSpc>
                  <a:spcPct val="130000"/>
                </a:lnSpc>
              </a:pPr>
              <a:endPar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TextBox 13"/>
            <p:cNvSpPr txBox="1"/>
            <p:nvPr/>
          </p:nvSpPr>
          <p:spPr>
            <a:xfrm>
              <a:off x="6691252" y="1757368"/>
              <a:ext cx="1683314" cy="138500"/>
            </a:xfrm>
            <a:prstGeom prst="rect">
              <a:avLst/>
            </a:prstGeom>
            <a:noFill/>
          </p:spPr>
          <p:txBody>
            <a:bodyPr wrap="square" lIns="0" tIns="0" rIns="0" bIns="0" rtlCol="0">
              <a:spAutoFit/>
            </a:bodyPr>
            <a:lstStyle/>
            <a:p>
              <a:pPr algn="ctr"/>
              <a:r>
                <a:rPr lang="en-US" sz="1200" cap="all" spc="40" dirty="0">
                  <a:solidFill>
                    <a:schemeClr val="accent3"/>
                  </a:solidFill>
                  <a:latin typeface="Lato Black" panose="020F0A02020204030203" pitchFamily="34" charset="0"/>
                  <a:ea typeface="Open Sans" panose="020B0606030504020204" pitchFamily="34" charset="0"/>
                  <a:cs typeface="Open Sans" panose="020B0606030504020204" pitchFamily="34" charset="0"/>
                </a:rPr>
                <a:t>FY21-22 Purchase:</a:t>
              </a:r>
            </a:p>
          </p:txBody>
        </p:sp>
        <p:sp>
          <p:nvSpPr>
            <p:cNvPr id="15" name="TextBox 14"/>
            <p:cNvSpPr txBox="1"/>
            <p:nvPr/>
          </p:nvSpPr>
          <p:spPr>
            <a:xfrm>
              <a:off x="6691252" y="1941629"/>
              <a:ext cx="1683314" cy="492491"/>
            </a:xfrm>
            <a:prstGeom prst="rect">
              <a:avLst/>
            </a:prstGeom>
            <a:noFill/>
          </p:spPr>
          <p:txBody>
            <a:bodyPr wrap="square" lIns="0" tIns="0" rIns="0" bIns="0" rtlCol="0">
              <a:spAutoFit/>
            </a:bodyPr>
            <a:lstStyle/>
            <a:p>
              <a:pPr algn="ctr"/>
              <a:r>
                <a:rPr lang="en-US" sz="4267" b="1" cap="all"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$660K</a:t>
              </a:r>
            </a:p>
          </p:txBody>
        </p:sp>
        <p:cxnSp>
          <p:nvCxnSpPr>
            <p:cNvPr id="18" name="Straight Connector 17"/>
            <p:cNvCxnSpPr/>
            <p:nvPr/>
          </p:nvCxnSpPr>
          <p:spPr>
            <a:xfrm>
              <a:off x="7359078" y="2715963"/>
              <a:ext cx="34766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91252" y="3038971"/>
              <a:ext cx="1683314" cy="153841"/>
            </a:xfrm>
            <a:prstGeom prst="rect">
              <a:avLst/>
            </a:prstGeom>
            <a:noFill/>
          </p:spPr>
          <p:txBody>
            <a:bodyPr wrap="square" lIns="0" tIns="0" rIns="0" bIns="0" rtlCol="0">
              <a:spAutoFit/>
            </a:bodyPr>
            <a:lstStyle/>
            <a:p>
              <a:pPr algn="ctr"/>
              <a:r>
                <a:rPr lang="en-US" sz="1333" b="1" dirty="0">
                  <a:solidFill>
                    <a:schemeClr val="accent1"/>
                  </a:solidFill>
                  <a:latin typeface="Lato" panose="020F0502020204030203" pitchFamily="34" charset="0"/>
                  <a:ea typeface="Open Sans" panose="020B0606030504020204" pitchFamily="34" charset="0"/>
                  <a:cs typeface="Open Sans" panose="020B0606030504020204" pitchFamily="34" charset="0"/>
                </a:rPr>
                <a:t>New nodes purchased:</a:t>
              </a:r>
            </a:p>
          </p:txBody>
        </p:sp>
      </p:grpSp>
      <p:sp>
        <p:nvSpPr>
          <p:cNvPr id="25" name="TextBox 24">
            <a:extLst>
              <a:ext uri="{FF2B5EF4-FFF2-40B4-BE49-F238E27FC236}">
                <a16:creationId xmlns:a16="http://schemas.microsoft.com/office/drawing/2014/main" id="{A2378501-17C2-7C4A-B2F3-F34B5BD6914E}"/>
              </a:ext>
            </a:extLst>
          </p:cNvPr>
          <p:cNvSpPr txBox="1"/>
          <p:nvPr/>
        </p:nvSpPr>
        <p:spPr>
          <a:xfrm>
            <a:off x="5135039" y="4360052"/>
            <a:ext cx="2300683" cy="1043106"/>
          </a:xfrm>
          <a:prstGeom prst="rect">
            <a:avLst/>
          </a:prstGeom>
          <a:noFill/>
        </p:spPr>
        <p:txBody>
          <a:bodyPr wrap="square" lIns="0" tIns="0" rIns="0" bIns="0" rtlCol="0">
            <a:spAutoFit/>
          </a:bodyPr>
          <a:lstStyle/>
          <a:p>
            <a:pPr marL="228594" indent="-228594">
              <a:lnSpc>
                <a:spcPct val="130000"/>
              </a:lnSpc>
              <a:buFont typeface="Arial" panose="020B0604020202020204" pitchFamily="34" charset="0"/>
              <a:buChar char="•"/>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15K cores</a:t>
            </a:r>
          </a:p>
          <a:p>
            <a:pPr marL="228594" indent="-228594">
              <a:lnSpc>
                <a:spcPct val="130000"/>
              </a:lnSpc>
              <a:buFont typeface="Arial" panose="020B0604020202020204" pitchFamily="34" charset="0"/>
              <a:buChar char="•"/>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180 GPUs</a:t>
            </a:r>
          </a:p>
          <a:p>
            <a:pPr marL="228594" indent="-228594">
              <a:lnSpc>
                <a:spcPct val="130000"/>
              </a:lnSpc>
              <a:buFont typeface="Arial" panose="020B0604020202020204" pitchFamily="34" charset="0"/>
              <a:buChar char="•"/>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42 subscription nodes </a:t>
            </a:r>
          </a:p>
          <a:p>
            <a:pPr marL="228594" indent="-228594">
              <a:lnSpc>
                <a:spcPct val="130000"/>
              </a:lnSpc>
              <a:buFont typeface="Arial" panose="020B0604020202020204" pitchFamily="34" charset="0"/>
              <a:buChar char="•"/>
            </a:pPr>
            <a:r>
              <a:rPr lang="en-US" sz="1067"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257 old compute nodes will be decommissioned in FY24</a:t>
            </a:r>
          </a:p>
        </p:txBody>
      </p:sp>
      <p:sp>
        <p:nvSpPr>
          <p:cNvPr id="26" name="TextBox 25">
            <a:extLst>
              <a:ext uri="{FF2B5EF4-FFF2-40B4-BE49-F238E27FC236}">
                <a16:creationId xmlns:a16="http://schemas.microsoft.com/office/drawing/2014/main" id="{8533388B-6904-7C4A-AD91-C66D6B8CB641}"/>
              </a:ext>
            </a:extLst>
          </p:cNvPr>
          <p:cNvSpPr txBox="1"/>
          <p:nvPr/>
        </p:nvSpPr>
        <p:spPr>
          <a:xfrm>
            <a:off x="9081706" y="4378889"/>
            <a:ext cx="1924345" cy="829651"/>
          </a:xfrm>
          <a:prstGeom prst="rect">
            <a:avLst/>
          </a:prstGeom>
          <a:noFill/>
        </p:spPr>
        <p:txBody>
          <a:bodyPr wrap="square" lIns="0" tIns="0" rIns="0" bIns="0" rtlCol="0">
            <a:spAutoFit/>
          </a:bodyPr>
          <a:lstStyle/>
          <a:p>
            <a:pPr marL="228594" indent="-228594">
              <a:lnSpc>
                <a:spcPct val="130000"/>
              </a:lnSpc>
              <a:buFont typeface="Arial" panose="020B0604020202020204" pitchFamily="34" charset="0"/>
              <a:buChar char="•"/>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18 CPU nodes</a:t>
            </a:r>
          </a:p>
          <a:p>
            <a:pPr marL="228594" indent="-228594">
              <a:lnSpc>
                <a:spcPct val="130000"/>
              </a:lnSpc>
              <a:buFont typeface="Arial" panose="020B0604020202020204" pitchFamily="34" charset="0"/>
              <a:buChar char="•"/>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9 GPU nodes (12 x A40 / 12 x A100)</a:t>
            </a:r>
          </a:p>
          <a:p>
            <a:pPr marL="228594" indent="-228594">
              <a:lnSpc>
                <a:spcPct val="130000"/>
              </a:lnSpc>
              <a:buFont typeface="Arial" panose="020B0604020202020204" pitchFamily="34" charset="0"/>
              <a:buChar char="•"/>
            </a:pPr>
            <a:r>
              <a:rPr lang="en-US" sz="1067" dirty="0">
                <a:solidFill>
                  <a:schemeClr val="accent4"/>
                </a:solidFill>
                <a:latin typeface="Lato" panose="020F0502020204030203" pitchFamily="34" charset="0"/>
                <a:ea typeface="Open Sans Light" panose="020B0306030504020204" pitchFamily="34" charset="0"/>
                <a:cs typeface="Open Sans Light" panose="020B0306030504020204" pitchFamily="34" charset="0"/>
              </a:rPr>
              <a:t>DOE cluster (18-node)</a:t>
            </a:r>
          </a:p>
        </p:txBody>
      </p:sp>
    </p:spTree>
    <p:extLst>
      <p:ext uri="{BB962C8B-B14F-4D97-AF65-F5344CB8AC3E}">
        <p14:creationId xmlns:p14="http://schemas.microsoft.com/office/powerpoint/2010/main" val="645972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000000"/>
      </a:dk2>
      <a:lt2>
        <a:srgbClr val="E7E6E6"/>
      </a:lt2>
      <a:accent1>
        <a:srgbClr val="4B5050"/>
      </a:accent1>
      <a:accent2>
        <a:srgbClr val="991B1E"/>
      </a:accent2>
      <a:accent3>
        <a:srgbClr val="6E7378"/>
      </a:accent3>
      <a:accent4>
        <a:srgbClr val="91969B"/>
      </a:accent4>
      <a:accent5>
        <a:srgbClr val="AAAFB4"/>
      </a:accent5>
      <a:accent6>
        <a:srgbClr val="DCE1E6"/>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30082</TotalTime>
  <Words>1048</Words>
  <Application>Microsoft Macintosh PowerPoint</Application>
  <PresentationFormat>Widescreen</PresentationFormat>
  <Paragraphs>177</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Lato</vt:lpstr>
      <vt:lpstr>Lato Black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 Cannella</dc:creator>
  <cp:lastModifiedBy>BD Kim</cp:lastModifiedBy>
  <cp:revision>32</cp:revision>
  <dcterms:created xsi:type="dcterms:W3CDTF">2023-03-27T18:29:59Z</dcterms:created>
  <dcterms:modified xsi:type="dcterms:W3CDTF">2023-08-18T17:56:51Z</dcterms:modified>
</cp:coreProperties>
</file>