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</p:sldMasterIdLst>
  <p:notesMasterIdLst>
    <p:notesMasterId r:id="rId20"/>
  </p:notesMasterIdLst>
  <p:handoutMasterIdLst>
    <p:handoutMasterId r:id="rId21"/>
  </p:handoutMasterIdLst>
  <p:sldIdLst>
    <p:sldId id="603" r:id="rId5"/>
    <p:sldId id="948" r:id="rId6"/>
    <p:sldId id="961" r:id="rId7"/>
    <p:sldId id="949" r:id="rId8"/>
    <p:sldId id="933" r:id="rId9"/>
    <p:sldId id="970" r:id="rId10"/>
    <p:sldId id="985" r:id="rId11"/>
    <p:sldId id="974" r:id="rId12"/>
    <p:sldId id="981" r:id="rId13"/>
    <p:sldId id="982" r:id="rId14"/>
    <p:sldId id="983" r:id="rId15"/>
    <p:sldId id="984" r:id="rId16"/>
    <p:sldId id="950" r:id="rId17"/>
    <p:sldId id="951" r:id="rId18"/>
    <p:sldId id="959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Georgia Pro Light" panose="02040302050405020303" pitchFamily="18" charset="0"/>
      <p:regular r:id="rId28"/>
      <p: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Lato Black" panose="020F05020202040302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  <a:srgbClr val="A8A528"/>
    <a:srgbClr val="83171A"/>
    <a:srgbClr val="E4E3E1"/>
    <a:srgbClr val="8D8B8C"/>
    <a:srgbClr val="5F6871"/>
    <a:srgbClr val="3F4449"/>
    <a:srgbClr val="404A49"/>
    <a:srgbClr val="383D41"/>
    <a:srgbClr val="677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91148" autoAdjust="0"/>
  </p:normalViewPr>
  <p:slideViewPr>
    <p:cSldViewPr snapToGrid="0">
      <p:cViewPr varScale="1">
        <p:scale>
          <a:sx n="190" d="100"/>
          <a:sy n="190" d="100"/>
        </p:scale>
        <p:origin x="77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6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D1758-ED3D-4611-B861-63A1DF032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64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D1758-ED3D-4611-B861-63A1DF032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9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D1758-ED3D-4611-B861-63A1DF032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4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D1758-ED3D-4611-B861-63A1DF032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46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8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44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91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4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593725" y="492067"/>
            <a:ext cx="685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3FB635-F305-E342-A3B9-A224CA6E1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258" y="166746"/>
            <a:ext cx="1748172" cy="4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12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6213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972" userDrawn="1">
          <p15:clr>
            <a:srgbClr val="FBAE40"/>
          </p15:clr>
        </p15:guide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69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548" y="1439120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065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129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961343" y="1754911"/>
            <a:ext cx="1204382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311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08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543050"/>
            <a:ext cx="7953374" cy="96348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706" y="1142482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118011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263" y="1142482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750568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861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766" y="1194045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156071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323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788628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811" y="1194045"/>
            <a:ext cx="2415741" cy="3528796"/>
          </a:xfrm>
          <a:prstGeom prst="rect">
            <a:avLst/>
          </a:prstGeom>
        </p:spPr>
      </p:pic>
      <p:sp>
        <p:nvSpPr>
          <p:cNvPr id="20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5438116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359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" y="185298"/>
            <a:ext cx="3129491" cy="457140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42416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00011" y="912452"/>
            <a:ext cx="1552896" cy="2917902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377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&amp;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614488" y="1471670"/>
            <a:ext cx="5915025" cy="3186055"/>
          </a:xfrm>
          <a:custGeom>
            <a:avLst/>
            <a:gdLst>
              <a:gd name="connsiteX0" fmla="*/ 0 w 5915025"/>
              <a:gd name="connsiteY0" fmla="*/ 0 h 3326159"/>
              <a:gd name="connsiteX1" fmla="*/ 5915025 w 5915025"/>
              <a:gd name="connsiteY1" fmla="*/ 0 h 3326159"/>
              <a:gd name="connsiteX2" fmla="*/ 5915025 w 5915025"/>
              <a:gd name="connsiteY2" fmla="*/ 3326159 h 3326159"/>
              <a:gd name="connsiteX3" fmla="*/ 0 w 5915025"/>
              <a:gd name="connsiteY3" fmla="*/ 3326159 h 33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025" h="3326159">
                <a:moveTo>
                  <a:pt x="0" y="0"/>
                </a:moveTo>
                <a:lnTo>
                  <a:pt x="5915025" y="0"/>
                </a:lnTo>
                <a:lnTo>
                  <a:pt x="5915025" y="3326159"/>
                </a:lnTo>
                <a:lnTo>
                  <a:pt x="0" y="332615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Freeform 20"/>
          <p:cNvSpPr/>
          <p:nvPr userDrawn="1"/>
        </p:nvSpPr>
        <p:spPr>
          <a:xfrm>
            <a:off x="1614488" y="1318534"/>
            <a:ext cx="5915025" cy="156764"/>
          </a:xfrm>
          <a:custGeom>
            <a:avLst/>
            <a:gdLst>
              <a:gd name="connsiteX0" fmla="*/ 116359 w 15763003"/>
              <a:gd name="connsiteY0" fmla="*/ 0 h 418038"/>
              <a:gd name="connsiteX1" fmla="*/ 15646645 w 15763003"/>
              <a:gd name="connsiteY1" fmla="*/ 0 h 418038"/>
              <a:gd name="connsiteX2" fmla="*/ 15763003 w 15763003"/>
              <a:gd name="connsiteY2" fmla="*/ 116359 h 418038"/>
              <a:gd name="connsiteX3" fmla="*/ 15763003 w 15763003"/>
              <a:gd name="connsiteY3" fmla="*/ 418038 h 418038"/>
              <a:gd name="connsiteX4" fmla="*/ 0 w 15763003"/>
              <a:gd name="connsiteY4" fmla="*/ 418038 h 418038"/>
              <a:gd name="connsiteX5" fmla="*/ 0 w 15763003"/>
              <a:gd name="connsiteY5" fmla="*/ 116359 h 418038"/>
              <a:gd name="connsiteX6" fmla="*/ 116359 w 15763003"/>
              <a:gd name="connsiteY6" fmla="*/ 0 h 4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003" h="418038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2" name="Oval 21"/>
          <p:cNvSpPr/>
          <p:nvPr userDrawn="1"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3" name="Oval 22"/>
          <p:cNvSpPr/>
          <p:nvPr userDrawn="1"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4" name="Oval 23"/>
          <p:cNvSpPr/>
          <p:nvPr userDrawn="1"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54465" y="1366181"/>
            <a:ext cx="298052" cy="55653"/>
            <a:chOff x="19078575" y="3106739"/>
            <a:chExt cx="794804" cy="148407"/>
          </a:xfrm>
        </p:grpSpPr>
        <p:grpSp>
          <p:nvGrpSpPr>
            <p:cNvPr id="26" name="Group 25"/>
            <p:cNvGrpSpPr/>
            <p:nvPr/>
          </p:nvGrpSpPr>
          <p:grpSpPr>
            <a:xfrm>
              <a:off x="19736219" y="3106739"/>
              <a:ext cx="137160" cy="137160"/>
              <a:chOff x="19740165" y="3110684"/>
              <a:chExt cx="138113" cy="13811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078575" y="3255146"/>
              <a:ext cx="161925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869461" y="2131214"/>
            <a:ext cx="1305324" cy="2409359"/>
          </a:xfrm>
          <a:custGeom>
            <a:avLst/>
            <a:gdLst>
              <a:gd name="connsiteX0" fmla="*/ 8541 w 1308021"/>
              <a:gd name="connsiteY0" fmla="*/ 0 h 2409359"/>
              <a:gd name="connsiteX1" fmla="*/ 1299480 w 1308021"/>
              <a:gd name="connsiteY1" fmla="*/ 0 h 2409359"/>
              <a:gd name="connsiteX2" fmla="*/ 1308021 w 1308021"/>
              <a:gd name="connsiteY2" fmla="*/ 8878 h 2409359"/>
              <a:gd name="connsiteX3" fmla="*/ 1308021 w 1308021"/>
              <a:gd name="connsiteY3" fmla="*/ 2400481 h 2409359"/>
              <a:gd name="connsiteX4" fmla="*/ 1299480 w 1308021"/>
              <a:gd name="connsiteY4" fmla="*/ 2409359 h 2409359"/>
              <a:gd name="connsiteX5" fmla="*/ 8541 w 1308021"/>
              <a:gd name="connsiteY5" fmla="*/ 2409359 h 2409359"/>
              <a:gd name="connsiteX6" fmla="*/ 0 w 1308021"/>
              <a:gd name="connsiteY6" fmla="*/ 2400481 h 2409359"/>
              <a:gd name="connsiteX7" fmla="*/ 0 w 1308021"/>
              <a:gd name="connsiteY7" fmla="*/ 8878 h 2409359"/>
              <a:gd name="connsiteX8" fmla="*/ 8541 w 1308021"/>
              <a:gd name="connsiteY8" fmla="*/ 0 h 24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021" h="2409359">
                <a:moveTo>
                  <a:pt x="8541" y="0"/>
                </a:moveTo>
                <a:lnTo>
                  <a:pt x="1299480" y="0"/>
                </a:lnTo>
                <a:cubicBezTo>
                  <a:pt x="1304198" y="0"/>
                  <a:pt x="1308021" y="3975"/>
                  <a:pt x="1308021" y="8878"/>
                </a:cubicBezTo>
                <a:lnTo>
                  <a:pt x="1308021" y="2400481"/>
                </a:lnTo>
                <a:cubicBezTo>
                  <a:pt x="1308021" y="2405384"/>
                  <a:pt x="1304198" y="2409359"/>
                  <a:pt x="1299480" y="2409359"/>
                </a:cubicBezTo>
                <a:lnTo>
                  <a:pt x="8541" y="2409359"/>
                </a:lnTo>
                <a:cubicBezTo>
                  <a:pt x="3824" y="2409359"/>
                  <a:pt x="0" y="2405384"/>
                  <a:pt x="0" y="2400481"/>
                </a:cubicBezTo>
                <a:lnTo>
                  <a:pt x="0" y="8878"/>
                </a:lnTo>
                <a:cubicBezTo>
                  <a:pt x="0" y="3975"/>
                  <a:pt x="3824" y="0"/>
                  <a:pt x="8541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6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9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535" y="1432135"/>
            <a:ext cx="5027326" cy="304984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233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2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3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1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2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667" r:id="rId14"/>
    <p:sldLayoutId id="2147483674" r:id="rId15"/>
    <p:sldLayoutId id="2147483688" r:id="rId16"/>
    <p:sldLayoutId id="2147483690" r:id="rId17"/>
    <p:sldLayoutId id="2147483691" r:id="rId18"/>
    <p:sldLayoutId id="2147483689" r:id="rId19"/>
    <p:sldLayoutId id="2147483676" r:id="rId20"/>
    <p:sldLayoutId id="2147483695" r:id="rId21"/>
    <p:sldLayoutId id="2147483677" r:id="rId22"/>
    <p:sldLayoutId id="2147483678" r:id="rId23"/>
    <p:sldLayoutId id="2147483679" r:id="rId24"/>
    <p:sldLayoutId id="2147483686" r:id="rId25"/>
    <p:sldLayoutId id="2147483687" r:id="rId26"/>
    <p:sldLayoutId id="2147483693" r:id="rId27"/>
    <p:sldLayoutId id="2147483680" r:id="rId28"/>
    <p:sldLayoutId id="2147483683" r:id="rId29"/>
    <p:sldLayoutId id="2147483682" r:id="rId30"/>
    <p:sldLayoutId id="2147483681" r:id="rId31"/>
    <p:sldLayoutId id="2147483692" r:id="rId32"/>
    <p:sldLayoutId id="2147483694" r:id="rId33"/>
    <p:sldLayoutId id="2147483684" r:id="rId34"/>
    <p:sldLayoutId id="2147483685" r:id="rId3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mailto:orif@usc.edu" TargetMode="External"/><Relationship Id="rId4" Type="http://schemas.openxmlformats.org/officeDocument/2006/relationships/hyperlink" Target="mailto:rii@usc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tree in a park&#10;&#10;Description automatically generated">
            <a:extLst>
              <a:ext uri="{FF2B5EF4-FFF2-40B4-BE49-F238E27FC236}">
                <a16:creationId xmlns:a16="http://schemas.microsoft.com/office/drawing/2014/main" id="{0E3E658D-0C62-2446-ACE8-7B3599307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3998" cy="514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094808-7F6C-5F4A-92E9-613BB2D128B9}"/>
              </a:ext>
            </a:extLst>
          </p:cNvPr>
          <p:cNvSpPr txBox="1"/>
          <p:nvPr/>
        </p:nvSpPr>
        <p:spPr>
          <a:xfrm>
            <a:off x="278728" y="1521043"/>
            <a:ext cx="563704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cap="all" spc="5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77"/>
              </a:rPr>
              <a:t>Proposal development &amp; research support	</a:t>
            </a:r>
            <a:br>
              <a:rPr lang="en-US" sz="3200" b="1" cap="all" spc="5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77"/>
              </a:rPr>
            </a:br>
            <a:r>
              <a:rPr lang="en-US" sz="3200" b="1" cap="all" spc="50" dirty="0">
                <a:solidFill>
                  <a:schemeClr val="accent2"/>
                </a:solidFill>
                <a:latin typeface="Lato Black" panose="020F0A02020204030203" pitchFamily="34" charset="77"/>
              </a:rPr>
              <a:t>silvia da costa</a:t>
            </a:r>
          </a:p>
          <a:p>
            <a:pPr>
              <a:lnSpc>
                <a:spcPts val="2200"/>
              </a:lnSpc>
            </a:pPr>
            <a:r>
              <a:rPr lang="en-US" sz="1800" b="1" cap="all" spc="50" dirty="0">
                <a:latin typeface="Lato Black" panose="020F0A02020204030203" pitchFamily="34" charset="0"/>
              </a:rPr>
              <a:t>Director, Office of research initiatives &amp; facilities</a:t>
            </a:r>
          </a:p>
          <a:p>
            <a:pPr>
              <a:lnSpc>
                <a:spcPts val="2200"/>
              </a:lnSpc>
            </a:pPr>
            <a:r>
              <a:rPr lang="en-US" sz="1800" b="1" cap="all" spc="50" dirty="0">
                <a:latin typeface="Lato Black" panose="020F0A02020204030203" pitchFamily="34" charset="0"/>
              </a:rPr>
              <a:t>August 20</a:t>
            </a:r>
            <a:r>
              <a:rPr lang="en-US" sz="1800" b="1" cap="all" spc="50" baseline="30000" dirty="0">
                <a:latin typeface="Lato Black" panose="020F0A02020204030203" pitchFamily="34" charset="0"/>
              </a:rPr>
              <a:t>th</a:t>
            </a:r>
            <a:r>
              <a:rPr lang="en-US" sz="1800" b="1" cap="all" spc="50" dirty="0">
                <a:latin typeface="Lato Black" panose="020F0A02020204030203" pitchFamily="34" charset="0"/>
              </a:rPr>
              <a:t>, 2021</a:t>
            </a:r>
            <a:endParaRPr lang="en-US" sz="1800" b="1" cap="all" spc="50" dirty="0">
              <a:solidFill>
                <a:srgbClr val="FF0000"/>
              </a:solidFill>
              <a:latin typeface="Lato Black" panose="020F0A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363005-912A-6747-A672-8E1EB016BC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740" y="3112496"/>
            <a:ext cx="1748172" cy="4090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00203A-4EC0-9E4A-B863-6CFB05339BDD}"/>
              </a:ext>
            </a:extLst>
          </p:cNvPr>
          <p:cNvCxnSpPr>
            <a:cxnSpLocks/>
          </p:cNvCxnSpPr>
          <p:nvPr/>
        </p:nvCxnSpPr>
        <p:spPr>
          <a:xfrm>
            <a:off x="295980" y="1449599"/>
            <a:ext cx="685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C5A4168-0415-40CB-97C9-F7153674F60B}"/>
              </a:ext>
            </a:extLst>
          </p:cNvPr>
          <p:cNvSpPr/>
          <p:nvPr/>
        </p:nvSpPr>
        <p:spPr>
          <a:xfrm>
            <a:off x="0" y="1350818"/>
            <a:ext cx="7013864" cy="2170773"/>
          </a:xfrm>
          <a:prstGeom prst="rect">
            <a:avLst/>
          </a:prstGeom>
          <a:solidFill>
            <a:schemeClr val="bg1"/>
          </a:solidFill>
          <a:ln>
            <a:solidFill>
              <a:srgbClr val="831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B3ECD-7078-4DDB-89BC-E8EDB04389B4}"/>
              </a:ext>
            </a:extLst>
          </p:cNvPr>
          <p:cNvSpPr txBox="1"/>
          <p:nvPr/>
        </p:nvSpPr>
        <p:spPr>
          <a:xfrm>
            <a:off x="1153477" y="2858580"/>
            <a:ext cx="15560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Silvia da Costa, PhD</a:t>
            </a:r>
          </a:p>
          <a:p>
            <a:pPr algn="r"/>
            <a:r>
              <a:rPr lang="en-US" dirty="0">
                <a:solidFill>
                  <a:schemeClr val="tx2"/>
                </a:solidFill>
              </a:rPr>
              <a:t>Director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BE3AE-97A4-462D-88A7-A704F0074577}"/>
              </a:ext>
            </a:extLst>
          </p:cNvPr>
          <p:cNvSpPr txBox="1"/>
          <p:nvPr/>
        </p:nvSpPr>
        <p:spPr>
          <a:xfrm>
            <a:off x="150668" y="1572417"/>
            <a:ext cx="680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NAVIGATING RESEARCH &amp; </a:t>
            </a:r>
          </a:p>
          <a:p>
            <a:pPr algn="ctr"/>
            <a:r>
              <a:rPr lang="en-US" sz="2400" b="1" dirty="0"/>
              <a:t>SCHOLARSHIP AT USC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7FE8B-1BAE-43F9-A37C-36F9EE12E86A}"/>
              </a:ext>
            </a:extLst>
          </p:cNvPr>
          <p:cNvSpPr txBox="1"/>
          <p:nvPr/>
        </p:nvSpPr>
        <p:spPr>
          <a:xfrm>
            <a:off x="2611263" y="2330963"/>
            <a:ext cx="23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Friday, August 18, 2023</a:t>
            </a:r>
          </a:p>
        </p:txBody>
      </p:sp>
      <p:pic>
        <p:nvPicPr>
          <p:cNvPr id="4" name="Picture 3" descr="A black and red text&#10;&#10;Description automatically generated">
            <a:extLst>
              <a:ext uri="{FF2B5EF4-FFF2-40B4-BE49-F238E27FC236}">
                <a16:creationId xmlns:a16="http://schemas.microsoft.com/office/drawing/2014/main" id="{0276F4B7-AD95-950F-1F5E-9CCDD2812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19" y="2791435"/>
            <a:ext cx="2762561" cy="6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4479175" cy="707915"/>
            <a:chOff x="277930" y="-89909"/>
            <a:chExt cx="4479175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4038285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Section 1 /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 R&amp;I Funding Programs - Grants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23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pic>
        <p:nvPicPr>
          <p:cNvPr id="3" name="Picture 2" descr="A black and red text&#10;&#10;Description automatically generated">
            <a:extLst>
              <a:ext uri="{FF2B5EF4-FFF2-40B4-BE49-F238E27FC236}">
                <a16:creationId xmlns:a16="http://schemas.microsoft.com/office/drawing/2014/main" id="{00A43BD6-1853-4124-8CE9-3D03494C4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016FD-0606-B003-5D29-D4806FA4C9F3}"/>
              </a:ext>
            </a:extLst>
          </p:cNvPr>
          <p:cNvSpPr txBox="1"/>
          <p:nvPr/>
        </p:nvSpPr>
        <p:spPr>
          <a:xfrm>
            <a:off x="2196255" y="1053792"/>
            <a:ext cx="4751489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3171A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INNOVATION FUNDING PROGRAMS</a:t>
            </a:r>
          </a:p>
          <a:p>
            <a:pPr marL="1714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3171A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Infrastructure Planning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91B1E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1" i="0" u="none" strike="noStrike" kern="1200" cap="small" spc="0" normalizeH="0" noProof="0" dirty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Technology Transfer</a:t>
            </a:r>
          </a:p>
          <a:p>
            <a:pPr marL="688975" lvl="2" indent="-228600">
              <a:spcAft>
                <a:spcPts val="300"/>
              </a:spcAft>
              <a:buClr>
                <a:srgbClr val="991B1E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SBIR/STTR Planning Award ($100,000)</a:t>
            </a:r>
          </a:p>
          <a:p>
            <a:pPr marL="460375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Creativity &amp; Scholarship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Special Solicitations</a:t>
            </a:r>
          </a:p>
        </p:txBody>
      </p:sp>
    </p:spTree>
    <p:extLst>
      <p:ext uri="{BB962C8B-B14F-4D97-AF65-F5344CB8AC3E}">
        <p14:creationId xmlns:p14="http://schemas.microsoft.com/office/powerpoint/2010/main" val="31236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3972626" cy="707915"/>
            <a:chOff x="277930" y="-89909"/>
            <a:chExt cx="3972626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3531736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Section 1 /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Internal  Funding – Grants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23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pic>
        <p:nvPicPr>
          <p:cNvPr id="3" name="Picture 2" descr="A black and red text&#10;&#10;Description automatically generated">
            <a:extLst>
              <a:ext uri="{FF2B5EF4-FFF2-40B4-BE49-F238E27FC236}">
                <a16:creationId xmlns:a16="http://schemas.microsoft.com/office/drawing/2014/main" id="{00A43BD6-1853-4124-8CE9-3D03494C4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016FD-0606-B003-5D29-D4806FA4C9F3}"/>
              </a:ext>
            </a:extLst>
          </p:cNvPr>
          <p:cNvSpPr txBox="1"/>
          <p:nvPr/>
        </p:nvSpPr>
        <p:spPr>
          <a:xfrm>
            <a:off x="1874811" y="1033695"/>
            <a:ext cx="4751489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3171A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INNOVATION FUNDING PROGRAMS</a:t>
            </a:r>
          </a:p>
          <a:p>
            <a:pPr marL="1714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3171A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Infrastructure Planning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Technology Transfer</a:t>
            </a:r>
          </a:p>
          <a:p>
            <a:pPr marL="460375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1" i="0" u="none" strike="noStrike" kern="1200" cap="small" spc="0" normalizeH="0" noProof="0" dirty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Creativity &amp; Scholarship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Humanities &amp; Humanistic Social Sciences Award</a:t>
            </a:r>
          </a:p>
          <a:p>
            <a:pPr marL="9144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HHSS Scholars Award ($110,000)</a:t>
            </a:r>
          </a:p>
          <a:p>
            <a:pPr marL="9144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HHSS Initiative Award ($140,000)</a:t>
            </a:r>
          </a:p>
          <a:p>
            <a:pPr marL="6858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Special Solicitations</a:t>
            </a:r>
          </a:p>
        </p:txBody>
      </p:sp>
    </p:spTree>
    <p:extLst>
      <p:ext uri="{BB962C8B-B14F-4D97-AF65-F5344CB8AC3E}">
        <p14:creationId xmlns:p14="http://schemas.microsoft.com/office/powerpoint/2010/main" val="33233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4479175" cy="707915"/>
            <a:chOff x="277930" y="-89909"/>
            <a:chExt cx="4479175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4038285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Section 1 /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 R&amp;I Funding Programs - Grants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23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pic>
        <p:nvPicPr>
          <p:cNvPr id="3" name="Picture 2" descr="A black and red text&#10;&#10;Description automatically generated">
            <a:extLst>
              <a:ext uri="{FF2B5EF4-FFF2-40B4-BE49-F238E27FC236}">
                <a16:creationId xmlns:a16="http://schemas.microsoft.com/office/drawing/2014/main" id="{00A43BD6-1853-4124-8CE9-3D03494C4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016FD-0606-B003-5D29-D4806FA4C9F3}"/>
              </a:ext>
            </a:extLst>
          </p:cNvPr>
          <p:cNvSpPr txBox="1"/>
          <p:nvPr/>
        </p:nvSpPr>
        <p:spPr>
          <a:xfrm>
            <a:off x="2196255" y="988477"/>
            <a:ext cx="4751489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3171A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INNOVATION FUNDING PROGRAMS</a:t>
            </a:r>
          </a:p>
          <a:p>
            <a:pPr marL="1714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3171A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Infrastructure Planning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Technology Transfer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Creativity &amp; Scholarship</a:t>
            </a:r>
          </a:p>
          <a:p>
            <a:pPr marL="6858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200" b="1" i="0" u="none" strike="noStrike" kern="1200" cap="small" spc="0" normalizeH="0" noProof="0" dirty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Special Solicitations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Alternative Methods to Animal Research Award ($125,000)</a:t>
            </a:r>
          </a:p>
          <a:p>
            <a:pPr marL="685800" lvl="2">
              <a:spcAft>
                <a:spcPts val="300"/>
              </a:spcAft>
              <a:buClr>
                <a:srgbClr val="991B1E"/>
              </a:buClr>
              <a:defRPr/>
            </a:pPr>
            <a:r>
              <a:rPr lang="en-US" sz="1200" b="1" dirty="0">
                <a:solidFill>
                  <a:srgbClr val="991B1E"/>
                </a:solidFill>
                <a:latin typeface="Georgia Pro Light" panose="02040302050405020303" pitchFamily="18" charset="0"/>
              </a:rPr>
              <a:t>Replace</a:t>
            </a:r>
          </a:p>
          <a:p>
            <a:pPr marL="685800" lvl="2">
              <a:spcAft>
                <a:spcPts val="300"/>
              </a:spcAft>
              <a:buClr>
                <a:srgbClr val="991B1E"/>
              </a:buCl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Reduce</a:t>
            </a:r>
          </a:p>
          <a:p>
            <a:pPr marL="685800" lvl="2">
              <a:spcAft>
                <a:spcPts val="300"/>
              </a:spcAft>
              <a:buClr>
                <a:srgbClr val="991B1E"/>
              </a:buClr>
              <a:defRPr/>
            </a:pPr>
            <a:r>
              <a:rPr lang="en-US" sz="1200" b="1" strike="sngStrike" dirty="0">
                <a:solidFill>
                  <a:prstClr val="black"/>
                </a:solidFill>
                <a:latin typeface="Georgia Pro Light" panose="02040302050405020303" pitchFamily="18" charset="0"/>
              </a:rPr>
              <a:t>Refine</a:t>
            </a:r>
            <a:endParaRPr kumimoji="0" lang="en-US" sz="1200" b="1" i="0" u="none" strike="sng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290B5F-EADB-09A8-EA1D-55DE5D5F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90" y="1009972"/>
            <a:ext cx="3914194" cy="3806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DA70DC-2A57-44B0-8BBB-E305ABD2AA37}"/>
              </a:ext>
            </a:extLst>
          </p:cNvPr>
          <p:cNvCxnSpPr>
            <a:cxnSpLocks/>
          </p:cNvCxnSpPr>
          <p:nvPr/>
        </p:nvCxnSpPr>
        <p:spPr>
          <a:xfrm>
            <a:off x="5676282" y="765633"/>
            <a:ext cx="0" cy="48867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3241CA0-37E7-44FB-B736-35E3FAF7D9C6}"/>
              </a:ext>
            </a:extLst>
          </p:cNvPr>
          <p:cNvGrpSpPr/>
          <p:nvPr/>
        </p:nvGrpSpPr>
        <p:grpSpPr>
          <a:xfrm>
            <a:off x="221998" y="-343024"/>
            <a:ext cx="456080" cy="1974195"/>
            <a:chOff x="2314805" y="1596058"/>
            <a:chExt cx="456080" cy="197419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3D27EC-9C32-426B-AD1A-D48AA9699CEB}"/>
                </a:ext>
              </a:extLst>
            </p:cNvPr>
            <p:cNvSpPr/>
            <p:nvPr/>
          </p:nvSpPr>
          <p:spPr>
            <a:xfrm>
              <a:off x="2314805" y="2116958"/>
              <a:ext cx="456080" cy="456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A6CECC-4F79-4B44-B725-50F27054B487}"/>
                </a:ext>
              </a:extLst>
            </p:cNvPr>
            <p:cNvSpPr txBox="1"/>
            <p:nvPr/>
          </p:nvSpPr>
          <p:spPr>
            <a:xfrm>
              <a:off x="2420094" y="1596058"/>
              <a:ext cx="245502" cy="19741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2345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2</a:t>
              </a:r>
            </a:p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3E3996-3025-4E55-8FA5-83709206D28F}"/>
              </a:ext>
            </a:extLst>
          </p:cNvPr>
          <p:cNvSpPr/>
          <p:nvPr/>
        </p:nvSpPr>
        <p:spPr>
          <a:xfrm>
            <a:off x="678078" y="-82743"/>
            <a:ext cx="4356705" cy="64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70000"/>
              </a:lnSpc>
            </a:pP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Section 2 /</a:t>
            </a:r>
            <a:r>
              <a:rPr lang="en-US" sz="1600" dirty="0">
                <a:solidFill>
                  <a:schemeClr val="accent2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External Funding – Limited Submissions</a:t>
            </a:r>
            <a:endParaRPr lang="en-US" sz="1600" dirty="0">
              <a:solidFill>
                <a:schemeClr val="tx2">
                  <a:lumMod val="85000"/>
                  <a:lumOff val="15000"/>
                </a:schemeClr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B93B1A-4069-44A4-A9B4-8A6E0DEDED8D}"/>
              </a:ext>
            </a:extLst>
          </p:cNvPr>
          <p:cNvSpPr/>
          <p:nvPr/>
        </p:nvSpPr>
        <p:spPr>
          <a:xfrm>
            <a:off x="817016" y="1807649"/>
            <a:ext cx="31326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3171A"/>
              </a:buClr>
            </a:pPr>
            <a:r>
              <a:rPr lang="en-US" sz="1400" dirty="0">
                <a:solidFill>
                  <a:srgbClr val="83171A"/>
                </a:solidFill>
              </a:rPr>
              <a:t>If you identify an opportunity that is </a:t>
            </a:r>
            <a:r>
              <a:rPr lang="en-US" sz="1400" i="1" dirty="0">
                <a:solidFill>
                  <a:srgbClr val="83171A"/>
                </a:solidFill>
              </a:rPr>
              <a:t>not</a:t>
            </a:r>
            <a:r>
              <a:rPr lang="en-US" sz="1400" dirty="0">
                <a:solidFill>
                  <a:srgbClr val="83171A"/>
                </a:solidFill>
              </a:rPr>
              <a:t> listed on our site, contact us at </a:t>
            </a:r>
            <a:r>
              <a:rPr lang="en-US" sz="1400" dirty="0">
                <a:solidFill>
                  <a:srgbClr val="83171A"/>
                </a:solidFill>
                <a:hlinkClick r:id="rId4"/>
              </a:rPr>
              <a:t>rii@usc.edu</a:t>
            </a:r>
            <a:r>
              <a:rPr lang="en-US" sz="1400" dirty="0">
                <a:solidFill>
                  <a:srgbClr val="83171A"/>
                </a:solidFill>
              </a:rPr>
              <a:t> and let us know about it!</a:t>
            </a:r>
          </a:p>
          <a:p>
            <a:pPr>
              <a:buClr>
                <a:srgbClr val="83171A"/>
              </a:buClr>
            </a:pPr>
            <a:endParaRPr lang="en-US" sz="1400" dirty="0">
              <a:solidFill>
                <a:srgbClr val="83171A"/>
              </a:solidFill>
            </a:endParaRPr>
          </a:p>
          <a:p>
            <a:pPr>
              <a:buClr>
                <a:srgbClr val="83171A"/>
              </a:buClr>
            </a:pPr>
            <a:r>
              <a:rPr lang="en-US" sz="1400" dirty="0">
                <a:solidFill>
                  <a:srgbClr val="83171A"/>
                </a:solidFill>
              </a:rPr>
              <a:t>Faculty cannot apply to a Limited Submission funding opportunity without RII nomination/approval – even if you identified it yourself.</a:t>
            </a:r>
          </a:p>
          <a:p>
            <a:pPr>
              <a:buClr>
                <a:srgbClr val="83171A"/>
              </a:buClr>
            </a:pPr>
            <a:endParaRPr lang="en-US" sz="1400" dirty="0">
              <a:solidFill>
                <a:srgbClr val="83171A"/>
              </a:solidFill>
            </a:endParaRPr>
          </a:p>
          <a:p>
            <a:pPr>
              <a:buClr>
                <a:srgbClr val="83171A"/>
              </a:buClr>
            </a:pPr>
            <a:endParaRPr lang="en-US" sz="1400" dirty="0">
              <a:solidFill>
                <a:srgbClr val="83171A"/>
              </a:solidFill>
            </a:endParaRPr>
          </a:p>
          <a:p>
            <a:pPr>
              <a:buClr>
                <a:srgbClr val="83171A"/>
              </a:buClr>
            </a:pPr>
            <a:r>
              <a:rPr lang="en-US" sz="1400" dirty="0">
                <a:solidFill>
                  <a:srgbClr val="83171A"/>
                </a:solidFill>
              </a:rPr>
              <a:t>Contact </a:t>
            </a:r>
            <a:r>
              <a:rPr lang="en-US" sz="1400" dirty="0">
                <a:solidFill>
                  <a:srgbClr val="83171A"/>
                </a:solidFill>
                <a:hlinkClick r:id="rId5"/>
              </a:rPr>
              <a:t>rii@usc.edu</a:t>
            </a:r>
            <a:r>
              <a:rPr lang="en-US" sz="1400" dirty="0">
                <a:solidFill>
                  <a:srgbClr val="83171A"/>
                </a:solidFill>
              </a:rPr>
              <a:t> for additional info.</a:t>
            </a:r>
          </a:p>
          <a:p>
            <a:pPr>
              <a:buClr>
                <a:srgbClr val="83171A"/>
              </a:buClr>
            </a:pPr>
            <a:endParaRPr lang="en-US" sz="1200" dirty="0">
              <a:solidFill>
                <a:srgbClr val="83171A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AEA83A-20CA-488A-9A91-F08D574CBD88}"/>
              </a:ext>
            </a:extLst>
          </p:cNvPr>
          <p:cNvSpPr txBox="1"/>
          <p:nvPr/>
        </p:nvSpPr>
        <p:spPr>
          <a:xfrm>
            <a:off x="423990" y="1154856"/>
            <a:ext cx="1571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3171A"/>
                </a:solidFill>
              </a:rPr>
              <a:t>www.rii.usc.edu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22EA4B-336C-4374-AE51-FF5DE1D649A6}"/>
              </a:ext>
            </a:extLst>
          </p:cNvPr>
          <p:cNvCxnSpPr>
            <a:cxnSpLocks/>
          </p:cNvCxnSpPr>
          <p:nvPr/>
        </p:nvCxnSpPr>
        <p:spPr>
          <a:xfrm>
            <a:off x="1353927" y="703343"/>
            <a:ext cx="0" cy="48867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red text&#10;&#10;Description automatically generated">
            <a:extLst>
              <a:ext uri="{FF2B5EF4-FFF2-40B4-BE49-F238E27FC236}">
                <a16:creationId xmlns:a16="http://schemas.microsoft.com/office/drawing/2014/main" id="{480DA675-1216-FF80-63EC-477F50E826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C747E4-FE37-418A-BA2A-24DEE9E262C3}"/>
              </a:ext>
            </a:extLst>
          </p:cNvPr>
          <p:cNvSpPr txBox="1"/>
          <p:nvPr/>
        </p:nvSpPr>
        <p:spPr>
          <a:xfrm>
            <a:off x="5377691" y="1179159"/>
            <a:ext cx="3630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91B1E"/>
                </a:solidFill>
              </a:rPr>
              <a:t>Filter by type, funding agency or search term…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BBEE7-E87F-4CC8-A138-9ED4B169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1609725"/>
            <a:ext cx="1786688" cy="785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0F9D7-3295-4E02-999C-0C9AE6B0F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2610000"/>
            <a:ext cx="1786688" cy="899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87938-82E7-4DE6-98D6-E2D8FBC7E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25" y="3724425"/>
            <a:ext cx="2316229" cy="923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61B0C5-445A-4BA1-BADA-4B5EA4599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390" y="1052923"/>
            <a:ext cx="3502023" cy="389998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CC04BF-31A3-4059-B916-6378BAED3FF7}"/>
              </a:ext>
            </a:extLst>
          </p:cNvPr>
          <p:cNvCxnSpPr>
            <a:cxnSpLocks/>
          </p:cNvCxnSpPr>
          <p:nvPr/>
        </p:nvCxnSpPr>
        <p:spPr>
          <a:xfrm flipV="1">
            <a:off x="2909455" y="1433075"/>
            <a:ext cx="2415020" cy="163432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9A526A-1210-4F12-B04E-F732BE5D7F0A}"/>
              </a:ext>
            </a:extLst>
          </p:cNvPr>
          <p:cNvGrpSpPr/>
          <p:nvPr/>
        </p:nvGrpSpPr>
        <p:grpSpPr>
          <a:xfrm>
            <a:off x="221998" y="-343024"/>
            <a:ext cx="456080" cy="1974195"/>
            <a:chOff x="2314805" y="1596058"/>
            <a:chExt cx="456080" cy="197419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3AB80E0-D5B6-4A68-8F5F-C37C2B091197}"/>
                </a:ext>
              </a:extLst>
            </p:cNvPr>
            <p:cNvSpPr/>
            <p:nvPr/>
          </p:nvSpPr>
          <p:spPr>
            <a:xfrm>
              <a:off x="2314805" y="2116958"/>
              <a:ext cx="456080" cy="456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E95CF1-BB9B-41DC-BF4D-9A94D36DA516}"/>
                </a:ext>
              </a:extLst>
            </p:cNvPr>
            <p:cNvSpPr txBox="1"/>
            <p:nvPr/>
          </p:nvSpPr>
          <p:spPr>
            <a:xfrm>
              <a:off x="2420094" y="1596058"/>
              <a:ext cx="245502" cy="19741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2345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2</a:t>
              </a:r>
            </a:p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  <a:p>
              <a:pPr algn="ctr">
                <a:lnSpc>
                  <a:spcPts val="2345"/>
                </a:lnSpc>
              </a:pPr>
              <a:endPara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F52859A-F127-44F5-B67E-5D7C45277108}"/>
              </a:ext>
            </a:extLst>
          </p:cNvPr>
          <p:cNvSpPr/>
          <p:nvPr/>
        </p:nvSpPr>
        <p:spPr>
          <a:xfrm>
            <a:off x="678078" y="-82743"/>
            <a:ext cx="4356705" cy="64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70000"/>
              </a:lnSpc>
            </a:pP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Section 2 /</a:t>
            </a:r>
            <a:r>
              <a:rPr lang="en-US" sz="1600" dirty="0">
                <a:solidFill>
                  <a:schemeClr val="accent2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External Funding – Limited Submissions</a:t>
            </a:r>
            <a:endParaRPr lang="en-US" sz="1600" dirty="0">
              <a:solidFill>
                <a:schemeClr val="tx2">
                  <a:lumMod val="85000"/>
                  <a:lumOff val="15000"/>
                </a:schemeClr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7B84A-0399-4953-9A9A-FC372E97A932}"/>
              </a:ext>
            </a:extLst>
          </p:cNvPr>
          <p:cNvSpPr txBox="1"/>
          <p:nvPr/>
        </p:nvSpPr>
        <p:spPr>
          <a:xfrm>
            <a:off x="5908795" y="4693536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3171A"/>
                </a:solidFill>
              </a:rPr>
              <a:t>rii@usc.edu</a:t>
            </a:r>
          </a:p>
        </p:txBody>
      </p:sp>
      <p:pic>
        <p:nvPicPr>
          <p:cNvPr id="2" name="Picture 1" descr="A black and red text&#10;&#10;Description automatically generated">
            <a:extLst>
              <a:ext uri="{FF2B5EF4-FFF2-40B4-BE49-F238E27FC236}">
                <a16:creationId xmlns:a16="http://schemas.microsoft.com/office/drawing/2014/main" id="{F9AF9B5C-BE96-47E0-8637-A2ED73C4E8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155E93-54CF-61D9-C286-445663E9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7" y="369836"/>
            <a:ext cx="6733476" cy="4403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0E9C23-67C2-4275-95C8-AE1BFA2EFAF7}"/>
              </a:ext>
            </a:extLst>
          </p:cNvPr>
          <p:cNvSpPr txBox="1"/>
          <p:nvPr/>
        </p:nvSpPr>
        <p:spPr>
          <a:xfrm>
            <a:off x="6815520" y="2174251"/>
            <a:ext cx="1571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3171A"/>
                </a:solidFill>
              </a:rPr>
              <a:t>Questions??</a:t>
            </a:r>
          </a:p>
          <a:p>
            <a:endParaRPr lang="en-US" sz="1600" b="1" dirty="0">
              <a:solidFill>
                <a:srgbClr val="83171A"/>
              </a:solidFill>
            </a:endParaRPr>
          </a:p>
          <a:p>
            <a:r>
              <a:rPr lang="en-US" sz="1600" b="1" dirty="0">
                <a:solidFill>
                  <a:srgbClr val="83171A"/>
                </a:solidFill>
              </a:rPr>
              <a:t>Contact us!</a:t>
            </a:r>
          </a:p>
          <a:p>
            <a:r>
              <a:rPr lang="en-US" sz="1600" b="1" dirty="0">
                <a:solidFill>
                  <a:srgbClr val="83171A"/>
                </a:solidFill>
              </a:rPr>
              <a:t>www.rii.usc.edu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FB02CA-C841-4AC5-A4AD-0A918C502F36}"/>
              </a:ext>
            </a:extLst>
          </p:cNvPr>
          <p:cNvCxnSpPr>
            <a:cxnSpLocks/>
          </p:cNvCxnSpPr>
          <p:nvPr/>
        </p:nvCxnSpPr>
        <p:spPr>
          <a:xfrm flipV="1">
            <a:off x="7649737" y="3190137"/>
            <a:ext cx="0" cy="52968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red text&#10;&#10;Description automatically generated">
            <a:extLst>
              <a:ext uri="{FF2B5EF4-FFF2-40B4-BE49-F238E27FC236}">
                <a16:creationId xmlns:a16="http://schemas.microsoft.com/office/drawing/2014/main" id="{E5FAC3F6-81BB-E0B6-5E6B-6FECBF7CD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A516E9-E995-2E49-A8C7-A0734C0C9912}"/>
              </a:ext>
            </a:extLst>
          </p:cNvPr>
          <p:cNvCxnSpPr>
            <a:cxnSpLocks/>
            <a:endCxn id="9" idx="4"/>
          </p:cNvCxnSpPr>
          <p:nvPr/>
        </p:nvCxnSpPr>
        <p:spPr>
          <a:xfrm>
            <a:off x="2731798" y="2100315"/>
            <a:ext cx="5701" cy="10103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578BC7B-94C3-4946-8C27-F2E057A21B8B}"/>
              </a:ext>
            </a:extLst>
          </p:cNvPr>
          <p:cNvSpPr/>
          <p:nvPr/>
        </p:nvSpPr>
        <p:spPr>
          <a:xfrm>
            <a:off x="2509459" y="2654622"/>
            <a:ext cx="456080" cy="456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133" y="2436231"/>
            <a:ext cx="2772679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200" b="1" cap="all" spc="80" dirty="0">
                <a:solidFill>
                  <a:schemeClr val="accent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contents</a:t>
            </a:r>
            <a:endParaRPr lang="en-US" sz="2200" b="1" cap="all" spc="80" dirty="0">
              <a:solidFill>
                <a:schemeClr val="bg1">
                  <a:lumMod val="65000"/>
                </a:schemeClr>
              </a:solidFill>
              <a:latin typeface="Lato Black" panose="020F0A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974E8A-E42C-4221-B56A-BD5FFD559836}"/>
              </a:ext>
            </a:extLst>
          </p:cNvPr>
          <p:cNvSpPr txBox="1"/>
          <p:nvPr/>
        </p:nvSpPr>
        <p:spPr>
          <a:xfrm>
            <a:off x="3092396" y="1943396"/>
            <a:ext cx="5457879" cy="1056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70000"/>
              </a:lnSpc>
            </a:pPr>
            <a:r>
              <a:rPr 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Section 1 / </a:t>
            </a:r>
            <a:r>
              <a:rPr lang="en-US" sz="1400" dirty="0">
                <a:solidFill>
                  <a:schemeClr val="accent2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Research &amp; Innovation Funding Programs - Grants</a:t>
            </a:r>
          </a:p>
          <a:p>
            <a:pPr>
              <a:lnSpc>
                <a:spcPct val="270000"/>
              </a:lnSpc>
            </a:pPr>
            <a:r>
              <a:rPr 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Section 2 / </a:t>
            </a:r>
            <a:r>
              <a:rPr lang="en-US" sz="1400" dirty="0">
                <a:solidFill>
                  <a:schemeClr val="accent2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External Funding – Limited Submissions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EC1EE7-C283-724A-883A-35020449377B}"/>
              </a:ext>
            </a:extLst>
          </p:cNvPr>
          <p:cNvSpPr/>
          <p:nvPr/>
        </p:nvSpPr>
        <p:spPr>
          <a:xfrm>
            <a:off x="2509459" y="2048960"/>
            <a:ext cx="456080" cy="456080"/>
          </a:xfrm>
          <a:prstGeom prst="ellipse">
            <a:avLst/>
          </a:prstGeom>
          <a:solidFill>
            <a:srgbClr val="991B1E"/>
          </a:solidFill>
          <a:ln>
            <a:solidFill>
              <a:srgbClr val="99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D5D234-05B2-E64D-B5BA-FB9275990F02}"/>
              </a:ext>
            </a:extLst>
          </p:cNvPr>
          <p:cNvSpPr txBox="1"/>
          <p:nvPr/>
        </p:nvSpPr>
        <p:spPr>
          <a:xfrm>
            <a:off x="2604431" y="1477643"/>
            <a:ext cx="254733" cy="20547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  <a:p>
            <a:pPr algn="ctr">
              <a:lnSpc>
                <a:spcPts val="2345"/>
              </a:lnSpc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  <a:p>
            <a:pPr algn="ctr">
              <a:lnSpc>
                <a:spcPts val="2345"/>
              </a:lnSpc>
              <a:spcAft>
                <a:spcPts val="300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1</a:t>
            </a:r>
          </a:p>
          <a:p>
            <a:pPr algn="ctr">
              <a:lnSpc>
                <a:spcPts val="2345"/>
              </a:lnSpc>
              <a:spcAft>
                <a:spcPts val="300"/>
              </a:spcAft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  <a:p>
            <a:pPr algn="ctr">
              <a:lnSpc>
                <a:spcPts val="2345"/>
              </a:lnSpc>
              <a:spcAft>
                <a:spcPts val="300"/>
              </a:spcAft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2</a:t>
            </a:r>
          </a:p>
          <a:p>
            <a:pPr algn="ctr">
              <a:lnSpc>
                <a:spcPts val="1900"/>
              </a:lnSpc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  <a:p>
            <a:pPr algn="ctr">
              <a:lnSpc>
                <a:spcPts val="1900"/>
              </a:lnSpc>
            </a:pP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</p:txBody>
      </p:sp>
      <p:pic>
        <p:nvPicPr>
          <p:cNvPr id="3" name="Picture 2" descr="A black and red text&#10;&#10;Description automatically generated">
            <a:extLst>
              <a:ext uri="{FF2B5EF4-FFF2-40B4-BE49-F238E27FC236}">
                <a16:creationId xmlns:a16="http://schemas.microsoft.com/office/drawing/2014/main" id="{BA6D54CC-1453-7A7D-FDB0-5BA72F065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205820"/>
            <a:ext cx="2762561" cy="6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4479175" cy="707915"/>
            <a:chOff x="277930" y="-89909"/>
            <a:chExt cx="4479175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4038285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70000"/>
                </a:lnSpc>
              </a:pPr>
              <a:r>
                <a:rPr lang="en-US" sz="1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Section 1 /</a:t>
              </a:r>
              <a:r>
                <a:rPr lang="en-US" sz="1600" dirty="0">
                  <a:solidFill>
                    <a:schemeClr val="accent2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 R&amp;I Funding Programs - Grants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B8D11E0-0F1C-479F-A23B-1DB6AD463E5A}"/>
              </a:ext>
            </a:extLst>
          </p:cNvPr>
          <p:cNvSpPr txBox="1"/>
          <p:nvPr/>
        </p:nvSpPr>
        <p:spPr>
          <a:xfrm>
            <a:off x="7725304" y="474500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3171A"/>
                </a:solidFill>
              </a:rPr>
              <a:t>rii@usc.edu</a:t>
            </a:r>
          </a:p>
        </p:txBody>
      </p:sp>
      <p:pic>
        <p:nvPicPr>
          <p:cNvPr id="3" name="Picture 2" descr="A black and red text&#10;&#10;Description automatically generated">
            <a:extLst>
              <a:ext uri="{FF2B5EF4-FFF2-40B4-BE49-F238E27FC236}">
                <a16:creationId xmlns:a16="http://schemas.microsoft.com/office/drawing/2014/main" id="{00A43BD6-1853-4124-8CE9-3D03494C4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0B9D88-1C98-1167-FA58-17E5722197E0}"/>
              </a:ext>
            </a:extLst>
          </p:cNvPr>
          <p:cNvSpPr txBox="1"/>
          <p:nvPr/>
        </p:nvSpPr>
        <p:spPr>
          <a:xfrm>
            <a:off x="76744" y="2048564"/>
            <a:ext cx="4339507" cy="24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>
              <a:spcAft>
                <a:spcPts val="300"/>
              </a:spcAft>
            </a:pPr>
            <a:r>
              <a:rPr lang="en-US" sz="1200" b="1" dirty="0">
                <a:solidFill>
                  <a:srgbClr val="83171A"/>
                </a:solidFill>
                <a:latin typeface="Georgia Pro Light" panose="02040302050405020303" pitchFamily="18" charset="0"/>
              </a:rPr>
              <a:t>Types:	</a:t>
            </a:r>
            <a:r>
              <a:rPr lang="en-US" sz="1200" dirty="0">
                <a:latin typeface="Georgia Pro Light" panose="02040302050405020303" pitchFamily="18" charset="0"/>
              </a:rPr>
              <a:t>Research &amp; Infrastructure Planning</a:t>
            </a:r>
          </a:p>
          <a:p>
            <a:pPr marL="171450" lvl="1">
              <a:spcAft>
                <a:spcPts val="300"/>
              </a:spcAft>
            </a:pPr>
            <a:r>
              <a:rPr lang="en-US" sz="1200" dirty="0">
                <a:latin typeface="Georgia Pro Light" panose="02040302050405020303" pitchFamily="18" charset="0"/>
              </a:rPr>
              <a:t>		Research</a:t>
            </a:r>
          </a:p>
          <a:p>
            <a:pPr marL="171450" lvl="1">
              <a:spcAft>
                <a:spcPts val="300"/>
              </a:spcAft>
            </a:pPr>
            <a:r>
              <a:rPr lang="en-US" sz="1200" dirty="0">
                <a:latin typeface="Georgia Pro Light" panose="02040302050405020303" pitchFamily="18" charset="0"/>
              </a:rPr>
              <a:t>		Technology Transfer</a:t>
            </a:r>
          </a:p>
          <a:p>
            <a:pPr marL="171450" lvl="1">
              <a:spcAft>
                <a:spcPts val="300"/>
              </a:spcAft>
            </a:pPr>
            <a:r>
              <a:rPr lang="en-US" sz="1200" dirty="0">
                <a:latin typeface="Georgia Pro Light" panose="02040302050405020303" pitchFamily="18" charset="0"/>
              </a:rPr>
              <a:t>		Creativity &amp; Scholarship</a:t>
            </a:r>
          </a:p>
          <a:p>
            <a:pPr marL="171450" lvl="1">
              <a:spcAft>
                <a:spcPts val="300"/>
              </a:spcAft>
            </a:pPr>
            <a:r>
              <a:rPr lang="en-US" sz="1200" dirty="0">
                <a:latin typeface="Georgia Pro Light" panose="02040302050405020303" pitchFamily="18" charset="0"/>
              </a:rPr>
              <a:t>		Special Solicitations</a:t>
            </a:r>
          </a:p>
          <a:p>
            <a:pPr marL="914400" lvl="1" indent="-742950">
              <a:spcAft>
                <a:spcPts val="300"/>
              </a:spcAft>
            </a:pPr>
            <a:endParaRPr lang="en-US" sz="1200" b="1" dirty="0">
              <a:solidFill>
                <a:srgbClr val="83171A"/>
              </a:solidFill>
              <a:latin typeface="Georgia Pro Light" panose="02040302050405020303" pitchFamily="18" charset="0"/>
            </a:endParaRPr>
          </a:p>
          <a:p>
            <a:pPr marL="914400" lvl="1" indent="-742950">
              <a:spcAft>
                <a:spcPts val="300"/>
              </a:spcAft>
            </a:pPr>
            <a:r>
              <a:rPr lang="en-US" sz="1200" b="1" dirty="0">
                <a:solidFill>
                  <a:srgbClr val="83171A"/>
                </a:solidFill>
                <a:latin typeface="Georgia Pro Light" panose="02040302050405020303" pitchFamily="18" charset="0"/>
              </a:rPr>
              <a:t>Eligibility</a:t>
            </a:r>
            <a:r>
              <a:rPr lang="en-US" sz="1200" dirty="0">
                <a:solidFill>
                  <a:srgbClr val="83171A"/>
                </a:solidFill>
                <a:latin typeface="Georgia Pro Light" panose="02040302050405020303" pitchFamily="18" charset="0"/>
              </a:rPr>
              <a:t>: 	</a:t>
            </a:r>
            <a:r>
              <a:rPr lang="en-US" sz="1200" dirty="0">
                <a:latin typeface="Georgia Pro Light" panose="02040302050405020303" pitchFamily="18" charset="0"/>
              </a:rPr>
              <a:t>Tenured, Tenured-track &amp; RTPC Professors; </a:t>
            </a:r>
          </a:p>
          <a:p>
            <a:pPr marL="914400" lvl="1" indent="-742950">
              <a:spcAft>
                <a:spcPts val="300"/>
              </a:spcAft>
            </a:pPr>
            <a:r>
              <a:rPr lang="en-US" sz="1200" dirty="0">
                <a:latin typeface="Georgia Pro Light" panose="02040302050405020303" pitchFamily="18" charset="0"/>
              </a:rPr>
              <a:t>	Part-time &amp; visiting professors are not eligible</a:t>
            </a:r>
          </a:p>
          <a:p>
            <a:pPr marL="914400" lvl="1" indent="-742950">
              <a:spcAft>
                <a:spcPts val="300"/>
              </a:spcAft>
            </a:pPr>
            <a:endParaRPr lang="en-US" sz="1200" dirty="0">
              <a:latin typeface="Georgia Pro Light" panose="02040302050405020303" pitchFamily="18" charset="0"/>
            </a:endParaRPr>
          </a:p>
          <a:p>
            <a:pPr marL="171450" lvl="1">
              <a:spcAft>
                <a:spcPts val="300"/>
              </a:spcAft>
              <a:tabLst>
                <a:tab pos="171450" algn="l"/>
                <a:tab pos="457200" algn="l"/>
              </a:tabLst>
            </a:pPr>
            <a:r>
              <a:rPr lang="en-US" sz="1200" b="1" dirty="0">
                <a:solidFill>
                  <a:srgbClr val="83171A"/>
                </a:solidFill>
                <a:latin typeface="Georgia Pro Light" panose="02040302050405020303" pitchFamily="18" charset="0"/>
              </a:rPr>
              <a:t>Aim</a:t>
            </a:r>
            <a:r>
              <a:rPr lang="en-US" sz="1200" dirty="0">
                <a:solidFill>
                  <a:srgbClr val="83171A"/>
                </a:solidFill>
                <a:latin typeface="Georgia Pro Light" panose="02040302050405020303" pitchFamily="18" charset="0"/>
              </a:rPr>
              <a:t>: 	</a:t>
            </a:r>
            <a:r>
              <a:rPr lang="en-US" sz="1200" dirty="0">
                <a:latin typeface="Georgia Pro Light" panose="02040302050405020303" pitchFamily="18" charset="0"/>
              </a:rPr>
              <a:t>Support faculty proposal submissions to external 			sponsors</a:t>
            </a:r>
            <a:endParaRPr lang="en-US" sz="1200" b="1" dirty="0">
              <a:solidFill>
                <a:srgbClr val="83171A"/>
              </a:solidFill>
              <a:latin typeface="Georgia Pro Light" panose="020403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73581-78A2-E761-D17C-C90BC6516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67" y="3373954"/>
            <a:ext cx="4267604" cy="1258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7EEE9-B189-B027-390E-4EE142BE2922}"/>
              </a:ext>
            </a:extLst>
          </p:cNvPr>
          <p:cNvSpPr txBox="1"/>
          <p:nvPr/>
        </p:nvSpPr>
        <p:spPr>
          <a:xfrm>
            <a:off x="505970" y="1041598"/>
            <a:ext cx="30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@"/>
            </a:pPr>
            <a:r>
              <a:rPr lang="en-US" dirty="0">
                <a:solidFill>
                  <a:srgbClr val="991B1E"/>
                </a:solidFill>
                <a:latin typeface="Georgia Pro Light" panose="02040302050405020303" pitchFamily="18" charset="0"/>
                <a:sym typeface="Symbol" panose="05050102010706020507" pitchFamily="18" charset="2"/>
              </a:rPr>
              <a:t>$7M in grants to be </a:t>
            </a:r>
          </a:p>
          <a:p>
            <a:pPr algn="ctr"/>
            <a:r>
              <a:rPr lang="en-US" dirty="0">
                <a:solidFill>
                  <a:srgbClr val="991B1E"/>
                </a:solidFill>
                <a:latin typeface="Georgia Pro Light" panose="02040302050405020303" pitchFamily="18" charset="0"/>
                <a:sym typeface="Symbol" panose="05050102010706020507" pitchFamily="18" charset="2"/>
              </a:rPr>
              <a:t>      awarded in FY24</a:t>
            </a:r>
            <a:endParaRPr lang="en-US" dirty="0">
              <a:solidFill>
                <a:srgbClr val="991B1E"/>
              </a:solidFill>
              <a:latin typeface="Georgia Pro Light" panose="020403020504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31E7FF-1CAB-64BF-87E9-C7C130D60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067" y="1100089"/>
            <a:ext cx="4267604" cy="22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AD1DC-19A7-7014-1CF9-4BBE15BB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3" y="686510"/>
            <a:ext cx="4412342" cy="4291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386AF-326B-4401-90A4-F699EC764EAB}"/>
              </a:ext>
            </a:extLst>
          </p:cNvPr>
          <p:cNvSpPr txBox="1"/>
          <p:nvPr/>
        </p:nvSpPr>
        <p:spPr>
          <a:xfrm>
            <a:off x="505970" y="869841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3171A"/>
                </a:solidFill>
              </a:rPr>
              <a:t>www.rii.usc.edu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488F83-BF1C-4BC7-8602-7FD370AFD9A2}"/>
              </a:ext>
            </a:extLst>
          </p:cNvPr>
          <p:cNvGrpSpPr/>
          <p:nvPr/>
        </p:nvGrpSpPr>
        <p:grpSpPr>
          <a:xfrm>
            <a:off x="277930" y="-89909"/>
            <a:ext cx="4479175" cy="2973130"/>
            <a:chOff x="277930" y="-89909"/>
            <a:chExt cx="4479175" cy="29731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984057-4F85-4588-8A2D-6C1AACD32EBB}"/>
                </a:ext>
              </a:extLst>
            </p:cNvPr>
            <p:cNvSpPr/>
            <p:nvPr/>
          </p:nvSpPr>
          <p:spPr>
            <a:xfrm>
              <a:off x="718820" y="-89909"/>
              <a:ext cx="4038285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70000"/>
                </a:lnSpc>
              </a:pPr>
              <a:r>
                <a:rPr lang="en-US" sz="1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Section 1 /</a:t>
              </a:r>
              <a:r>
                <a:rPr lang="en-US" sz="1600" dirty="0">
                  <a:solidFill>
                    <a:schemeClr val="accent2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 R&amp;I Funding Programs - Grants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4BB1B0-3000-49C3-8EF1-CC29C0F91010}"/>
                </a:ext>
              </a:extLst>
            </p:cNvPr>
            <p:cNvGrpSpPr/>
            <p:nvPr/>
          </p:nvGrpSpPr>
          <p:grpSpPr>
            <a:xfrm>
              <a:off x="277930" y="161926"/>
              <a:ext cx="456080" cy="2721295"/>
              <a:chOff x="461067" y="1164565"/>
              <a:chExt cx="456080" cy="272129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748080C-2E8D-46A1-8788-0FF7569BA7BD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A1523-D538-44C7-A388-8071B3804359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628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1</a:t>
                </a:r>
              </a:p>
              <a:p>
                <a:pPr algn="ctr">
                  <a:lnSpc>
                    <a:spcPts val="2345"/>
                  </a:lnSpc>
                </a:pPr>
                <a:endParaRPr lang="en-US" sz="14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endParaRPr>
              </a:p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2</a:t>
                </a:r>
              </a:p>
              <a:p>
                <a:pPr algn="ctr">
                  <a:lnSpc>
                    <a:spcPts val="2345"/>
                  </a:lnSpc>
                </a:pPr>
                <a:endParaRPr lang="en-US" sz="14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endParaRPr>
              </a:p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3</a:t>
                </a:r>
              </a:p>
              <a:p>
                <a:pPr algn="ctr">
                  <a:lnSpc>
                    <a:spcPts val="2345"/>
                  </a:lnSpc>
                </a:pPr>
                <a:endParaRPr lang="en-US" sz="14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endParaRPr>
              </a:p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4</a:t>
                </a:r>
              </a:p>
              <a:p>
                <a:pPr algn="ctr">
                  <a:lnSpc>
                    <a:spcPts val="1800"/>
                  </a:lnSpc>
                </a:pPr>
                <a:endParaRPr lang="en-US" sz="14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endParaRPr>
              </a:p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5</a:t>
                </a:r>
              </a:p>
            </p:txBody>
          </p:sp>
        </p:grp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6330C2-01BF-46FE-A560-6417F09E8F32}"/>
              </a:ext>
            </a:extLst>
          </p:cNvPr>
          <p:cNvCxnSpPr/>
          <p:nvPr/>
        </p:nvCxnSpPr>
        <p:spPr>
          <a:xfrm>
            <a:off x="2558129" y="1011656"/>
            <a:ext cx="813217" cy="0"/>
          </a:xfrm>
          <a:prstGeom prst="straightConnector1">
            <a:avLst/>
          </a:prstGeom>
          <a:ln w="28575">
            <a:solidFill>
              <a:srgbClr val="8317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red text&#10;&#10;Description automatically generated">
            <a:extLst>
              <a:ext uri="{FF2B5EF4-FFF2-40B4-BE49-F238E27FC236}">
                <a16:creationId xmlns:a16="http://schemas.microsoft.com/office/drawing/2014/main" id="{06EECEE5-ECD1-15FF-D190-DCC8821EB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BF432F-E64F-63BB-A357-60BE26D7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90" y="1010027"/>
            <a:ext cx="4053777" cy="3746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23CE26-C29A-052C-A19A-1678F7E67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1" y="1000061"/>
            <a:ext cx="3358475" cy="37564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9654FB-DBDC-41A0-B7C8-C895831F6004}"/>
              </a:ext>
            </a:extLst>
          </p:cNvPr>
          <p:cNvCxnSpPr>
            <a:cxnSpLocks/>
          </p:cNvCxnSpPr>
          <p:nvPr/>
        </p:nvCxnSpPr>
        <p:spPr>
          <a:xfrm flipV="1">
            <a:off x="1938390" y="1332216"/>
            <a:ext cx="2438400" cy="2801257"/>
          </a:xfrm>
          <a:prstGeom prst="straightConnector1">
            <a:avLst/>
          </a:prstGeom>
          <a:ln w="19050">
            <a:solidFill>
              <a:srgbClr val="8317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4479175" cy="707915"/>
            <a:chOff x="277930" y="-89909"/>
            <a:chExt cx="4479175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4038285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70000"/>
                </a:lnSpc>
              </a:pPr>
              <a:r>
                <a:rPr lang="en-US" sz="1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Section 1 /</a:t>
              </a:r>
              <a:r>
                <a:rPr lang="en-US" sz="1600" dirty="0">
                  <a:solidFill>
                    <a:schemeClr val="accent2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 R&amp;I Funding Programs - Grants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pic>
        <p:nvPicPr>
          <p:cNvPr id="8" name="Picture 7" descr="A black and red text&#10;&#10;Description automatically generated">
            <a:extLst>
              <a:ext uri="{FF2B5EF4-FFF2-40B4-BE49-F238E27FC236}">
                <a16:creationId xmlns:a16="http://schemas.microsoft.com/office/drawing/2014/main" id="{F0533C40-52CF-7E6B-F508-D3DEB87C97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71C5B1-1AB8-4C3D-ACD6-B5CB51D07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68" y="561950"/>
            <a:ext cx="168264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8129A-CED9-CC28-CC96-CE96676D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8" y="742991"/>
            <a:ext cx="4191030" cy="38733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4479175" cy="707915"/>
            <a:chOff x="277930" y="-89909"/>
            <a:chExt cx="4479175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4038285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70000"/>
                </a:lnSpc>
              </a:pPr>
              <a:r>
                <a:rPr lang="en-US" sz="1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Section 1 /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 R&amp;I Funding Programs - Grants</a:t>
              </a:r>
              <a:endParaRPr lang="en-US" sz="1600" dirty="0">
                <a:solidFill>
                  <a:schemeClr val="accent2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D68D1D8-255E-4881-B103-24D665B04759}"/>
              </a:ext>
            </a:extLst>
          </p:cNvPr>
          <p:cNvSpPr txBox="1"/>
          <p:nvPr/>
        </p:nvSpPr>
        <p:spPr>
          <a:xfrm>
            <a:off x="6473262" y="4756552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3171A"/>
                </a:solidFill>
              </a:rPr>
              <a:t>www.rii.usc.edu</a:t>
            </a:r>
          </a:p>
        </p:txBody>
      </p:sp>
      <p:pic>
        <p:nvPicPr>
          <p:cNvPr id="8" name="Picture 7" descr="A black and red text&#10;&#10;Description automatically generated">
            <a:extLst>
              <a:ext uri="{FF2B5EF4-FFF2-40B4-BE49-F238E27FC236}">
                <a16:creationId xmlns:a16="http://schemas.microsoft.com/office/drawing/2014/main" id="{F0533C40-52CF-7E6B-F508-D3DEB87C9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197CF-FC2A-0F89-4527-84C08CCA1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105" y="1158860"/>
            <a:ext cx="4277080" cy="337558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BE6476-094C-DAD6-77D7-434F4DD9C9B0}"/>
              </a:ext>
            </a:extLst>
          </p:cNvPr>
          <p:cNvCxnSpPr>
            <a:cxnSpLocks/>
          </p:cNvCxnSpPr>
          <p:nvPr/>
        </p:nvCxnSpPr>
        <p:spPr>
          <a:xfrm>
            <a:off x="1164492" y="1728316"/>
            <a:ext cx="3467850" cy="505768"/>
          </a:xfrm>
          <a:prstGeom prst="straightConnector1">
            <a:avLst/>
          </a:prstGeom>
          <a:ln w="19050">
            <a:solidFill>
              <a:srgbClr val="8317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3CE26-C29A-052C-A19A-1678F7E67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1" y="1000061"/>
            <a:ext cx="3358475" cy="37564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9654FB-DBDC-41A0-B7C8-C895831F6004}"/>
              </a:ext>
            </a:extLst>
          </p:cNvPr>
          <p:cNvCxnSpPr>
            <a:cxnSpLocks/>
          </p:cNvCxnSpPr>
          <p:nvPr/>
        </p:nvCxnSpPr>
        <p:spPr>
          <a:xfrm flipV="1">
            <a:off x="3338286" y="1240971"/>
            <a:ext cx="1065268" cy="2937387"/>
          </a:xfrm>
          <a:prstGeom prst="straightConnector1">
            <a:avLst/>
          </a:prstGeom>
          <a:ln w="19050">
            <a:solidFill>
              <a:srgbClr val="8317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3972626" cy="707915"/>
            <a:chOff x="277930" y="-89909"/>
            <a:chExt cx="3972626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3531736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70000"/>
                </a:lnSpc>
              </a:pPr>
              <a:r>
                <a:rPr lang="en-US" sz="1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Section 1 /</a:t>
              </a:r>
              <a:r>
                <a:rPr lang="en-US" sz="1600" dirty="0">
                  <a:solidFill>
                    <a:schemeClr val="accent2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Internal  Funding – Grants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2345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D68D1D8-255E-4881-B103-24D665B04759}"/>
              </a:ext>
            </a:extLst>
          </p:cNvPr>
          <p:cNvSpPr txBox="1"/>
          <p:nvPr/>
        </p:nvSpPr>
        <p:spPr>
          <a:xfrm>
            <a:off x="1584739" y="581289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3171A"/>
                </a:solidFill>
              </a:rPr>
              <a:t>www.rii.usc.edu</a:t>
            </a:r>
          </a:p>
        </p:txBody>
      </p:sp>
      <p:pic>
        <p:nvPicPr>
          <p:cNvPr id="8" name="Picture 7" descr="A black and red text&#10;&#10;Description automatically generated">
            <a:extLst>
              <a:ext uri="{FF2B5EF4-FFF2-40B4-BE49-F238E27FC236}">
                <a16:creationId xmlns:a16="http://schemas.microsoft.com/office/drawing/2014/main" id="{F0533C40-52CF-7E6B-F508-D3DEB87C97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787CD-CB2D-497F-497A-99CEB6E32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554" y="965142"/>
            <a:ext cx="4329385" cy="39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4479175" cy="707915"/>
            <a:chOff x="277930" y="-89909"/>
            <a:chExt cx="4479175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4038285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Section 1 /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 R&amp;I Funding Programs - Grants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23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B8D11E0-0F1C-479F-A23B-1DB6AD463E5A}"/>
              </a:ext>
            </a:extLst>
          </p:cNvPr>
          <p:cNvSpPr txBox="1"/>
          <p:nvPr/>
        </p:nvSpPr>
        <p:spPr>
          <a:xfrm>
            <a:off x="215485" y="4654573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317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rii@usc.edu</a:t>
            </a:r>
          </a:p>
        </p:txBody>
      </p:sp>
      <p:pic>
        <p:nvPicPr>
          <p:cNvPr id="3" name="Picture 2" descr="A black and red text&#10;&#10;Description automatically generated">
            <a:extLst>
              <a:ext uri="{FF2B5EF4-FFF2-40B4-BE49-F238E27FC236}">
                <a16:creationId xmlns:a16="http://schemas.microsoft.com/office/drawing/2014/main" id="{00A43BD6-1853-4124-8CE9-3D03494C4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016FD-0606-B003-5D29-D4806FA4C9F3}"/>
              </a:ext>
            </a:extLst>
          </p:cNvPr>
          <p:cNvSpPr txBox="1"/>
          <p:nvPr/>
        </p:nvSpPr>
        <p:spPr>
          <a:xfrm>
            <a:off x="2213840" y="1079033"/>
            <a:ext cx="471631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3171A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INNOVATION FUNDING PROGRAMS</a:t>
            </a:r>
          </a:p>
          <a:p>
            <a:pPr marL="1714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3171A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small" spc="0" normalizeH="0" noProof="0" dirty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Infrastructure Planning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Instrumentation Award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(&gt; $250,000)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Institutional Training Planning Award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 ($100,000)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Collaborative Research Planning Award </a:t>
            </a:r>
          </a:p>
          <a:p>
            <a:pPr marL="9144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Planning ($</a:t>
            </a:r>
            <a:r>
              <a:rPr lang="en-US" sz="1100" dirty="0">
                <a:solidFill>
                  <a:prstClr val="black"/>
                </a:solidFill>
                <a:latin typeface="Georgia Pro Light" panose="02040302050405020303" pitchFamily="18" charset="0"/>
              </a:rPr>
              <a:t>50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,000)</a:t>
            </a:r>
          </a:p>
          <a:p>
            <a:pPr marL="9144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Planning &amp; Proposal Submission ($100,000)</a:t>
            </a:r>
          </a:p>
          <a:p>
            <a:pPr marL="1714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Technology Transfer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Creativity &amp; Scholarship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Special Solicitations</a:t>
            </a:r>
          </a:p>
        </p:txBody>
      </p:sp>
    </p:spTree>
    <p:extLst>
      <p:ext uri="{BB962C8B-B14F-4D97-AF65-F5344CB8AC3E}">
        <p14:creationId xmlns:p14="http://schemas.microsoft.com/office/powerpoint/2010/main" val="21533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57F03-7CB2-4942-A406-49795388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58" y="165533"/>
            <a:ext cx="1748172" cy="40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32FA6-4906-485C-ABB6-E27758B2ADCA}"/>
              </a:ext>
            </a:extLst>
          </p:cNvPr>
          <p:cNvGrpSpPr/>
          <p:nvPr/>
        </p:nvGrpSpPr>
        <p:grpSpPr>
          <a:xfrm>
            <a:off x="277930" y="-89909"/>
            <a:ext cx="4479175" cy="707915"/>
            <a:chOff x="277930" y="-89909"/>
            <a:chExt cx="4479175" cy="7079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1C8EFF-39B2-4B14-B1B4-7816D4703414}"/>
                </a:ext>
              </a:extLst>
            </p:cNvPr>
            <p:cNvSpPr/>
            <p:nvPr/>
          </p:nvSpPr>
          <p:spPr>
            <a:xfrm>
              <a:off x="718820" y="-89909"/>
              <a:ext cx="4038285" cy="634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Section 1 /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Poppins SemiBold" panose="02000000000000000000" pitchFamily="2" charset="0"/>
                </a:rPr>
                <a:t> R&amp;I Funding Programs - Grants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F71B1-5793-47F2-8298-DA8D77040ED4}"/>
                </a:ext>
              </a:extLst>
            </p:cNvPr>
            <p:cNvGrpSpPr/>
            <p:nvPr/>
          </p:nvGrpSpPr>
          <p:grpSpPr>
            <a:xfrm>
              <a:off x="277930" y="161926"/>
              <a:ext cx="456080" cy="456080"/>
              <a:chOff x="461067" y="1164565"/>
              <a:chExt cx="456080" cy="4560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2ECCBF-5B1F-4E95-9138-96D8FCFFE19F}"/>
                  </a:ext>
                </a:extLst>
              </p:cNvPr>
              <p:cNvSpPr/>
              <p:nvPr/>
            </p:nvSpPr>
            <p:spPr>
              <a:xfrm>
                <a:off x="461067" y="1164565"/>
                <a:ext cx="456080" cy="456080"/>
              </a:xfrm>
              <a:prstGeom prst="ellipse">
                <a:avLst/>
              </a:prstGeom>
              <a:solidFill>
                <a:srgbClr val="8317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8301F-F853-47F3-99D1-5C0C96AB1511}"/>
                  </a:ext>
                </a:extLst>
              </p:cNvPr>
              <p:cNvSpPr txBox="1"/>
              <p:nvPr/>
            </p:nvSpPr>
            <p:spPr>
              <a:xfrm>
                <a:off x="566356" y="1257640"/>
                <a:ext cx="245502" cy="25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23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Poppins SemiBold" panose="02000000000000000000" pitchFamily="2" charset="0"/>
                  </a:rPr>
                  <a:t>1</a:t>
                </a:r>
              </a:p>
            </p:txBody>
          </p:sp>
        </p:grpSp>
      </p:grpSp>
      <p:pic>
        <p:nvPicPr>
          <p:cNvPr id="3" name="Picture 2" descr="A black and red text&#10;&#10;Description automatically generated">
            <a:extLst>
              <a:ext uri="{FF2B5EF4-FFF2-40B4-BE49-F238E27FC236}">
                <a16:creationId xmlns:a16="http://schemas.microsoft.com/office/drawing/2014/main" id="{00A43BD6-1853-4124-8CE9-3D03494C4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76" y="184049"/>
            <a:ext cx="2762561" cy="612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016FD-0606-B003-5D29-D4806FA4C9F3}"/>
              </a:ext>
            </a:extLst>
          </p:cNvPr>
          <p:cNvSpPr txBox="1"/>
          <p:nvPr/>
        </p:nvSpPr>
        <p:spPr>
          <a:xfrm>
            <a:off x="383219" y="988477"/>
            <a:ext cx="4751489" cy="356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3171A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INNOVATION FUNDING PROGRAMS</a:t>
            </a:r>
          </a:p>
          <a:p>
            <a:pPr marL="1714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3171A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 &amp; Infrastructure Planning</a:t>
            </a:r>
          </a:p>
          <a:p>
            <a:pPr marL="317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200" b="1" i="0" u="none" strike="noStrike" kern="1200" cap="small" spc="0" normalizeH="0" noProof="0" dirty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Research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Zumberge Preliminary Studies Research Award </a:t>
            </a:r>
          </a:p>
          <a:p>
            <a:pPr marL="9144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Large ($100,000)</a:t>
            </a:r>
          </a:p>
          <a:p>
            <a:pPr marL="9144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DEI ($50,000)</a:t>
            </a:r>
          </a:p>
          <a:p>
            <a:pPr marL="9144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STEM (50,000)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President’s Sustainability Initiative Award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($50,000 - $250,000)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Howard Hughes Medical Institute Mentorship Award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($85,000)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91B1E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91B1E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Technology Transfer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Creativity &amp; Scholarship</a:t>
            </a:r>
          </a:p>
          <a:p>
            <a:pPr marL="231775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Special Solicitations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EFA6C-CBEF-8E09-5938-0B7A5361D93D}"/>
              </a:ext>
            </a:extLst>
          </p:cNvPr>
          <p:cNvSpPr txBox="1"/>
          <p:nvPr/>
        </p:nvSpPr>
        <p:spPr>
          <a:xfrm>
            <a:off x="4946937" y="2046459"/>
            <a:ext cx="41016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Ming Hsieh Institute Research Award</a:t>
            </a:r>
          </a:p>
          <a:p>
            <a:pPr marL="7429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Translational Cancer Research ($150,000)</a:t>
            </a:r>
          </a:p>
          <a:p>
            <a:pPr marL="7429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Pre-Clinical Cancer Research ($300,000)</a:t>
            </a:r>
          </a:p>
          <a:p>
            <a:pPr marL="5715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0" marR="0" lvl="0" indent="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Generative Artificial Intelligence 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GenAI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)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Building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GenAI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 Research Networks ($100,000)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GenAI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 Research ($50,000)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Collaborative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GenAI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 Research Award ($100,000)</a:t>
            </a:r>
          </a:p>
        </p:txBody>
      </p:sp>
    </p:spTree>
    <p:extLst>
      <p:ext uri="{BB962C8B-B14F-4D97-AF65-F5344CB8AC3E}">
        <p14:creationId xmlns:p14="http://schemas.microsoft.com/office/powerpoint/2010/main" val="5071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5264B4E68994DA80BA1B84E15C1EF" ma:contentTypeVersion="13" ma:contentTypeDescription="Create a new document." ma:contentTypeScope="" ma:versionID="31de57eda88e7de8a047200446fb0837">
  <xsd:schema xmlns:xsd="http://www.w3.org/2001/XMLSchema" xmlns:xs="http://www.w3.org/2001/XMLSchema" xmlns:p="http://schemas.microsoft.com/office/2006/metadata/properties" xmlns:ns3="cfac814d-1023-4b39-847e-60db95bb2ec9" xmlns:ns4="b0307f1d-165a-4cf1-865a-63c221e5afa6" targetNamespace="http://schemas.microsoft.com/office/2006/metadata/properties" ma:root="true" ma:fieldsID="0a768800d5fc77432a37439cc5668798" ns3:_="" ns4:_="">
    <xsd:import namespace="cfac814d-1023-4b39-847e-60db95bb2ec9"/>
    <xsd:import namespace="b0307f1d-165a-4cf1-865a-63c221e5af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814d-1023-4b39-847e-60db95bb2e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07f1d-165a-4cf1-865a-63c221e5a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46B3AF-EEAF-4C4A-AB6D-375BCE23B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814d-1023-4b39-847e-60db95bb2ec9"/>
    <ds:schemaRef ds:uri="b0307f1d-165a-4cf1-865a-63c221e5a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C3748D-E977-4A13-A06E-0AC7FDFCE8E8}">
  <ds:schemaRefs>
    <ds:schemaRef ds:uri="http://purl.org/dc/terms/"/>
    <ds:schemaRef ds:uri="http://schemas.microsoft.com/office/2006/metadata/properties"/>
    <ds:schemaRef ds:uri="cfac814d-1023-4b39-847e-60db95bb2ec9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0307f1d-165a-4cf1-865a-63c221e5afa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F43A76-641A-4ED7-95C5-3BF4F4902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17264</TotalTime>
  <Words>611</Words>
  <Application>Microsoft Office PowerPoint</Application>
  <PresentationFormat>On-screen Show (16:9)</PresentationFormat>
  <Paragraphs>163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Lato Black</vt:lpstr>
      <vt:lpstr>Calibri</vt:lpstr>
      <vt:lpstr>Lato</vt:lpstr>
      <vt:lpstr>Wingdings</vt:lpstr>
      <vt:lpstr>Symbol</vt:lpstr>
      <vt:lpstr>Arial</vt:lpstr>
      <vt:lpstr>Georgia Pro Light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University Communications</dc:creator>
  <cp:keywords/>
  <dc:description/>
  <cp:lastModifiedBy>Research Initiatives and Infrastructure</cp:lastModifiedBy>
  <cp:revision>944</cp:revision>
  <cp:lastPrinted>2020-06-14T19:24:06Z</cp:lastPrinted>
  <dcterms:created xsi:type="dcterms:W3CDTF">2020-05-19T22:30:27Z</dcterms:created>
  <dcterms:modified xsi:type="dcterms:W3CDTF">2023-08-18T14:59:18Z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0x010100A7F5264B4E68994DA80BA1B84E15C1EF</vt:lpwstr>
  </property>
</Properties>
</file>