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603" r:id="rId5"/>
    <p:sldId id="584" r:id="rId6"/>
    <p:sldId id="872" r:id="rId7"/>
    <p:sldId id="918" r:id="rId8"/>
    <p:sldId id="919" r:id="rId9"/>
    <p:sldId id="920" r:id="rId10"/>
    <p:sldId id="921" r:id="rId11"/>
    <p:sldId id="879" r:id="rId12"/>
    <p:sldId id="922" r:id="rId13"/>
    <p:sldId id="923" r:id="rId14"/>
    <p:sldId id="925" r:id="rId15"/>
    <p:sldId id="867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Lato Black" panose="020F0502020204030203" pitchFamily="34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3E1"/>
    <a:srgbClr val="8D8B8C"/>
    <a:srgbClr val="5F6871"/>
    <a:srgbClr val="3F4449"/>
    <a:srgbClr val="404A49"/>
    <a:srgbClr val="383D41"/>
    <a:srgbClr val="677079"/>
    <a:srgbClr val="3E424D"/>
    <a:srgbClr val="5E6871"/>
    <a:srgbClr val="DE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94"/>
    <p:restoredTop sz="94762"/>
  </p:normalViewPr>
  <p:slideViewPr>
    <p:cSldViewPr snapToGrid="0">
      <p:cViewPr varScale="1">
        <p:scale>
          <a:sx n="111" d="100"/>
          <a:sy n="111" d="100"/>
        </p:scale>
        <p:origin x="96" y="31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9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7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593725" y="492067"/>
            <a:ext cx="685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3FB635-F305-E342-A3B9-A224CA6E1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258" y="166746"/>
            <a:ext cx="1748172" cy="4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37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4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E5A025-B9EC-4B3B-8A5A-78BE0B9984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88" y="117348"/>
            <a:ext cx="1589247" cy="3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33912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5406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91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93725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52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93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08125" y="1543049"/>
            <a:ext cx="2546117" cy="140841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88464" y="1543049"/>
            <a:ext cx="2546117" cy="140841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35" y="1134684"/>
            <a:ext cx="2415741" cy="3528796"/>
          </a:xfrm>
          <a:prstGeom prst="rect">
            <a:avLst/>
          </a:prstGeom>
        </p:spPr>
      </p:pic>
      <p:sp>
        <p:nvSpPr>
          <p:cNvPr id="4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720840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877" y="1134684"/>
            <a:ext cx="2415741" cy="3528796"/>
          </a:xfrm>
          <a:prstGeom prst="rect">
            <a:avLst/>
          </a:prstGeom>
        </p:spPr>
      </p:pic>
      <p:sp>
        <p:nvSpPr>
          <p:cNvPr id="15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5022182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548" y="1439120"/>
            <a:ext cx="2415741" cy="3528796"/>
          </a:xfrm>
          <a:prstGeom prst="rect">
            <a:avLst/>
          </a:prstGeom>
        </p:spPr>
      </p:pic>
      <p:sp>
        <p:nvSpPr>
          <p:cNvPr id="1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172853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206" y="1439120"/>
            <a:ext cx="2415741" cy="3528796"/>
          </a:xfrm>
          <a:prstGeom prst="rect">
            <a:avLst/>
          </a:prstGeom>
        </p:spPr>
      </p:pic>
      <p:sp>
        <p:nvSpPr>
          <p:cNvPr id="19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871511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506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934" userDrawn="1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95314" y="1857487"/>
            <a:ext cx="7953374" cy="202687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129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961343" y="1754911"/>
            <a:ext cx="1204382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631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95314" y="1543050"/>
            <a:ext cx="7953374" cy="96348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706" y="1142482"/>
            <a:ext cx="2415741" cy="3528796"/>
          </a:xfrm>
          <a:prstGeom prst="rect">
            <a:avLst/>
          </a:prstGeom>
        </p:spPr>
      </p:pic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118011" y="1703348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263" y="1142482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6750568" y="1703348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98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766" y="1194045"/>
            <a:ext cx="2415741" cy="3528796"/>
          </a:xfrm>
          <a:prstGeom prst="rect">
            <a:avLst/>
          </a:prstGeom>
        </p:spPr>
      </p:pic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156071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323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788628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811" y="1194045"/>
            <a:ext cx="2415741" cy="3528796"/>
          </a:xfrm>
          <a:prstGeom prst="rect">
            <a:avLst/>
          </a:prstGeom>
        </p:spPr>
      </p:pic>
      <p:sp>
        <p:nvSpPr>
          <p:cNvPr id="20" name="Picture Placeholder 25"/>
          <p:cNvSpPr>
            <a:spLocks noGrp="1"/>
          </p:cNvSpPr>
          <p:nvPr>
            <p:ph type="pic" sz="quarter" idx="19"/>
          </p:nvPr>
        </p:nvSpPr>
        <p:spPr>
          <a:xfrm>
            <a:off x="5438116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35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362" y="1100444"/>
            <a:ext cx="2918752" cy="40430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278966" y="1689100"/>
            <a:ext cx="2209799" cy="3454399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E5A025-B9EC-4B3B-8A5A-78BE0B9984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88" y="117348"/>
            <a:ext cx="1589247" cy="3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" y="185298"/>
            <a:ext cx="3129491" cy="457140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42733" y="575841"/>
            <a:ext cx="529484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42416" y="959101"/>
            <a:ext cx="530468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42416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800011" y="912452"/>
            <a:ext cx="1552896" cy="2917902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37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 &amp; i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/>
          <p:cNvSpPr>
            <a:spLocks noGrp="1"/>
          </p:cNvSpPr>
          <p:nvPr>
            <p:ph type="pic" sz="quarter" idx="12"/>
          </p:nvPr>
        </p:nvSpPr>
        <p:spPr>
          <a:xfrm>
            <a:off x="1614488" y="1471670"/>
            <a:ext cx="5915025" cy="3186055"/>
          </a:xfrm>
          <a:custGeom>
            <a:avLst/>
            <a:gdLst>
              <a:gd name="connsiteX0" fmla="*/ 0 w 5915025"/>
              <a:gd name="connsiteY0" fmla="*/ 0 h 3326159"/>
              <a:gd name="connsiteX1" fmla="*/ 5915025 w 5915025"/>
              <a:gd name="connsiteY1" fmla="*/ 0 h 3326159"/>
              <a:gd name="connsiteX2" fmla="*/ 5915025 w 5915025"/>
              <a:gd name="connsiteY2" fmla="*/ 3326159 h 3326159"/>
              <a:gd name="connsiteX3" fmla="*/ 0 w 5915025"/>
              <a:gd name="connsiteY3" fmla="*/ 3326159 h 332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5025" h="3326159">
                <a:moveTo>
                  <a:pt x="0" y="0"/>
                </a:moveTo>
                <a:lnTo>
                  <a:pt x="5915025" y="0"/>
                </a:lnTo>
                <a:lnTo>
                  <a:pt x="5915025" y="3326159"/>
                </a:lnTo>
                <a:lnTo>
                  <a:pt x="0" y="332615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Freeform 20"/>
          <p:cNvSpPr/>
          <p:nvPr userDrawn="1"/>
        </p:nvSpPr>
        <p:spPr>
          <a:xfrm>
            <a:off x="1614488" y="1318534"/>
            <a:ext cx="5915025" cy="156764"/>
          </a:xfrm>
          <a:custGeom>
            <a:avLst/>
            <a:gdLst>
              <a:gd name="connsiteX0" fmla="*/ 116359 w 15763003"/>
              <a:gd name="connsiteY0" fmla="*/ 0 h 418038"/>
              <a:gd name="connsiteX1" fmla="*/ 15646645 w 15763003"/>
              <a:gd name="connsiteY1" fmla="*/ 0 h 418038"/>
              <a:gd name="connsiteX2" fmla="*/ 15763003 w 15763003"/>
              <a:gd name="connsiteY2" fmla="*/ 116359 h 418038"/>
              <a:gd name="connsiteX3" fmla="*/ 15763003 w 15763003"/>
              <a:gd name="connsiteY3" fmla="*/ 418038 h 418038"/>
              <a:gd name="connsiteX4" fmla="*/ 0 w 15763003"/>
              <a:gd name="connsiteY4" fmla="*/ 418038 h 418038"/>
              <a:gd name="connsiteX5" fmla="*/ 0 w 15763003"/>
              <a:gd name="connsiteY5" fmla="*/ 116359 h 418038"/>
              <a:gd name="connsiteX6" fmla="*/ 116359 w 15763003"/>
              <a:gd name="connsiteY6" fmla="*/ 0 h 41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003" h="418038">
                <a:moveTo>
                  <a:pt x="116359" y="0"/>
                </a:moveTo>
                <a:lnTo>
                  <a:pt x="15646645" y="0"/>
                </a:lnTo>
                <a:cubicBezTo>
                  <a:pt x="15710907" y="0"/>
                  <a:pt x="15763003" y="52096"/>
                  <a:pt x="15763003" y="116359"/>
                </a:cubicBezTo>
                <a:lnTo>
                  <a:pt x="15763003" y="418038"/>
                </a:lnTo>
                <a:lnTo>
                  <a:pt x="0" y="418038"/>
                </a:lnTo>
                <a:lnTo>
                  <a:pt x="0" y="116359"/>
                </a:lnTo>
                <a:cubicBezTo>
                  <a:pt x="0" y="52096"/>
                  <a:pt x="52096" y="0"/>
                  <a:pt x="1163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sp>
        <p:nvSpPr>
          <p:cNvPr id="22" name="Oval 21"/>
          <p:cNvSpPr/>
          <p:nvPr userDrawn="1"/>
        </p:nvSpPr>
        <p:spPr>
          <a:xfrm>
            <a:off x="1711524" y="1367661"/>
            <a:ext cx="54173" cy="54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sp>
        <p:nvSpPr>
          <p:cNvPr id="23" name="Oval 22"/>
          <p:cNvSpPr/>
          <p:nvPr userDrawn="1"/>
        </p:nvSpPr>
        <p:spPr>
          <a:xfrm>
            <a:off x="1806610" y="1367661"/>
            <a:ext cx="54173" cy="541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sp>
        <p:nvSpPr>
          <p:cNvPr id="24" name="Oval 23"/>
          <p:cNvSpPr/>
          <p:nvPr userDrawn="1"/>
        </p:nvSpPr>
        <p:spPr>
          <a:xfrm>
            <a:off x="1901697" y="1367661"/>
            <a:ext cx="54173" cy="541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154465" y="1366181"/>
            <a:ext cx="298052" cy="55653"/>
            <a:chOff x="19078575" y="3106739"/>
            <a:chExt cx="794804" cy="148407"/>
          </a:xfrm>
        </p:grpSpPr>
        <p:grpSp>
          <p:nvGrpSpPr>
            <p:cNvPr id="26" name="Group 25"/>
            <p:cNvGrpSpPr/>
            <p:nvPr/>
          </p:nvGrpSpPr>
          <p:grpSpPr>
            <a:xfrm>
              <a:off x="19736219" y="3106739"/>
              <a:ext cx="137160" cy="137160"/>
              <a:chOff x="19740165" y="3110684"/>
              <a:chExt cx="138113" cy="13811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ounded Rectangle 26"/>
            <p:cNvSpPr/>
            <p:nvPr/>
          </p:nvSpPr>
          <p:spPr>
            <a:xfrm>
              <a:off x="19415125" y="3110684"/>
              <a:ext cx="144462" cy="144462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19078575" y="3255146"/>
              <a:ext cx="161925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5"/>
          <p:cNvSpPr>
            <a:spLocks noGrp="1"/>
          </p:cNvSpPr>
          <p:nvPr>
            <p:ph type="pic" sz="quarter" idx="17"/>
          </p:nvPr>
        </p:nvSpPr>
        <p:spPr>
          <a:xfrm>
            <a:off x="5869461" y="2131214"/>
            <a:ext cx="1305324" cy="2409359"/>
          </a:xfrm>
          <a:custGeom>
            <a:avLst/>
            <a:gdLst>
              <a:gd name="connsiteX0" fmla="*/ 8541 w 1308021"/>
              <a:gd name="connsiteY0" fmla="*/ 0 h 2409359"/>
              <a:gd name="connsiteX1" fmla="*/ 1299480 w 1308021"/>
              <a:gd name="connsiteY1" fmla="*/ 0 h 2409359"/>
              <a:gd name="connsiteX2" fmla="*/ 1308021 w 1308021"/>
              <a:gd name="connsiteY2" fmla="*/ 8878 h 2409359"/>
              <a:gd name="connsiteX3" fmla="*/ 1308021 w 1308021"/>
              <a:gd name="connsiteY3" fmla="*/ 2400481 h 2409359"/>
              <a:gd name="connsiteX4" fmla="*/ 1299480 w 1308021"/>
              <a:gd name="connsiteY4" fmla="*/ 2409359 h 2409359"/>
              <a:gd name="connsiteX5" fmla="*/ 8541 w 1308021"/>
              <a:gd name="connsiteY5" fmla="*/ 2409359 h 2409359"/>
              <a:gd name="connsiteX6" fmla="*/ 0 w 1308021"/>
              <a:gd name="connsiteY6" fmla="*/ 2400481 h 2409359"/>
              <a:gd name="connsiteX7" fmla="*/ 0 w 1308021"/>
              <a:gd name="connsiteY7" fmla="*/ 8878 h 2409359"/>
              <a:gd name="connsiteX8" fmla="*/ 8541 w 1308021"/>
              <a:gd name="connsiteY8" fmla="*/ 0 h 240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021" h="2409359">
                <a:moveTo>
                  <a:pt x="8541" y="0"/>
                </a:moveTo>
                <a:lnTo>
                  <a:pt x="1299480" y="0"/>
                </a:lnTo>
                <a:cubicBezTo>
                  <a:pt x="1304198" y="0"/>
                  <a:pt x="1308021" y="3975"/>
                  <a:pt x="1308021" y="8878"/>
                </a:cubicBezTo>
                <a:lnTo>
                  <a:pt x="1308021" y="2400481"/>
                </a:lnTo>
                <a:cubicBezTo>
                  <a:pt x="1308021" y="2405384"/>
                  <a:pt x="1304198" y="2409359"/>
                  <a:pt x="1299480" y="2409359"/>
                </a:cubicBezTo>
                <a:lnTo>
                  <a:pt x="8541" y="2409359"/>
                </a:lnTo>
                <a:cubicBezTo>
                  <a:pt x="3824" y="2409359"/>
                  <a:pt x="0" y="2405384"/>
                  <a:pt x="0" y="2400481"/>
                </a:cubicBezTo>
                <a:lnTo>
                  <a:pt x="0" y="8878"/>
                </a:lnTo>
                <a:cubicBezTo>
                  <a:pt x="0" y="3975"/>
                  <a:pt x="3824" y="0"/>
                  <a:pt x="8541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6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E5A025-B9EC-4B3B-8A5A-78BE0B9984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88" y="117348"/>
            <a:ext cx="1589247" cy="3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595314" y="1934633"/>
            <a:ext cx="7953374" cy="187258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535" y="1432135"/>
            <a:ext cx="5027326" cy="304984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57511" y="1714500"/>
            <a:ext cx="3635375" cy="23241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723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655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7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200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93725" y="1543050"/>
            <a:ext cx="7953375" cy="2743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3725" y="1543050"/>
            <a:ext cx="3821113" cy="2743200"/>
          </a:xfrm>
          <a:prstGeom prst="rect">
            <a:avLst/>
          </a:prstGeo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608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, Mission &amp; 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543050"/>
            <a:ext cx="3152716" cy="2743200"/>
          </a:xfrm>
          <a:custGeom>
            <a:avLst/>
            <a:gdLst>
              <a:gd name="connsiteX0" fmla="*/ 0 w 9516533"/>
              <a:gd name="connsiteY0" fmla="*/ 0 h 8280400"/>
              <a:gd name="connsiteX1" fmla="*/ 5376333 w 9516533"/>
              <a:gd name="connsiteY1" fmla="*/ 0 h 8280400"/>
              <a:gd name="connsiteX2" fmla="*/ 9516533 w 9516533"/>
              <a:gd name="connsiteY2" fmla="*/ 4140200 h 8280400"/>
              <a:gd name="connsiteX3" fmla="*/ 5376333 w 9516533"/>
              <a:gd name="connsiteY3" fmla="*/ 8280400 h 8280400"/>
              <a:gd name="connsiteX4" fmla="*/ 0 w 9516533"/>
              <a:gd name="connsiteY4" fmla="*/ 8280400 h 82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6533" h="8280400">
                <a:moveTo>
                  <a:pt x="0" y="0"/>
                </a:moveTo>
                <a:lnTo>
                  <a:pt x="5376333" y="0"/>
                </a:lnTo>
                <a:cubicBezTo>
                  <a:pt x="7662902" y="0"/>
                  <a:pt x="9516533" y="1853631"/>
                  <a:pt x="9516533" y="4140200"/>
                </a:cubicBezTo>
                <a:cubicBezTo>
                  <a:pt x="9516533" y="6426769"/>
                  <a:pt x="7662902" y="8280400"/>
                  <a:pt x="5376333" y="8280400"/>
                </a:cubicBezTo>
                <a:lnTo>
                  <a:pt x="0" y="8280400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5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86213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E5A025-B9EC-4B3B-8A5A-78BE0B9984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88" y="117348"/>
            <a:ext cx="1589247" cy="3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0" orient="horz" pos="972" userDrawn="1">
          <p15:clr>
            <a:srgbClr val="FBAE40"/>
          </p15:clr>
        </p15:guide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88" r:id="rId3"/>
    <p:sldLayoutId id="2147483675" r:id="rId4"/>
    <p:sldLayoutId id="2147483690" r:id="rId5"/>
    <p:sldLayoutId id="2147483691" r:id="rId6"/>
    <p:sldLayoutId id="2147483689" r:id="rId7"/>
    <p:sldLayoutId id="2147483676" r:id="rId8"/>
    <p:sldLayoutId id="2147483695" r:id="rId9"/>
    <p:sldLayoutId id="2147483677" r:id="rId10"/>
    <p:sldLayoutId id="2147483678" r:id="rId11"/>
    <p:sldLayoutId id="2147483679" r:id="rId12"/>
    <p:sldLayoutId id="2147483686" r:id="rId13"/>
    <p:sldLayoutId id="2147483687" r:id="rId14"/>
    <p:sldLayoutId id="2147483693" r:id="rId15"/>
    <p:sldLayoutId id="2147483680" r:id="rId16"/>
    <p:sldLayoutId id="2147483683" r:id="rId17"/>
    <p:sldLayoutId id="2147483682" r:id="rId18"/>
    <p:sldLayoutId id="2147483681" r:id="rId19"/>
    <p:sldLayoutId id="2147483692" r:id="rId20"/>
    <p:sldLayoutId id="2147483694" r:id="rId21"/>
    <p:sldLayoutId id="2147483684" r:id="rId22"/>
    <p:sldLayoutId id="2147483685" r:id="rId23"/>
    <p:sldLayoutId id="2147483696" r:id="rId24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cg.usc.edu/training-resources/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dcg.usc.edu/getting-started/who-does-what-for-contracts-and-grants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cg.usc.edu/wp-content/uploads/sites/4/2023/05/Contract-Responsibilities_FINAL.pdf" TargetMode="External"/><Relationship Id="rId5" Type="http://schemas.openxmlformats.org/officeDocument/2006/relationships/hyperlink" Target="https://dcg.usc.edu/dcg-newsflash/" TargetMode="External"/><Relationship Id="rId4" Type="http://schemas.openxmlformats.org/officeDocument/2006/relationships/hyperlink" Target="https://dcg.usc.ed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ountree@usc.edu" TargetMode="External"/><Relationship Id="rId5" Type="http://schemas.openxmlformats.org/officeDocument/2006/relationships/hyperlink" Target="https://usc.zoom.us/j/98233041088" TargetMode="External"/><Relationship Id="rId4" Type="http://schemas.openxmlformats.org/officeDocument/2006/relationships/hyperlink" Target="https://dcg.usc.edu/contracts-and-grants-director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hyperlink" Target="https://dcg.usc.edu/contracts-and-grants-directory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cg.usc.edu/contracts-and-grants-directory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3E658D-0C62-2446-ACE8-7B3599307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3853FB7-4941-8A48-9AD3-B274D309BA51}"/>
              </a:ext>
            </a:extLst>
          </p:cNvPr>
          <p:cNvSpPr/>
          <p:nvPr/>
        </p:nvSpPr>
        <p:spPr>
          <a:xfrm>
            <a:off x="0" y="1237519"/>
            <a:ext cx="5915770" cy="220585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094808-7F6C-5F4A-92E9-613BB2D128B9}"/>
              </a:ext>
            </a:extLst>
          </p:cNvPr>
          <p:cNvSpPr txBox="1"/>
          <p:nvPr/>
        </p:nvSpPr>
        <p:spPr>
          <a:xfrm>
            <a:off x="193996" y="1550708"/>
            <a:ext cx="6386860" cy="1513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cap="all" spc="50" dirty="0">
                <a:latin typeface="Raleway" panose="020B0003030101060003" pitchFamily="34" charset="0"/>
              </a:rPr>
              <a:t>The department of contracts and grants</a:t>
            </a:r>
          </a:p>
          <a:p>
            <a:pPr>
              <a:lnSpc>
                <a:spcPts val="2200"/>
              </a:lnSpc>
            </a:pPr>
            <a:br>
              <a:rPr lang="en-US" sz="1800" b="1" cap="all" spc="50" dirty="0">
                <a:latin typeface="Raleway" panose="020B0003030101060003" pitchFamily="34" charset="0"/>
              </a:rPr>
            </a:br>
            <a:br>
              <a:rPr lang="en-US" sz="1800" b="1" cap="all" spc="50" dirty="0">
                <a:latin typeface="Raleway" panose="020B0003030101060003" pitchFamily="34" charset="0"/>
              </a:rPr>
            </a:br>
            <a:r>
              <a:rPr lang="en-US" sz="1800" b="1" cap="all" spc="50" dirty="0">
                <a:latin typeface="Raleway" panose="020B0003030101060003" pitchFamily="34" charset="0"/>
              </a:rPr>
              <a:t>Navigating research at </a:t>
            </a:r>
            <a:r>
              <a:rPr lang="en-US" sz="1800" b="1" cap="all" spc="50" dirty="0" err="1">
                <a:latin typeface="Raleway" panose="020B0003030101060003" pitchFamily="34" charset="0"/>
              </a:rPr>
              <a:t>usc</a:t>
            </a:r>
            <a:endParaRPr lang="en-US" sz="1800" b="1" cap="all" spc="50" dirty="0">
              <a:latin typeface="Raleway" panose="020B0003030101060003" pitchFamily="34" charset="0"/>
            </a:endParaRPr>
          </a:p>
          <a:p>
            <a:pPr>
              <a:lnSpc>
                <a:spcPts val="2200"/>
              </a:lnSpc>
            </a:pPr>
            <a:r>
              <a:rPr lang="en-US" sz="1800" b="1" cap="all" spc="50" dirty="0">
                <a:latin typeface="Raleway" panose="020B0003030101060003" pitchFamily="34" charset="0"/>
              </a:rPr>
              <a:t>August 19, 2023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00203A-4EC0-9E4A-B863-6CFB05339BDD}"/>
              </a:ext>
            </a:extLst>
          </p:cNvPr>
          <p:cNvCxnSpPr>
            <a:cxnSpLocks/>
          </p:cNvCxnSpPr>
          <p:nvPr/>
        </p:nvCxnSpPr>
        <p:spPr>
          <a:xfrm>
            <a:off x="295980" y="1449599"/>
            <a:ext cx="685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3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73AB9F-48AE-492B-9E94-4747C17E6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8" y="1128246"/>
            <a:ext cx="8000637" cy="215509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Raleway" panose="020B0003030101060003" pitchFamily="34" charset="0"/>
              </a:rPr>
              <a:t>Training and DEVELOPMENT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4FA4692-BBBE-4335-AB12-4F6E8B83F585}"/>
              </a:ext>
            </a:extLst>
          </p:cNvPr>
          <p:cNvSpPr txBox="1">
            <a:spLocks/>
          </p:cNvSpPr>
          <p:nvPr/>
        </p:nvSpPr>
        <p:spPr>
          <a:xfrm>
            <a:off x="2013652" y="3067829"/>
            <a:ext cx="2713690" cy="6780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800"/>
              </a:spcAft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Grants Management Training  </a:t>
            </a:r>
            <a:b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(Faculty &amp; Staff)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06E698-EBFF-A44C-9D63-F1B6F3A6BC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0"/>
            <a:ext cx="5876086" cy="262185"/>
          </a:xfrm>
        </p:spPr>
        <p:txBody>
          <a:bodyPr/>
          <a:lstStyle/>
          <a:p>
            <a:r>
              <a:rPr lang="en-US" sz="1100" i="1" dirty="0">
                <a:solidFill>
                  <a:schemeClr val="tx1"/>
                </a:solidFill>
                <a:cs typeface="Calibri" panose="020F0502020204030204" pitchFamily="34" charset="0"/>
              </a:rPr>
              <a:t>Provide Training and Education to the Research Community </a:t>
            </a:r>
            <a:endParaRPr lang="en-US" sz="1100" i="1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CCE7F1-8B23-4A3E-BC66-65D946C14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929" y="110142"/>
            <a:ext cx="2157113" cy="64008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ED0AA3C-CA10-4DD2-B0B2-6F915381C60B}"/>
              </a:ext>
            </a:extLst>
          </p:cNvPr>
          <p:cNvSpPr txBox="1">
            <a:spLocks/>
          </p:cNvSpPr>
          <p:nvPr/>
        </p:nvSpPr>
        <p:spPr>
          <a:xfrm>
            <a:off x="192973" y="3043299"/>
            <a:ext cx="1932389" cy="1729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800"/>
              </a:spcAft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C&amp;G Curriculum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3D4E8EE-91F9-48D0-AAEC-8E5F7C2421BD}"/>
              </a:ext>
            </a:extLst>
          </p:cNvPr>
          <p:cNvSpPr txBox="1">
            <a:spLocks/>
          </p:cNvSpPr>
          <p:nvPr/>
        </p:nvSpPr>
        <p:spPr>
          <a:xfrm>
            <a:off x="7051617" y="3002952"/>
            <a:ext cx="1899410" cy="56076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800"/>
              </a:spcAft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One-on-One Training </a:t>
            </a:r>
            <a:b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(As Requested)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0553D54-2977-473F-B76D-56965923A0FD}"/>
              </a:ext>
            </a:extLst>
          </p:cNvPr>
          <p:cNvSpPr txBox="1">
            <a:spLocks/>
          </p:cNvSpPr>
          <p:nvPr/>
        </p:nvSpPr>
        <p:spPr>
          <a:xfrm>
            <a:off x="4983687" y="3067829"/>
            <a:ext cx="1610127" cy="31068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800"/>
              </a:spcAft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Cayuse SP Training</a:t>
            </a:r>
          </a:p>
        </p:txBody>
      </p:sp>
    </p:spTree>
    <p:extLst>
      <p:ext uri="{BB962C8B-B14F-4D97-AF65-F5344CB8AC3E}">
        <p14:creationId xmlns:p14="http://schemas.microsoft.com/office/powerpoint/2010/main" val="318573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1F0BD661-59A5-48DD-93BF-3AEF50BF18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3" y="3527582"/>
            <a:ext cx="1565067" cy="156506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Raleway" panose="020B0003030101060003" pitchFamily="34" charset="0"/>
              </a:rPr>
              <a:t>resources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Raleway" panose="020B00030301010600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CCE7F1-8B23-4A3E-BC66-65D946C14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929" y="110142"/>
            <a:ext cx="2157113" cy="6400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45D354-5FA0-4B39-80EC-FBDA712714D8}"/>
              </a:ext>
            </a:extLst>
          </p:cNvPr>
          <p:cNvSpPr/>
          <p:nvPr/>
        </p:nvSpPr>
        <p:spPr>
          <a:xfrm>
            <a:off x="449037" y="1076667"/>
            <a:ext cx="8229599" cy="227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sz="1800" spc="4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DCG Website</a:t>
            </a:r>
            <a:r>
              <a:rPr lang="en-US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br>
              <a:rPr lang="en-US" sz="1400" dirty="0">
                <a:latin typeface="Raleway" panose="020B0604020202020204" charset="0"/>
              </a:rPr>
            </a:br>
            <a:br>
              <a:rPr lang="en-US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1800" spc="4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  <a:ea typeface="Open Sans Light" panose="020B0306030504020204" pitchFamily="34" charset="0"/>
              <a:cs typeface="Open Sans Light" panose="020B0306030504020204" pitchFamily="34" charset="0"/>
              <a:hlinkClick r:id="rId5"/>
            </a:endParaRP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DCG Newsflash</a:t>
            </a:r>
            <a:r>
              <a:rPr lang="en-US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br>
              <a:rPr lang="en-US" sz="1400" dirty="0">
                <a:latin typeface="Raleway" panose="020B0604020202020204" charset="0"/>
              </a:rPr>
            </a:br>
            <a:endParaRPr lang="en-US" sz="1800" spc="4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Raleway" panose="020B0604020202020204" charset="0"/>
                <a:hlinkClick r:id="rId6"/>
              </a:rPr>
              <a:t>USC Offices Responsible for Handling Agreements</a:t>
            </a:r>
            <a:endParaRPr lang="en-US" sz="1800" dirty="0">
              <a:latin typeface="Raleway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  <a:hlinkClick r:id="rId7"/>
              </a:rPr>
              <a:t>Roles and Responsibilities in Research Administration</a:t>
            </a:r>
            <a:endParaRPr lang="en-US" sz="1800" spc="4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1800" spc="4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  <a:ea typeface="Open Sans Light" panose="020B0306030504020204" pitchFamily="34" charset="0"/>
              <a:cs typeface="Open Sans Light" panose="020B0306030504020204" pitchFamily="34" charset="0"/>
              <a:hlinkClick r:id="rId8"/>
            </a:endParaRP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  <a:hlinkClick r:id="rId8"/>
              </a:rPr>
              <a:t>Cayuse SP Guide and Training Materials</a:t>
            </a:r>
            <a:br>
              <a:rPr lang="en-US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en-US" sz="16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1400" spc="4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DB7CD5-6BFF-4FCA-BDC0-EF62E7C86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90" y="1169064"/>
            <a:ext cx="5262815" cy="14641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9896F-60F6-4F44-9112-C55B3569B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961" y="780766"/>
            <a:ext cx="7953374" cy="38326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Raleway" panose="020B0003030101060003" pitchFamily="34" charset="0"/>
              </a:rPr>
              <a:t>Communication and Planning Ahead are the key!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DFE8C-B710-46D8-9B50-938F170E5F64}"/>
              </a:ext>
            </a:extLst>
          </p:cNvPr>
          <p:cNvSpPr txBox="1"/>
          <p:nvPr/>
        </p:nvSpPr>
        <p:spPr>
          <a:xfrm>
            <a:off x="247828" y="2571750"/>
            <a:ext cx="8579978" cy="32321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800" spc="40" dirty="0">
                <a:latin typeface="Raleway" panose="020B00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DCG Contact Directory</a:t>
            </a:r>
            <a:br>
              <a:rPr lang="en-US" sz="1800" spc="40" dirty="0">
                <a:latin typeface="Raleway" panose="020B00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1400" spc="40" dirty="0">
              <a:latin typeface="Raleway" panose="020B00030301010600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1800" spc="40" dirty="0">
              <a:latin typeface="Raleway" panose="020B00030301010600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n-US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DCG Office Hours via Zoom</a:t>
            </a:r>
            <a:r>
              <a:rPr lang="en-US" sz="16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https://usc.zoom.us/j/98233041088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Raleway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50000"/>
              </a:lnSpc>
            </a:pPr>
            <a:br>
              <a:rPr lang="en-US" sz="1600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Wednesdays:  9-10 a.m.</a:t>
            </a:r>
          </a:p>
          <a:p>
            <a:pPr algn="ctr">
              <a:lnSpc>
                <a:spcPct val="130000"/>
              </a:lnSpc>
            </a:pPr>
            <a:br>
              <a:rPr lang="en-US" sz="1800" spc="40" dirty="0">
                <a:latin typeface="Raleway" panose="020B00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600" spc="40" dirty="0">
                <a:latin typeface="Raleway" panose="020B00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Katie Rountree</a:t>
            </a:r>
          </a:p>
          <a:p>
            <a:pPr algn="ctr">
              <a:lnSpc>
                <a:spcPts val="1700"/>
              </a:lnSpc>
            </a:pPr>
            <a:r>
              <a:rPr lang="en-US" sz="1600" spc="40" dirty="0">
                <a:latin typeface="Raleway" panose="020B00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Associate Director, DCG</a:t>
            </a:r>
          </a:p>
          <a:p>
            <a:pPr algn="ctr">
              <a:lnSpc>
                <a:spcPts val="1700"/>
              </a:lnSpc>
            </a:pPr>
            <a:r>
              <a:rPr lang="en-US" sz="16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rountree@usc.edu</a:t>
            </a:r>
            <a:br>
              <a:rPr lang="en-US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1800" spc="4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lnSpc>
                <a:spcPts val="20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003030101060003" pitchFamily="34" charset="0"/>
              <a:ea typeface="Lato" panose="020B0604020202020204" charset="0"/>
              <a:cs typeface="Lato" panose="020B0604020202020204" charset="0"/>
            </a:endParaRPr>
          </a:p>
          <a:p>
            <a:pPr algn="ctr">
              <a:lnSpc>
                <a:spcPts val="20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0030301010600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6D93DB-1C85-4D6C-B8BF-699B4EA6EF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929" y="110142"/>
            <a:ext cx="2157113" cy="6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A516E9-E995-2E49-A8C7-A0734C0C9912}"/>
              </a:ext>
            </a:extLst>
          </p:cNvPr>
          <p:cNvCxnSpPr>
            <a:stCxn id="5" idx="0"/>
          </p:cNvCxnSpPr>
          <p:nvPr/>
        </p:nvCxnSpPr>
        <p:spPr>
          <a:xfrm>
            <a:off x="498213" y="986841"/>
            <a:ext cx="0" cy="256970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72537" y="487580"/>
            <a:ext cx="0" cy="232521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7285" y="432022"/>
            <a:ext cx="2772679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200" b="1" cap="all" spc="80" dirty="0">
                <a:latin typeface="Raleway" panose="020B00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974E8A-E42C-4221-B56A-BD5FFD559836}"/>
              </a:ext>
            </a:extLst>
          </p:cNvPr>
          <p:cNvSpPr txBox="1"/>
          <p:nvPr/>
        </p:nvSpPr>
        <p:spPr>
          <a:xfrm>
            <a:off x="826875" y="868182"/>
            <a:ext cx="3954161" cy="3824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70000"/>
              </a:lnSpc>
            </a:pPr>
            <a:r>
              <a:rPr lang="en-US" sz="1400" b="1" dirty="0">
                <a:latin typeface="Raleway" panose="020B0003030101060003" pitchFamily="34" charset="0"/>
                <a:cs typeface="Poppins SemiBold" panose="02000000000000000000" pitchFamily="2" charset="0"/>
              </a:rPr>
              <a:t>OVERVIEW OF DCG SERVICES</a:t>
            </a:r>
          </a:p>
          <a:p>
            <a:pPr>
              <a:lnSpc>
                <a:spcPct val="270000"/>
              </a:lnSpc>
            </a:pPr>
            <a:r>
              <a:rPr lang="en-US" sz="1400" b="1" dirty="0">
                <a:latin typeface="Raleway" panose="020B0003030101060003" pitchFamily="34" charset="0"/>
                <a:cs typeface="Poppins SemiBold" panose="02000000000000000000" pitchFamily="2" charset="0"/>
              </a:rPr>
              <a:t>THE DCG TEAM</a:t>
            </a:r>
          </a:p>
          <a:p>
            <a:pPr>
              <a:lnSpc>
                <a:spcPct val="270000"/>
              </a:lnSpc>
            </a:pPr>
            <a:r>
              <a:rPr lang="en-US" sz="1400" b="1" dirty="0">
                <a:latin typeface="Raleway" panose="020B0003030101060003" pitchFamily="34" charset="0"/>
                <a:cs typeface="Poppins SemiBold" panose="02000000000000000000" pitchFamily="2" charset="0"/>
              </a:rPr>
              <a:t>PROPOSAL SERVICES	</a:t>
            </a:r>
          </a:p>
          <a:p>
            <a:pPr>
              <a:lnSpc>
                <a:spcPct val="270000"/>
              </a:lnSpc>
            </a:pPr>
            <a:r>
              <a:rPr lang="en-US" sz="1400" b="1" dirty="0">
                <a:latin typeface="Raleway" panose="020B0003030101060003" pitchFamily="34" charset="0"/>
                <a:cs typeface="Poppins SemiBold" panose="02000000000000000000" pitchFamily="2" charset="0"/>
              </a:rPr>
              <a:t>AWARD SERVICES</a:t>
            </a:r>
          </a:p>
          <a:p>
            <a:pPr>
              <a:lnSpc>
                <a:spcPct val="270000"/>
              </a:lnSpc>
            </a:pPr>
            <a:r>
              <a:rPr lang="en-US" sz="1400" b="1" dirty="0">
                <a:latin typeface="Raleway" panose="020B0003030101060003" pitchFamily="34" charset="0"/>
                <a:cs typeface="Poppins SemiBold" panose="02000000000000000000" pitchFamily="2" charset="0"/>
              </a:rPr>
              <a:t>POST AWARD SERVICES</a:t>
            </a:r>
          </a:p>
          <a:p>
            <a:pPr>
              <a:lnSpc>
                <a:spcPct val="270000"/>
              </a:lnSpc>
            </a:pPr>
            <a:r>
              <a:rPr lang="en-US" sz="1400" b="1" dirty="0">
                <a:latin typeface="Raleway" panose="020B0003030101060003" pitchFamily="34" charset="0"/>
                <a:cs typeface="Poppins SemiBold" panose="02000000000000000000" pitchFamily="2" charset="0"/>
              </a:rPr>
              <a:t>TRAINING AND EDUCATION</a:t>
            </a:r>
          </a:p>
          <a:p>
            <a:pPr>
              <a:lnSpc>
                <a:spcPct val="260000"/>
              </a:lnSpc>
            </a:pPr>
            <a:endParaRPr lang="en-US" sz="1000" b="1" dirty="0">
              <a:latin typeface="Raleway" panose="020B0003030101060003" pitchFamily="34" charset="0"/>
              <a:cs typeface="Poppins SemiBold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EC1EE7-C283-724A-883A-35020449377B}"/>
              </a:ext>
            </a:extLst>
          </p:cNvPr>
          <p:cNvSpPr/>
          <p:nvPr/>
        </p:nvSpPr>
        <p:spPr>
          <a:xfrm>
            <a:off x="270173" y="986841"/>
            <a:ext cx="456080" cy="4560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78BC7B-94C3-4946-8C27-F2E057A21B8B}"/>
              </a:ext>
            </a:extLst>
          </p:cNvPr>
          <p:cNvSpPr/>
          <p:nvPr/>
        </p:nvSpPr>
        <p:spPr>
          <a:xfrm>
            <a:off x="270173" y="1572257"/>
            <a:ext cx="456080" cy="4560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FE3156-E248-084D-ADBF-DA258F6152A5}"/>
              </a:ext>
            </a:extLst>
          </p:cNvPr>
          <p:cNvSpPr/>
          <p:nvPr/>
        </p:nvSpPr>
        <p:spPr>
          <a:xfrm>
            <a:off x="270173" y="2157673"/>
            <a:ext cx="456080" cy="4560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31B4D8-5390-A747-8CCF-A5C409C511AC}"/>
              </a:ext>
            </a:extLst>
          </p:cNvPr>
          <p:cNvSpPr/>
          <p:nvPr/>
        </p:nvSpPr>
        <p:spPr>
          <a:xfrm>
            <a:off x="270173" y="2743089"/>
            <a:ext cx="456080" cy="4560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93449C-321D-D449-A65B-511EEA070C70}"/>
              </a:ext>
            </a:extLst>
          </p:cNvPr>
          <p:cNvSpPr/>
          <p:nvPr/>
        </p:nvSpPr>
        <p:spPr>
          <a:xfrm>
            <a:off x="270173" y="3328503"/>
            <a:ext cx="456080" cy="4560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D5D234-05B2-E64D-B5BA-FB9275990F02}"/>
              </a:ext>
            </a:extLst>
          </p:cNvPr>
          <p:cNvSpPr txBox="1"/>
          <p:nvPr/>
        </p:nvSpPr>
        <p:spPr>
          <a:xfrm>
            <a:off x="370795" y="1057657"/>
            <a:ext cx="279066" cy="26282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345"/>
              </a:lnSpc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1</a:t>
            </a:r>
          </a:p>
          <a:p>
            <a:pPr algn="ctr">
              <a:lnSpc>
                <a:spcPts val="2345"/>
              </a:lnSpc>
            </a:pPr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cs typeface="Poppins SemiBold" panose="02000000000000000000" pitchFamily="2" charset="0"/>
            </a:endParaRPr>
          </a:p>
          <a:p>
            <a:pPr algn="ctr">
              <a:lnSpc>
                <a:spcPts val="2345"/>
              </a:lnSpc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2</a:t>
            </a:r>
          </a:p>
          <a:p>
            <a:pPr algn="ctr">
              <a:lnSpc>
                <a:spcPts val="2345"/>
              </a:lnSpc>
            </a:pPr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cs typeface="Poppins SemiBold" panose="02000000000000000000" pitchFamily="2" charset="0"/>
            </a:endParaRPr>
          </a:p>
          <a:p>
            <a:pPr algn="ctr">
              <a:lnSpc>
                <a:spcPts val="2345"/>
              </a:lnSpc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3</a:t>
            </a:r>
          </a:p>
          <a:p>
            <a:pPr algn="ctr">
              <a:lnSpc>
                <a:spcPts val="2345"/>
              </a:lnSpc>
            </a:pPr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cs typeface="Poppins SemiBold" panose="02000000000000000000" pitchFamily="2" charset="0"/>
            </a:endParaRPr>
          </a:p>
          <a:p>
            <a:pPr algn="ctr">
              <a:lnSpc>
                <a:spcPts val="2345"/>
              </a:lnSpc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4</a:t>
            </a:r>
          </a:p>
          <a:p>
            <a:pPr algn="ctr">
              <a:lnSpc>
                <a:spcPts val="2345"/>
              </a:lnSpc>
            </a:pPr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cs typeface="Poppins SemiBold" panose="02000000000000000000" pitchFamily="2" charset="0"/>
            </a:endParaRPr>
          </a:p>
          <a:p>
            <a:pPr algn="ctr">
              <a:lnSpc>
                <a:spcPts val="2345"/>
              </a:lnSpc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398E9-45B6-438B-8AF8-40F37F43BD3F}"/>
              </a:ext>
            </a:extLst>
          </p:cNvPr>
          <p:cNvSpPr/>
          <p:nvPr/>
        </p:nvSpPr>
        <p:spPr>
          <a:xfrm>
            <a:off x="293800" y="3913917"/>
            <a:ext cx="456080" cy="4560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3C6B5D-9388-40E4-9F7E-F1B26E364C77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498213" y="3784583"/>
            <a:ext cx="0" cy="12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10D0D049-4DCF-4992-9B52-070160E05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37" y="1308724"/>
            <a:ext cx="4972463" cy="28687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90F64E-B741-4A09-B022-7CBD74977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929" y="110142"/>
            <a:ext cx="2157113" cy="6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534232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Raleway" panose="020B0003030101060003" pitchFamily="34" charset="0"/>
              </a:rPr>
              <a:t>OVERVIEW OF DCG Services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45F561-4D20-4F09-B717-E76631D1BECE}"/>
              </a:ext>
            </a:extLst>
          </p:cNvPr>
          <p:cNvSpPr/>
          <p:nvPr/>
        </p:nvSpPr>
        <p:spPr>
          <a:xfrm>
            <a:off x="265113" y="1150731"/>
            <a:ext cx="4536369" cy="190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Raleway" panose="020B0003030101060003" pitchFamily="34" charset="0"/>
              </a:rPr>
              <a:t>Proposal Review, Approval and Submission</a:t>
            </a:r>
          </a:p>
          <a:p>
            <a:pPr marL="285750" indent="-2857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Raleway" panose="020B0003030101060003" pitchFamily="34" charset="0"/>
              </a:rPr>
              <a:t>Award Negotiation and Acceptance</a:t>
            </a:r>
          </a:p>
          <a:p>
            <a:pPr marL="285750" indent="-2857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Raleway" panose="020B0003030101060003" pitchFamily="34" charset="0"/>
              </a:rPr>
              <a:t>Award Set-up </a:t>
            </a:r>
          </a:p>
          <a:p>
            <a:pPr marL="285750" indent="-2857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Raleway" panose="020B0003030101060003" pitchFamily="34" charset="0"/>
              </a:rPr>
              <a:t>Subcontract Issuance, Negotiation and Acceptance</a:t>
            </a:r>
          </a:p>
          <a:p>
            <a:pPr marL="285750" indent="-2857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Raleway" panose="020B0003030101060003" pitchFamily="34" charset="0"/>
              </a:rPr>
              <a:t>Training and Education</a:t>
            </a:r>
          </a:p>
          <a:p>
            <a:pPr marL="285750" indent="-2857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Raleway" panose="020B0003030101060003" pitchFamily="34" charset="0"/>
              </a:rPr>
              <a:t>Develop and Maintain Positive Sponsor Relationships</a:t>
            </a:r>
            <a:endParaRPr lang="en-US" sz="1200" dirty="0">
              <a:latin typeface="Raleway" panose="020B00030301010600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87E96-1A5C-43F7-A523-96662668F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903944"/>
            <a:ext cx="5849441" cy="150972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  <a:latin typeface="Raleway" panose="020B0003030101060003" pitchFamily="34" charset="0"/>
              </a:rPr>
              <a:t>Your Partner in Extramural Sponsored Activity, Excluding Industry Sponsored Clinical Trials </a:t>
            </a:r>
          </a:p>
        </p:txBody>
      </p:sp>
      <p:pic>
        <p:nvPicPr>
          <p:cNvPr id="12" name="Picture 11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F72F4E87-CB10-4C37-B992-1B7ACFF9F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89" y="1176892"/>
            <a:ext cx="3259278" cy="2172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E22926-261A-4C45-966F-8FB16BB39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929" y="110142"/>
            <a:ext cx="2157113" cy="6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D5724C-EC17-431E-9EB9-3CA50D105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Raleway" panose="020B0003030101060003" pitchFamily="34" charset="0"/>
              </a:rPr>
              <a:t>The dcg team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Raleway" panose="020B0003030101060003" pitchFamily="34" charset="0"/>
            </a:endParaRPr>
          </a:p>
          <a:p>
            <a:endParaRPr lang="en-US" dirty="0">
              <a:latin typeface="Raleway" panose="020B000303010106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0C9F7-830F-4E8E-B527-B1712AEAC8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571" y="935050"/>
            <a:ext cx="7953374" cy="141344"/>
          </a:xfrm>
        </p:spPr>
        <p:txBody>
          <a:bodyPr/>
          <a:lstStyle/>
          <a:p>
            <a:pPr marL="342900" lvl="1" indent="0">
              <a:buNone/>
            </a:pPr>
            <a:r>
              <a:rPr lang="en-US" sz="1600" dirty="0">
                <a:solidFill>
                  <a:schemeClr val="accent2"/>
                </a:solidFill>
                <a:latin typeface="Raleway" panose="020B0003030101060003" pitchFamily="34" charset="0"/>
                <a:hlinkClick r:id="rId2"/>
              </a:rPr>
              <a:t>https://dcg.usc.edu/contracts-and-grants-directory/</a:t>
            </a:r>
            <a:r>
              <a:rPr lang="en-US" sz="1600" dirty="0">
                <a:solidFill>
                  <a:schemeClr val="accent2"/>
                </a:solidFill>
                <a:latin typeface="Raleway" panose="020B0003030101060003" pitchFamily="34" charset="0"/>
              </a:rPr>
              <a:t>  </a:t>
            </a:r>
          </a:p>
          <a:p>
            <a:endParaRPr lang="en-US" dirty="0">
              <a:latin typeface="Raleway" panose="020B00030301010600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D76CB7-7811-4EB0-97E7-60DE0DD31738}"/>
              </a:ext>
            </a:extLst>
          </p:cNvPr>
          <p:cNvSpPr/>
          <p:nvPr/>
        </p:nvSpPr>
        <p:spPr>
          <a:xfrm>
            <a:off x="539750" y="1279048"/>
            <a:ext cx="4536452" cy="3735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office locations</a:t>
            </a:r>
          </a:p>
          <a:p>
            <a:pPr marL="514350" lvl="1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 –HSC</a:t>
            </a:r>
          </a:p>
          <a:p>
            <a:pPr marL="514350" lvl="1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Marina:  Information Sciences Institute (ISI) &amp; Institute for Creative Technologies (ICT)</a:t>
            </a:r>
          </a:p>
          <a:p>
            <a:pPr marL="514350" lvl="1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 Diego:  Alzheimer’s Therapeutic Research Institute (ATRI)</a:t>
            </a:r>
            <a:b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Raleway" panose="020B00030301010600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Teams supporting School/Institutes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Raleway" panose="020B00030301010600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Centralized support</a:t>
            </a:r>
          </a:p>
          <a:p>
            <a:pPr marL="514350" lvl="1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Award Establishment</a:t>
            </a:r>
          </a:p>
          <a:p>
            <a:pPr marL="514350" lvl="1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Award Closeout</a:t>
            </a:r>
          </a:p>
          <a:p>
            <a:pPr marL="514350" lvl="1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and Education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9C20FCBD-BB9F-4CE9-9C94-287C8945B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33" y="1214796"/>
            <a:ext cx="847476" cy="2278578"/>
          </a:xfrm>
          <a:prstGeom prst="rect">
            <a:avLst/>
          </a:prstGeom>
        </p:spPr>
      </p:pic>
      <p:pic>
        <p:nvPicPr>
          <p:cNvPr id="20" name="Picture 19" descr="A picture containing clothing, suit, shirt&#10;&#10;Description automatically generated">
            <a:extLst>
              <a:ext uri="{FF2B5EF4-FFF2-40B4-BE49-F238E27FC236}">
                <a16:creationId xmlns:a16="http://schemas.microsoft.com/office/drawing/2014/main" id="{859C7071-259E-450C-8229-47CB6E761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39" y="1318310"/>
            <a:ext cx="884531" cy="2233442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02BBE7-F663-401E-A4A9-EF884208E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92" y="1284587"/>
            <a:ext cx="1045987" cy="2273202"/>
          </a:xfrm>
          <a:prstGeom prst="rect">
            <a:avLst/>
          </a:prstGeom>
        </p:spPr>
      </p:pic>
      <p:pic>
        <p:nvPicPr>
          <p:cNvPr id="24" name="Picture 23" descr="A person in a suit and tie&#10;&#10;Description automatically generated">
            <a:extLst>
              <a:ext uri="{FF2B5EF4-FFF2-40B4-BE49-F238E27FC236}">
                <a16:creationId xmlns:a16="http://schemas.microsoft.com/office/drawing/2014/main" id="{739C9C42-7BC7-4BB7-B31B-ADAC39A7A2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2"/>
          <a:stretch/>
        </p:blipFill>
        <p:spPr>
          <a:xfrm>
            <a:off x="7614676" y="1330162"/>
            <a:ext cx="995168" cy="22215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228EE5-5668-4005-BFA4-9EFD15003A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929" y="110142"/>
            <a:ext cx="2157113" cy="6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Raleway" panose="020B0003030101060003" pitchFamily="34" charset="0"/>
              </a:rPr>
              <a:t>The dcg team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4FA4692-BBBE-4335-AB12-4F6E8B83F585}"/>
              </a:ext>
            </a:extLst>
          </p:cNvPr>
          <p:cNvSpPr txBox="1">
            <a:spLocks/>
          </p:cNvSpPr>
          <p:nvPr/>
        </p:nvSpPr>
        <p:spPr>
          <a:xfrm>
            <a:off x="584202" y="1307115"/>
            <a:ext cx="5150027" cy="34105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Teams Organized by Sponsor Type &amp; Department/Institute</a:t>
            </a:r>
          </a:p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 C&amp;G Officers </a:t>
            </a:r>
          </a:p>
          <a:p>
            <a:pPr marL="685800" lvl="1">
              <a:lnSpc>
                <a:spcPct val="100000"/>
              </a:lnSpc>
            </a:pPr>
            <a: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Lead</a:t>
            </a:r>
          </a:p>
          <a:p>
            <a:pPr marL="685800" lvl="1">
              <a:lnSpc>
                <a:spcPct val="100000"/>
              </a:lnSpc>
            </a:pPr>
            <a: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Service Point of Contact</a:t>
            </a:r>
          </a:p>
          <a:p>
            <a:pPr marL="685800" lvl="1">
              <a:lnSpc>
                <a:spcPct val="100000"/>
              </a:lnSpc>
            </a:pPr>
            <a: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Industry, State/Local Gov't, Int'l Sponsors </a:t>
            </a:r>
            <a:b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Special Agreements </a:t>
            </a:r>
            <a:b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Raleway" panose="020B00030301010600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00"/>
              </a:lnSpc>
            </a:pPr>
            <a:r>
              <a:rPr lang="en-US" sz="1400" b="1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Senior C&amp;G Officers</a:t>
            </a:r>
          </a:p>
          <a:p>
            <a:pPr marL="685800" lvl="1">
              <a:lnSpc>
                <a:spcPts val="1300"/>
              </a:lnSpc>
            </a:pPr>
            <a: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Non-profit, University Sponsors</a:t>
            </a:r>
            <a:b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00" b="1" dirty="0">
              <a:latin typeface="Raleway" panose="020B00030301010600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00"/>
              </a:lnSpc>
            </a:pPr>
            <a:r>
              <a:rPr lang="en-US" sz="1400" b="1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C&amp;G  Officers</a:t>
            </a:r>
          </a:p>
          <a:p>
            <a:pPr marL="685800" lvl="1">
              <a:lnSpc>
                <a:spcPts val="1300"/>
              </a:lnSpc>
            </a:pPr>
            <a: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Federal Sponsors</a:t>
            </a:r>
          </a:p>
          <a:p>
            <a:pPr marL="685800" lvl="1">
              <a:lnSpc>
                <a:spcPts val="1300"/>
              </a:lnSpc>
            </a:pPr>
            <a:r>
              <a:rPr lang="en-US" sz="14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Federal Labs</a:t>
            </a:r>
          </a:p>
          <a:p>
            <a:pPr marL="171450">
              <a:lnSpc>
                <a:spcPts val="1300"/>
              </a:lnSpc>
            </a:pPr>
            <a:endParaRPr lang="en-US" sz="3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401C7-0F3E-9A48-BDB3-C4F38DBFA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6244" y="1634207"/>
            <a:ext cx="4903369" cy="2756394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06E698-EBFF-A44C-9D63-F1B6F3A6BC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449" y="923855"/>
            <a:ext cx="5876086" cy="262185"/>
          </a:xfrm>
        </p:spPr>
        <p:txBody>
          <a:bodyPr/>
          <a:lstStyle/>
          <a:p>
            <a:pPr marL="342900" lvl="1" indent="0">
              <a:buNone/>
            </a:pPr>
            <a:r>
              <a:rPr lang="en-US" sz="1600" dirty="0">
                <a:solidFill>
                  <a:schemeClr val="accent2"/>
                </a:solidFill>
                <a:latin typeface="Raleway" panose="020B0003030101060003" pitchFamily="34" charset="0"/>
                <a:hlinkClick r:id="rId3"/>
              </a:rPr>
              <a:t>https://dcg.usc.edu/contracts-and-grants-directory/</a:t>
            </a:r>
            <a:r>
              <a:rPr lang="en-US" sz="1600" dirty="0">
                <a:solidFill>
                  <a:schemeClr val="accent2"/>
                </a:solidFill>
                <a:latin typeface="Raleway" panose="020B0003030101060003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CC0845-E742-4341-BEB0-B0BBB6EA8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929" y="110142"/>
            <a:ext cx="2157113" cy="6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Raleway" panose="020B0003030101060003" pitchFamily="34" charset="0"/>
              </a:rPr>
              <a:t>PROPOSAL SERVICES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4FA4692-BBBE-4335-AB12-4F6E8B83F585}"/>
              </a:ext>
            </a:extLst>
          </p:cNvPr>
          <p:cNvSpPr txBox="1">
            <a:spLocks/>
          </p:cNvSpPr>
          <p:nvPr/>
        </p:nvSpPr>
        <p:spPr>
          <a:xfrm>
            <a:off x="584202" y="1327358"/>
            <a:ext cx="4164504" cy="34105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Cayuse SP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the proposal meets the sponsor's submission requirements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solicitation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Verify institutional information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Verify budget for correct rates and cost sharing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Verify regulatory approvals, including any required trainings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and address any anticipated award terms and conditions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06E698-EBFF-A44C-9D63-F1B6F3A6BC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0"/>
            <a:ext cx="5876086" cy="26218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Review, approve and submit proposals to extramural sponsors on behalf of USC and PI(s)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DA627EB-2583-40CC-B39E-6AF02623C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33" y="1214796"/>
            <a:ext cx="847476" cy="2278578"/>
          </a:xfrm>
          <a:prstGeom prst="rect">
            <a:avLst/>
          </a:prstGeom>
        </p:spPr>
      </p:pic>
      <p:pic>
        <p:nvPicPr>
          <p:cNvPr id="14" name="Picture 13" descr="A picture containing clothing, suit, shirt&#10;&#10;Description automatically generated">
            <a:extLst>
              <a:ext uri="{FF2B5EF4-FFF2-40B4-BE49-F238E27FC236}">
                <a16:creationId xmlns:a16="http://schemas.microsoft.com/office/drawing/2014/main" id="{115D5646-97DB-45BD-8CE0-A5F445D48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39" y="1318310"/>
            <a:ext cx="884531" cy="2233442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3A32B3-2D2A-4A28-890A-6575A212A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92" y="1284587"/>
            <a:ext cx="1045987" cy="2273202"/>
          </a:xfrm>
          <a:prstGeom prst="rect">
            <a:avLst/>
          </a:prstGeom>
        </p:spPr>
      </p:pic>
      <p:pic>
        <p:nvPicPr>
          <p:cNvPr id="17" name="Picture 16" descr="A person in a suit and tie&#10;&#10;Description automatically generated">
            <a:extLst>
              <a:ext uri="{FF2B5EF4-FFF2-40B4-BE49-F238E27FC236}">
                <a16:creationId xmlns:a16="http://schemas.microsoft.com/office/drawing/2014/main" id="{634679C0-7965-46D7-9490-66ED5981A9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2"/>
          <a:stretch/>
        </p:blipFill>
        <p:spPr>
          <a:xfrm>
            <a:off x="7580710" y="1379670"/>
            <a:ext cx="995168" cy="22215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5CDCDE-821E-4D01-825B-CC57AD7F6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929" y="110142"/>
            <a:ext cx="2157113" cy="6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9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7" y="623099"/>
            <a:ext cx="7953374" cy="38326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Raleway" panose="020B0003030101060003" pitchFamily="34" charset="0"/>
              </a:rPr>
              <a:t>PROPOSAL SERVICES: </a:t>
            </a:r>
          </a:p>
          <a:p>
            <a:r>
              <a:rPr lang="en-US" b="1" dirty="0">
                <a:solidFill>
                  <a:schemeClr val="accent2"/>
                </a:solidFill>
                <a:latin typeface="Raleway" panose="020B0003030101060003" pitchFamily="34" charset="0"/>
              </a:rPr>
              <a:t>enhanced proposal review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4FA4692-BBBE-4335-AB12-4F6E8B83F585}"/>
              </a:ext>
            </a:extLst>
          </p:cNvPr>
          <p:cNvSpPr txBox="1">
            <a:spLocks/>
          </p:cNvSpPr>
          <p:nvPr/>
        </p:nvSpPr>
        <p:spPr>
          <a:xfrm>
            <a:off x="492289" y="1649866"/>
            <a:ext cx="4680622" cy="371454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800"/>
              </a:spcAft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DCG will conduct a comprehensive review verifying:</a:t>
            </a:r>
          </a:p>
          <a:p>
            <a:pPr marL="685800" lvl="1">
              <a:lnSpc>
                <a:spcPts val="1700"/>
              </a:lnSpc>
              <a:spcAft>
                <a:spcPts val="800"/>
              </a:spcAft>
            </a:pPr>
            <a:r>
              <a:rPr lang="en-US" sz="12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Formatting: Font type and size,  margins, page limits</a:t>
            </a:r>
          </a:p>
          <a:p>
            <a:pPr marL="685800" lvl="1">
              <a:lnSpc>
                <a:spcPts val="1700"/>
              </a:lnSpc>
              <a:spcAft>
                <a:spcPts val="800"/>
              </a:spcAft>
            </a:pPr>
            <a:r>
              <a:rPr lang="en-US" sz="12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Completeness for inclusion of all required sections</a:t>
            </a:r>
          </a:p>
          <a:p>
            <a:pPr marL="685800" lvl="1">
              <a:lnSpc>
                <a:spcPts val="1700"/>
              </a:lnSpc>
              <a:spcAft>
                <a:spcPts val="800"/>
              </a:spcAft>
            </a:pPr>
            <a:r>
              <a:rPr lang="en-US" sz="12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 calculations, rates and cost-sharing </a:t>
            </a:r>
          </a:p>
          <a:p>
            <a:pPr marL="685800" lvl="1">
              <a:lnSpc>
                <a:spcPts val="1700"/>
              </a:lnSpc>
              <a:spcAft>
                <a:spcPts val="800"/>
              </a:spcAft>
            </a:pPr>
            <a:r>
              <a:rPr lang="en-US" sz="12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Institutional information </a:t>
            </a:r>
          </a:p>
          <a:p>
            <a:pPr marL="685800" lvl="1">
              <a:lnSpc>
                <a:spcPts val="1700"/>
              </a:lnSpc>
              <a:spcAft>
                <a:spcPts val="800"/>
              </a:spcAft>
            </a:pPr>
            <a:r>
              <a:rPr lang="en-US" sz="12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Cayuse SP</a:t>
            </a:r>
          </a:p>
          <a:p>
            <a:pPr marL="685800" lvl="1">
              <a:lnSpc>
                <a:spcPts val="1700"/>
              </a:lnSpc>
              <a:spcAft>
                <a:spcPts val="800"/>
              </a:spcAft>
            </a:pPr>
            <a:r>
              <a:rPr lang="en-US" sz="12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Regulatory reviews and approvals, including any required trainings</a:t>
            </a:r>
          </a:p>
          <a:p>
            <a:pPr marL="685800" lvl="1">
              <a:lnSpc>
                <a:spcPts val="1700"/>
              </a:lnSpc>
              <a:spcAft>
                <a:spcPts val="800"/>
              </a:spcAft>
            </a:pPr>
            <a:r>
              <a:rPr lang="en-US" sz="1200" dirty="0"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Anticipated award terms and conditions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06E698-EBFF-A44C-9D63-F1B6F3A6BC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672" y="1293677"/>
            <a:ext cx="7243814" cy="262185"/>
          </a:xfrm>
        </p:spPr>
        <p:txBody>
          <a:bodyPr/>
          <a:lstStyle/>
          <a:p>
            <a:pPr>
              <a:lnSpc>
                <a:spcPts val="1700"/>
              </a:lnSpc>
              <a:spcAft>
                <a:spcPts val="800"/>
              </a:spcAft>
            </a:pPr>
            <a:r>
              <a:rPr lang="en-US" sz="1100" i="1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final proposals submitted 3 days in advance of the sponsor's deadline, perform a comprehensive review</a:t>
            </a:r>
          </a:p>
          <a:p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4EB269-5099-4735-9B06-D252B0E25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929" y="110142"/>
            <a:ext cx="2157113" cy="64008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E6C4EF9-6AC6-4941-88E2-543E82F6B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53" y="1788495"/>
            <a:ext cx="4056547" cy="27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womans face&#10;&#10;Description automatically generated">
            <a:extLst>
              <a:ext uri="{FF2B5EF4-FFF2-40B4-BE49-F238E27FC236}">
                <a16:creationId xmlns:a16="http://schemas.microsoft.com/office/drawing/2014/main" id="{95DA3564-C8F0-4D36-9184-9B899617D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64" y="525963"/>
            <a:ext cx="2965436" cy="409157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Raleway" panose="020B0003030101060003" pitchFamily="34" charset="0"/>
              </a:rPr>
              <a:t>award SERVICES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4FA4692-BBBE-4335-AB12-4F6E8B83F585}"/>
              </a:ext>
            </a:extLst>
          </p:cNvPr>
          <p:cNvSpPr txBox="1">
            <a:spLocks/>
          </p:cNvSpPr>
          <p:nvPr/>
        </p:nvSpPr>
        <p:spPr>
          <a:xfrm>
            <a:off x="912538" y="1299114"/>
            <a:ext cx="3888944" cy="34105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Appropriate classification of awards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Track negotiations 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Biweekly Updates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and Explain Any Exceptional Terms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Verify Regulatory Compliance </a:t>
            </a:r>
            <a:b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(IRB, IACUC, IP-ACT, COI)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Award Set Up in Cayuse SP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Award Information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Key Terms and Conditions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Prior Approval Requirements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the Account Number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06E698-EBFF-A44C-9D63-F1B6F3A6BC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0"/>
            <a:ext cx="5876086" cy="262185"/>
          </a:xfrm>
        </p:spPr>
        <p:txBody>
          <a:bodyPr/>
          <a:lstStyle/>
          <a:p>
            <a:r>
              <a:rPr lang="en-US" sz="1100" i="1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Negotiate and Accept Awards on Behalf of the University</a:t>
            </a:r>
            <a:endParaRPr lang="en-US" sz="11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5830D-796D-4DC5-AACB-573FFFCCC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929" y="110142"/>
            <a:ext cx="2157113" cy="6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7FB1C682-7940-4FDA-A2E9-7FD7630A2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73" y="1023846"/>
            <a:ext cx="4794927" cy="261508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Raleway" panose="020B0003030101060003" pitchFamily="34" charset="0"/>
              </a:rPr>
              <a:t>post-award SERVICES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4FA4692-BBBE-4335-AB12-4F6E8B83F585}"/>
              </a:ext>
            </a:extLst>
          </p:cNvPr>
          <p:cNvSpPr txBox="1">
            <a:spLocks/>
          </p:cNvSpPr>
          <p:nvPr/>
        </p:nvSpPr>
        <p:spPr>
          <a:xfrm>
            <a:off x="584202" y="1327358"/>
            <a:ext cx="4164504" cy="34105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Interpret Terms and Conditions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 Prior Approval Requests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Issue, Negotiate and Execute Subcontracts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and Submit Supplements, Continuations, and Renewals</a:t>
            </a:r>
          </a:p>
          <a:p>
            <a:pPr marL="171450" indent="-171450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Raleway" panose="020B00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Facilitate Award Closeout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0695D3-5ECC-4DC8-A5C8-7A15A1C2D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929" y="110142"/>
            <a:ext cx="2157113" cy="64008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3CA0D7-BD3E-49D9-BF09-D1E501A0E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053" y="901708"/>
            <a:ext cx="8170936" cy="360905"/>
          </a:xfrm>
        </p:spPr>
        <p:txBody>
          <a:bodyPr/>
          <a:lstStyle/>
          <a:p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</a:rPr>
              <a:t>Provide post-award support, including assistance with questions and issues arising during the performance of a </a:t>
            </a:r>
            <a:br>
              <a:rPr lang="en-US" sz="1100" i="1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</a:rPr>
            </a:b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</a:rPr>
              <a:t>sponsored project.</a:t>
            </a:r>
          </a:p>
        </p:txBody>
      </p:sp>
    </p:spTree>
    <p:extLst>
      <p:ext uri="{BB962C8B-B14F-4D97-AF65-F5344CB8AC3E}">
        <p14:creationId xmlns:p14="http://schemas.microsoft.com/office/powerpoint/2010/main" val="17563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991B1E"/>
      </a:accent2>
      <a:accent3>
        <a:srgbClr val="6E7378"/>
      </a:accent3>
      <a:accent4>
        <a:srgbClr val="91969B"/>
      </a:accent4>
      <a:accent5>
        <a:srgbClr val="AAAFB4"/>
      </a:accent5>
      <a:accent6>
        <a:srgbClr val="DCE1E6"/>
      </a:accent6>
      <a:hlink>
        <a:srgbClr val="0563C1"/>
      </a:hlink>
      <a:folHlink>
        <a:srgbClr val="954F72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5264B4E68994DA80BA1B84E15C1EF" ma:contentTypeVersion="13" ma:contentTypeDescription="Create a new document." ma:contentTypeScope="" ma:versionID="31de57eda88e7de8a047200446fb0837">
  <xsd:schema xmlns:xsd="http://www.w3.org/2001/XMLSchema" xmlns:xs="http://www.w3.org/2001/XMLSchema" xmlns:p="http://schemas.microsoft.com/office/2006/metadata/properties" xmlns:ns3="cfac814d-1023-4b39-847e-60db95bb2ec9" xmlns:ns4="b0307f1d-165a-4cf1-865a-63c221e5afa6" targetNamespace="http://schemas.microsoft.com/office/2006/metadata/properties" ma:root="true" ma:fieldsID="0a768800d5fc77432a37439cc5668798" ns3:_="" ns4:_="">
    <xsd:import namespace="cfac814d-1023-4b39-847e-60db95bb2ec9"/>
    <xsd:import namespace="b0307f1d-165a-4cf1-865a-63c221e5af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814d-1023-4b39-847e-60db95bb2e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07f1d-165a-4cf1-865a-63c221e5a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C3748D-E977-4A13-A06E-0AC7FDFCE8E8}">
  <ds:schemaRefs>
    <ds:schemaRef ds:uri="http://schemas.microsoft.com/office/2006/documentManagement/types"/>
    <ds:schemaRef ds:uri="http://schemas.microsoft.com/office/infopath/2007/PartnerControls"/>
    <ds:schemaRef ds:uri="cfac814d-1023-4b39-847e-60db95bb2ec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0307f1d-165a-4cf1-865a-63c221e5afa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F43A76-641A-4ED7-95C5-3BF4F4902D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46B3AF-EEAF-4C4A-AB6D-375BCE23B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c814d-1023-4b39-847e-60db95bb2ec9"/>
    <ds:schemaRef ds:uri="b0307f1d-165a-4cf1-865a-63c221e5a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9081</TotalTime>
  <Words>575</Words>
  <Application>Microsoft Office PowerPoint</Application>
  <PresentationFormat>On-screen Show (16:9)</PresentationFormat>
  <Paragraphs>114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Lato</vt:lpstr>
      <vt:lpstr>Calibri</vt:lpstr>
      <vt:lpstr>Raleway</vt:lpstr>
      <vt:lpstr>Lato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University Communications</dc:creator>
  <cp:keywords/>
  <dc:description/>
  <cp:lastModifiedBy>Kathleen Marie Rountree</cp:lastModifiedBy>
  <cp:revision>771</cp:revision>
  <cp:lastPrinted>2020-06-14T19:24:06Z</cp:lastPrinted>
  <dcterms:created xsi:type="dcterms:W3CDTF">2020-05-19T22:30:27Z</dcterms:created>
  <dcterms:modified xsi:type="dcterms:W3CDTF">2023-06-20T03:06:10Z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0x010100A7F5264B4E68994DA80BA1B84E15C1EF</vt:lpwstr>
  </property>
</Properties>
</file>