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64" r:id="rId2"/>
    <p:sldId id="266" r:id="rId3"/>
    <p:sldId id="290" r:id="rId4"/>
    <p:sldId id="287" r:id="rId5"/>
    <p:sldId id="267" r:id="rId6"/>
    <p:sldId id="289" r:id="rId7"/>
    <p:sldId id="339" r:id="rId8"/>
    <p:sldId id="340" r:id="rId9"/>
    <p:sldId id="336" r:id="rId10"/>
    <p:sldId id="288" r:id="rId11"/>
    <p:sldId id="291" r:id="rId12"/>
    <p:sldId id="294" r:id="rId13"/>
    <p:sldId id="295" r:id="rId14"/>
    <p:sldId id="296" r:id="rId15"/>
    <p:sldId id="320" r:id="rId16"/>
    <p:sldId id="323" r:id="rId17"/>
    <p:sldId id="292" r:id="rId18"/>
    <p:sldId id="293" r:id="rId19"/>
    <p:sldId id="285" r:id="rId20"/>
    <p:sldId id="283" r:id="rId21"/>
    <p:sldId id="281" r:id="rId22"/>
    <p:sldId id="282" r:id="rId23"/>
    <p:sldId id="304" r:id="rId24"/>
    <p:sldId id="269" r:id="rId25"/>
    <p:sldId id="274" r:id="rId26"/>
    <p:sldId id="276" r:id="rId27"/>
    <p:sldId id="308" r:id="rId28"/>
    <p:sldId id="277" r:id="rId29"/>
    <p:sldId id="299" r:id="rId30"/>
    <p:sldId id="310" r:id="rId31"/>
    <p:sldId id="311" r:id="rId32"/>
    <p:sldId id="312" r:id="rId33"/>
    <p:sldId id="317" r:id="rId34"/>
    <p:sldId id="314" r:id="rId35"/>
    <p:sldId id="315" r:id="rId36"/>
    <p:sldId id="318" r:id="rId37"/>
    <p:sldId id="322" r:id="rId38"/>
    <p:sldId id="302" r:id="rId39"/>
    <p:sldId id="303" r:id="rId40"/>
    <p:sldId id="326" r:id="rId41"/>
    <p:sldId id="338"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1B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652" autoAdjust="0"/>
    <p:restoredTop sz="94660"/>
  </p:normalViewPr>
  <p:slideViewPr>
    <p:cSldViewPr snapToGrid="0">
      <p:cViewPr varScale="1">
        <p:scale>
          <a:sx n="110" d="100"/>
          <a:sy n="110" d="100"/>
        </p:scale>
        <p:origin x="84" y="108"/>
      </p:cViewPr>
      <p:guideLst/>
    </p:cSldViewPr>
  </p:slideViewPr>
  <p:notesTextViewPr>
    <p:cViewPr>
      <p:scale>
        <a:sx n="1" d="1"/>
        <a:sy n="1" d="1"/>
      </p:scale>
      <p:origin x="0" y="0"/>
    </p:cViewPr>
  </p:notesTextViewPr>
  <p:sorterViewPr>
    <p:cViewPr>
      <p:scale>
        <a:sx n="125" d="100"/>
        <a:sy n="12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472B3B-BA0F-4911-8042-3DA6E53398C3}" type="datetimeFigureOut">
              <a:rPr lang="en-US" smtClean="0"/>
              <a:t>4/11/2023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ED609A-9FE3-40F0-B4C8-18482B623815}" type="slidenum">
              <a:rPr lang="en-US" smtClean="0"/>
              <a:t>‹#›</a:t>
            </a:fld>
            <a:endParaRPr lang="en-US" dirty="0"/>
          </a:p>
        </p:txBody>
      </p:sp>
    </p:spTree>
    <p:extLst>
      <p:ext uri="{BB962C8B-B14F-4D97-AF65-F5344CB8AC3E}">
        <p14:creationId xmlns:p14="http://schemas.microsoft.com/office/powerpoint/2010/main" val="1370320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LOGO WILL CHANGE</a:t>
            </a:r>
          </a:p>
        </p:txBody>
      </p:sp>
      <p:sp>
        <p:nvSpPr>
          <p:cNvPr id="4" name="Slide Number Placeholder 3"/>
          <p:cNvSpPr>
            <a:spLocks noGrp="1"/>
          </p:cNvSpPr>
          <p:nvPr>
            <p:ph type="sldNum" sz="quarter" idx="10"/>
          </p:nvPr>
        </p:nvSpPr>
        <p:spPr/>
        <p:txBody>
          <a:bodyPr/>
          <a:lstStyle/>
          <a:p>
            <a:fld id="{30B72A56-092A-FC4B-86E5-8D485842C6E2}" type="slidenum">
              <a:rPr lang="en-US" smtClean="0"/>
              <a:pPr/>
              <a:t>1</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831168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LOGO WILL CHANGE</a:t>
            </a:r>
          </a:p>
        </p:txBody>
      </p:sp>
      <p:sp>
        <p:nvSpPr>
          <p:cNvPr id="4" name="Slide Number Placeholder 3"/>
          <p:cNvSpPr>
            <a:spLocks noGrp="1"/>
          </p:cNvSpPr>
          <p:nvPr>
            <p:ph type="sldNum" sz="quarter" idx="10"/>
          </p:nvPr>
        </p:nvSpPr>
        <p:spPr/>
        <p:txBody>
          <a:bodyPr/>
          <a:lstStyle/>
          <a:p>
            <a:fld id="{30B72A56-092A-FC4B-86E5-8D485842C6E2}" type="slidenum">
              <a:rPr lang="en-US" smtClean="0"/>
              <a:pPr/>
              <a:t>10</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65887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LOGO WILL CHANGE</a:t>
            </a:r>
          </a:p>
        </p:txBody>
      </p:sp>
      <p:sp>
        <p:nvSpPr>
          <p:cNvPr id="4" name="Slide Number Placeholder 3"/>
          <p:cNvSpPr>
            <a:spLocks noGrp="1"/>
          </p:cNvSpPr>
          <p:nvPr>
            <p:ph type="sldNum" sz="quarter" idx="10"/>
          </p:nvPr>
        </p:nvSpPr>
        <p:spPr/>
        <p:txBody>
          <a:bodyPr/>
          <a:lstStyle/>
          <a:p>
            <a:fld id="{30B72A56-092A-FC4B-86E5-8D485842C6E2}" type="slidenum">
              <a:rPr lang="en-US" smtClean="0"/>
              <a:pPr/>
              <a:t>11</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4112760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LOGO WILL CHANGE</a:t>
            </a:r>
          </a:p>
        </p:txBody>
      </p:sp>
      <p:sp>
        <p:nvSpPr>
          <p:cNvPr id="4" name="Slide Number Placeholder 3"/>
          <p:cNvSpPr>
            <a:spLocks noGrp="1"/>
          </p:cNvSpPr>
          <p:nvPr>
            <p:ph type="sldNum" sz="quarter" idx="10"/>
          </p:nvPr>
        </p:nvSpPr>
        <p:spPr/>
        <p:txBody>
          <a:bodyPr/>
          <a:lstStyle/>
          <a:p>
            <a:fld id="{30B72A56-092A-FC4B-86E5-8D485842C6E2}" type="slidenum">
              <a:rPr lang="en-US" smtClean="0"/>
              <a:pPr/>
              <a:t>12</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870098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LOGO WILL CHANGE</a:t>
            </a:r>
          </a:p>
        </p:txBody>
      </p:sp>
      <p:sp>
        <p:nvSpPr>
          <p:cNvPr id="4" name="Slide Number Placeholder 3"/>
          <p:cNvSpPr>
            <a:spLocks noGrp="1"/>
          </p:cNvSpPr>
          <p:nvPr>
            <p:ph type="sldNum" sz="quarter" idx="10"/>
          </p:nvPr>
        </p:nvSpPr>
        <p:spPr/>
        <p:txBody>
          <a:bodyPr/>
          <a:lstStyle/>
          <a:p>
            <a:fld id="{30B72A56-092A-FC4B-86E5-8D485842C6E2}" type="slidenum">
              <a:rPr lang="en-US" smtClean="0"/>
              <a:pPr/>
              <a:t>13</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8432670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LOGO WILL CHANGE</a:t>
            </a:r>
          </a:p>
        </p:txBody>
      </p:sp>
      <p:sp>
        <p:nvSpPr>
          <p:cNvPr id="4" name="Slide Number Placeholder 3"/>
          <p:cNvSpPr>
            <a:spLocks noGrp="1"/>
          </p:cNvSpPr>
          <p:nvPr>
            <p:ph type="sldNum" sz="quarter" idx="10"/>
          </p:nvPr>
        </p:nvSpPr>
        <p:spPr/>
        <p:txBody>
          <a:bodyPr/>
          <a:lstStyle/>
          <a:p>
            <a:fld id="{30B72A56-092A-FC4B-86E5-8D485842C6E2}" type="slidenum">
              <a:rPr lang="en-US" smtClean="0"/>
              <a:pPr/>
              <a:t>14</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3965048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LOGO WILL CHANGE</a:t>
            </a:r>
          </a:p>
        </p:txBody>
      </p:sp>
      <p:sp>
        <p:nvSpPr>
          <p:cNvPr id="4" name="Slide Number Placeholder 3"/>
          <p:cNvSpPr>
            <a:spLocks noGrp="1"/>
          </p:cNvSpPr>
          <p:nvPr>
            <p:ph type="sldNum" sz="quarter" idx="10"/>
          </p:nvPr>
        </p:nvSpPr>
        <p:spPr/>
        <p:txBody>
          <a:bodyPr/>
          <a:lstStyle/>
          <a:p>
            <a:fld id="{30B72A56-092A-FC4B-86E5-8D485842C6E2}" type="slidenum">
              <a:rPr lang="en-US" smtClean="0"/>
              <a:pPr/>
              <a:t>15</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290536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LOGO WILL CHANGE</a:t>
            </a:r>
          </a:p>
        </p:txBody>
      </p:sp>
      <p:sp>
        <p:nvSpPr>
          <p:cNvPr id="4" name="Slide Number Placeholder 3"/>
          <p:cNvSpPr>
            <a:spLocks noGrp="1"/>
          </p:cNvSpPr>
          <p:nvPr>
            <p:ph type="sldNum" sz="quarter" idx="10"/>
          </p:nvPr>
        </p:nvSpPr>
        <p:spPr/>
        <p:txBody>
          <a:bodyPr/>
          <a:lstStyle/>
          <a:p>
            <a:fld id="{30B72A56-092A-FC4B-86E5-8D485842C6E2}" type="slidenum">
              <a:rPr lang="en-US" smtClean="0"/>
              <a:pPr/>
              <a:t>16</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0815153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LOGO WILL CHANGE</a:t>
            </a:r>
          </a:p>
        </p:txBody>
      </p:sp>
      <p:sp>
        <p:nvSpPr>
          <p:cNvPr id="4" name="Slide Number Placeholder 3"/>
          <p:cNvSpPr>
            <a:spLocks noGrp="1"/>
          </p:cNvSpPr>
          <p:nvPr>
            <p:ph type="sldNum" sz="quarter" idx="10"/>
          </p:nvPr>
        </p:nvSpPr>
        <p:spPr/>
        <p:txBody>
          <a:bodyPr/>
          <a:lstStyle/>
          <a:p>
            <a:fld id="{30B72A56-092A-FC4B-86E5-8D485842C6E2}" type="slidenum">
              <a:rPr lang="en-US" smtClean="0"/>
              <a:pPr/>
              <a:t>17</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442897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LOGO WILL CHANGE</a:t>
            </a:r>
          </a:p>
        </p:txBody>
      </p:sp>
      <p:sp>
        <p:nvSpPr>
          <p:cNvPr id="4" name="Slide Number Placeholder 3"/>
          <p:cNvSpPr>
            <a:spLocks noGrp="1"/>
          </p:cNvSpPr>
          <p:nvPr>
            <p:ph type="sldNum" sz="quarter" idx="10"/>
          </p:nvPr>
        </p:nvSpPr>
        <p:spPr/>
        <p:txBody>
          <a:bodyPr/>
          <a:lstStyle/>
          <a:p>
            <a:fld id="{30B72A56-092A-FC4B-86E5-8D485842C6E2}" type="slidenum">
              <a:rPr lang="en-US" smtClean="0"/>
              <a:pPr/>
              <a:t>18</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4100643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LOGO WILL CHANGE</a:t>
            </a:r>
          </a:p>
        </p:txBody>
      </p:sp>
      <p:sp>
        <p:nvSpPr>
          <p:cNvPr id="4" name="Slide Number Placeholder 3"/>
          <p:cNvSpPr>
            <a:spLocks noGrp="1"/>
          </p:cNvSpPr>
          <p:nvPr>
            <p:ph type="sldNum" sz="quarter" idx="10"/>
          </p:nvPr>
        </p:nvSpPr>
        <p:spPr/>
        <p:txBody>
          <a:bodyPr/>
          <a:lstStyle/>
          <a:p>
            <a:fld id="{30B72A56-092A-FC4B-86E5-8D485842C6E2}" type="slidenum">
              <a:rPr lang="en-US" smtClean="0"/>
              <a:pPr/>
              <a:t>19</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4137199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LOGO WILL CHANGE</a:t>
            </a:r>
          </a:p>
        </p:txBody>
      </p:sp>
      <p:sp>
        <p:nvSpPr>
          <p:cNvPr id="4" name="Slide Number Placeholder 3"/>
          <p:cNvSpPr>
            <a:spLocks noGrp="1"/>
          </p:cNvSpPr>
          <p:nvPr>
            <p:ph type="sldNum" sz="quarter" idx="10"/>
          </p:nvPr>
        </p:nvSpPr>
        <p:spPr/>
        <p:txBody>
          <a:bodyPr/>
          <a:lstStyle/>
          <a:p>
            <a:fld id="{30B72A56-092A-FC4B-86E5-8D485842C6E2}" type="slidenum">
              <a:rPr lang="en-US" smtClean="0"/>
              <a:pPr/>
              <a:t>2</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6601137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LOGO WILL CHANGE</a:t>
            </a:r>
          </a:p>
        </p:txBody>
      </p:sp>
      <p:sp>
        <p:nvSpPr>
          <p:cNvPr id="4" name="Slide Number Placeholder 3"/>
          <p:cNvSpPr>
            <a:spLocks noGrp="1"/>
          </p:cNvSpPr>
          <p:nvPr>
            <p:ph type="sldNum" sz="quarter" idx="10"/>
          </p:nvPr>
        </p:nvSpPr>
        <p:spPr/>
        <p:txBody>
          <a:bodyPr/>
          <a:lstStyle/>
          <a:p>
            <a:fld id="{30B72A56-092A-FC4B-86E5-8D485842C6E2}" type="slidenum">
              <a:rPr lang="en-US" smtClean="0"/>
              <a:pPr/>
              <a:t>20</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8995009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LOGO WILL CHANGE</a:t>
            </a:r>
          </a:p>
        </p:txBody>
      </p:sp>
      <p:sp>
        <p:nvSpPr>
          <p:cNvPr id="4" name="Slide Number Placeholder 3"/>
          <p:cNvSpPr>
            <a:spLocks noGrp="1"/>
          </p:cNvSpPr>
          <p:nvPr>
            <p:ph type="sldNum" sz="quarter" idx="10"/>
          </p:nvPr>
        </p:nvSpPr>
        <p:spPr/>
        <p:txBody>
          <a:bodyPr/>
          <a:lstStyle/>
          <a:p>
            <a:fld id="{30B72A56-092A-FC4B-86E5-8D485842C6E2}" type="slidenum">
              <a:rPr lang="en-US" smtClean="0"/>
              <a:pPr/>
              <a:t>21</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3036427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LOGO WILL CHANGE</a:t>
            </a:r>
          </a:p>
        </p:txBody>
      </p:sp>
      <p:sp>
        <p:nvSpPr>
          <p:cNvPr id="4" name="Slide Number Placeholder 3"/>
          <p:cNvSpPr>
            <a:spLocks noGrp="1"/>
          </p:cNvSpPr>
          <p:nvPr>
            <p:ph type="sldNum" sz="quarter" idx="10"/>
          </p:nvPr>
        </p:nvSpPr>
        <p:spPr/>
        <p:txBody>
          <a:bodyPr/>
          <a:lstStyle/>
          <a:p>
            <a:fld id="{30B72A56-092A-FC4B-86E5-8D485842C6E2}" type="slidenum">
              <a:rPr lang="en-US" smtClean="0"/>
              <a:pPr/>
              <a:t>22</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7441667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LOGO WILL CHANGE</a:t>
            </a:r>
          </a:p>
        </p:txBody>
      </p:sp>
      <p:sp>
        <p:nvSpPr>
          <p:cNvPr id="4" name="Slide Number Placeholder 3"/>
          <p:cNvSpPr>
            <a:spLocks noGrp="1"/>
          </p:cNvSpPr>
          <p:nvPr>
            <p:ph type="sldNum" sz="quarter" idx="10"/>
          </p:nvPr>
        </p:nvSpPr>
        <p:spPr/>
        <p:txBody>
          <a:bodyPr/>
          <a:lstStyle/>
          <a:p>
            <a:fld id="{30B72A56-092A-FC4B-86E5-8D485842C6E2}" type="slidenum">
              <a:rPr lang="en-US" smtClean="0"/>
              <a:pPr/>
              <a:t>23</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6406534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LOGO WILL CHANGE</a:t>
            </a:r>
          </a:p>
        </p:txBody>
      </p:sp>
      <p:sp>
        <p:nvSpPr>
          <p:cNvPr id="4" name="Slide Number Placeholder 3"/>
          <p:cNvSpPr>
            <a:spLocks noGrp="1"/>
          </p:cNvSpPr>
          <p:nvPr>
            <p:ph type="sldNum" sz="quarter" idx="10"/>
          </p:nvPr>
        </p:nvSpPr>
        <p:spPr/>
        <p:txBody>
          <a:bodyPr/>
          <a:lstStyle/>
          <a:p>
            <a:fld id="{30B72A56-092A-FC4B-86E5-8D485842C6E2}" type="slidenum">
              <a:rPr lang="en-US" smtClean="0"/>
              <a:pPr/>
              <a:t>24</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093332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LOGO WILL CHANGE</a:t>
            </a:r>
          </a:p>
        </p:txBody>
      </p:sp>
      <p:sp>
        <p:nvSpPr>
          <p:cNvPr id="4" name="Slide Number Placeholder 3"/>
          <p:cNvSpPr>
            <a:spLocks noGrp="1"/>
          </p:cNvSpPr>
          <p:nvPr>
            <p:ph type="sldNum" sz="quarter" idx="10"/>
          </p:nvPr>
        </p:nvSpPr>
        <p:spPr/>
        <p:txBody>
          <a:bodyPr/>
          <a:lstStyle/>
          <a:p>
            <a:fld id="{30B72A56-092A-FC4B-86E5-8D485842C6E2}" type="slidenum">
              <a:rPr lang="en-US" smtClean="0"/>
              <a:pPr/>
              <a:t>25</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1652606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LOGO WILL CHANGE</a:t>
            </a:r>
          </a:p>
        </p:txBody>
      </p:sp>
      <p:sp>
        <p:nvSpPr>
          <p:cNvPr id="4" name="Slide Number Placeholder 3"/>
          <p:cNvSpPr>
            <a:spLocks noGrp="1"/>
          </p:cNvSpPr>
          <p:nvPr>
            <p:ph type="sldNum" sz="quarter" idx="10"/>
          </p:nvPr>
        </p:nvSpPr>
        <p:spPr/>
        <p:txBody>
          <a:bodyPr/>
          <a:lstStyle/>
          <a:p>
            <a:fld id="{30B72A56-092A-FC4B-86E5-8D485842C6E2}" type="slidenum">
              <a:rPr lang="en-US" smtClean="0"/>
              <a:pPr/>
              <a:t>26</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4651102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LOGO WILL CHANGE</a:t>
            </a:r>
          </a:p>
        </p:txBody>
      </p:sp>
      <p:sp>
        <p:nvSpPr>
          <p:cNvPr id="4" name="Slide Number Placeholder 3"/>
          <p:cNvSpPr>
            <a:spLocks noGrp="1"/>
          </p:cNvSpPr>
          <p:nvPr>
            <p:ph type="sldNum" sz="quarter" idx="10"/>
          </p:nvPr>
        </p:nvSpPr>
        <p:spPr/>
        <p:txBody>
          <a:bodyPr/>
          <a:lstStyle/>
          <a:p>
            <a:fld id="{30B72A56-092A-FC4B-86E5-8D485842C6E2}" type="slidenum">
              <a:rPr lang="en-US" smtClean="0"/>
              <a:pPr/>
              <a:t>27</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8758637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LOGO WILL CHANGE</a:t>
            </a:r>
          </a:p>
        </p:txBody>
      </p:sp>
      <p:sp>
        <p:nvSpPr>
          <p:cNvPr id="4" name="Slide Number Placeholder 3"/>
          <p:cNvSpPr>
            <a:spLocks noGrp="1"/>
          </p:cNvSpPr>
          <p:nvPr>
            <p:ph type="sldNum" sz="quarter" idx="10"/>
          </p:nvPr>
        </p:nvSpPr>
        <p:spPr/>
        <p:txBody>
          <a:bodyPr/>
          <a:lstStyle/>
          <a:p>
            <a:fld id="{30B72A56-092A-FC4B-86E5-8D485842C6E2}" type="slidenum">
              <a:rPr lang="en-US" smtClean="0"/>
              <a:pPr/>
              <a:t>28</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3952839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LOGO WILL CHANGE</a:t>
            </a:r>
          </a:p>
        </p:txBody>
      </p:sp>
      <p:sp>
        <p:nvSpPr>
          <p:cNvPr id="4" name="Slide Number Placeholder 3"/>
          <p:cNvSpPr>
            <a:spLocks noGrp="1"/>
          </p:cNvSpPr>
          <p:nvPr>
            <p:ph type="sldNum" sz="quarter" idx="10"/>
          </p:nvPr>
        </p:nvSpPr>
        <p:spPr/>
        <p:txBody>
          <a:bodyPr/>
          <a:lstStyle/>
          <a:p>
            <a:fld id="{30B72A56-092A-FC4B-86E5-8D485842C6E2}" type="slidenum">
              <a:rPr lang="en-US" smtClean="0"/>
              <a:pPr/>
              <a:t>29</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763665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LOGO WILL CHANGE</a:t>
            </a:r>
          </a:p>
        </p:txBody>
      </p:sp>
      <p:sp>
        <p:nvSpPr>
          <p:cNvPr id="4" name="Slide Number Placeholder 3"/>
          <p:cNvSpPr>
            <a:spLocks noGrp="1"/>
          </p:cNvSpPr>
          <p:nvPr>
            <p:ph type="sldNum" sz="quarter" idx="10"/>
          </p:nvPr>
        </p:nvSpPr>
        <p:spPr/>
        <p:txBody>
          <a:bodyPr/>
          <a:lstStyle/>
          <a:p>
            <a:fld id="{30B72A56-092A-FC4B-86E5-8D485842C6E2}" type="slidenum">
              <a:rPr lang="en-US" smtClean="0"/>
              <a:pPr/>
              <a:t>3</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6013274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LOGO WILL CHANGE</a:t>
            </a:r>
          </a:p>
        </p:txBody>
      </p:sp>
      <p:sp>
        <p:nvSpPr>
          <p:cNvPr id="4" name="Slide Number Placeholder 3"/>
          <p:cNvSpPr>
            <a:spLocks noGrp="1"/>
          </p:cNvSpPr>
          <p:nvPr>
            <p:ph type="sldNum" sz="quarter" idx="10"/>
          </p:nvPr>
        </p:nvSpPr>
        <p:spPr/>
        <p:txBody>
          <a:bodyPr/>
          <a:lstStyle/>
          <a:p>
            <a:fld id="{30B72A56-092A-FC4B-86E5-8D485842C6E2}" type="slidenum">
              <a:rPr lang="en-US" smtClean="0"/>
              <a:pPr/>
              <a:t>30</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40186850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LOGO WILL CHANGE</a:t>
            </a:r>
          </a:p>
        </p:txBody>
      </p:sp>
      <p:sp>
        <p:nvSpPr>
          <p:cNvPr id="4" name="Slide Number Placeholder 3"/>
          <p:cNvSpPr>
            <a:spLocks noGrp="1"/>
          </p:cNvSpPr>
          <p:nvPr>
            <p:ph type="sldNum" sz="quarter" idx="10"/>
          </p:nvPr>
        </p:nvSpPr>
        <p:spPr/>
        <p:txBody>
          <a:bodyPr/>
          <a:lstStyle/>
          <a:p>
            <a:fld id="{30B72A56-092A-FC4B-86E5-8D485842C6E2}" type="slidenum">
              <a:rPr lang="en-US" smtClean="0"/>
              <a:pPr/>
              <a:t>31</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2039097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LOGO WILL CHANGE</a:t>
            </a:r>
          </a:p>
        </p:txBody>
      </p:sp>
      <p:sp>
        <p:nvSpPr>
          <p:cNvPr id="4" name="Slide Number Placeholder 3"/>
          <p:cNvSpPr>
            <a:spLocks noGrp="1"/>
          </p:cNvSpPr>
          <p:nvPr>
            <p:ph type="sldNum" sz="quarter" idx="10"/>
          </p:nvPr>
        </p:nvSpPr>
        <p:spPr/>
        <p:txBody>
          <a:bodyPr/>
          <a:lstStyle/>
          <a:p>
            <a:fld id="{30B72A56-092A-FC4B-86E5-8D485842C6E2}" type="slidenum">
              <a:rPr lang="en-US" smtClean="0"/>
              <a:pPr/>
              <a:t>32</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3398268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LOGO WILL CHANGE</a:t>
            </a:r>
          </a:p>
        </p:txBody>
      </p:sp>
      <p:sp>
        <p:nvSpPr>
          <p:cNvPr id="4" name="Slide Number Placeholder 3"/>
          <p:cNvSpPr>
            <a:spLocks noGrp="1"/>
          </p:cNvSpPr>
          <p:nvPr>
            <p:ph type="sldNum" sz="quarter" idx="10"/>
          </p:nvPr>
        </p:nvSpPr>
        <p:spPr/>
        <p:txBody>
          <a:bodyPr/>
          <a:lstStyle/>
          <a:p>
            <a:fld id="{30B72A56-092A-FC4B-86E5-8D485842C6E2}" type="slidenum">
              <a:rPr lang="en-US" smtClean="0"/>
              <a:pPr/>
              <a:t>33</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2069775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LOGO WILL CHANGE</a:t>
            </a:r>
          </a:p>
        </p:txBody>
      </p:sp>
      <p:sp>
        <p:nvSpPr>
          <p:cNvPr id="4" name="Slide Number Placeholder 3"/>
          <p:cNvSpPr>
            <a:spLocks noGrp="1"/>
          </p:cNvSpPr>
          <p:nvPr>
            <p:ph type="sldNum" sz="quarter" idx="10"/>
          </p:nvPr>
        </p:nvSpPr>
        <p:spPr/>
        <p:txBody>
          <a:bodyPr/>
          <a:lstStyle/>
          <a:p>
            <a:fld id="{30B72A56-092A-FC4B-86E5-8D485842C6E2}" type="slidenum">
              <a:rPr lang="en-US" smtClean="0"/>
              <a:pPr/>
              <a:t>34</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0608231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LOGO WILL CHANGE</a:t>
            </a:r>
          </a:p>
        </p:txBody>
      </p:sp>
      <p:sp>
        <p:nvSpPr>
          <p:cNvPr id="4" name="Slide Number Placeholder 3"/>
          <p:cNvSpPr>
            <a:spLocks noGrp="1"/>
          </p:cNvSpPr>
          <p:nvPr>
            <p:ph type="sldNum" sz="quarter" idx="10"/>
          </p:nvPr>
        </p:nvSpPr>
        <p:spPr/>
        <p:txBody>
          <a:bodyPr/>
          <a:lstStyle/>
          <a:p>
            <a:fld id="{30B72A56-092A-FC4B-86E5-8D485842C6E2}" type="slidenum">
              <a:rPr lang="en-US" smtClean="0"/>
              <a:pPr/>
              <a:t>35</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5745141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LOGO WILL CHANGE</a:t>
            </a:r>
          </a:p>
        </p:txBody>
      </p:sp>
      <p:sp>
        <p:nvSpPr>
          <p:cNvPr id="4" name="Slide Number Placeholder 3"/>
          <p:cNvSpPr>
            <a:spLocks noGrp="1"/>
          </p:cNvSpPr>
          <p:nvPr>
            <p:ph type="sldNum" sz="quarter" idx="10"/>
          </p:nvPr>
        </p:nvSpPr>
        <p:spPr/>
        <p:txBody>
          <a:bodyPr/>
          <a:lstStyle/>
          <a:p>
            <a:fld id="{30B72A56-092A-FC4B-86E5-8D485842C6E2}" type="slidenum">
              <a:rPr lang="en-US" smtClean="0"/>
              <a:pPr/>
              <a:t>36</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778222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LOGO WILL CHANGE</a:t>
            </a:r>
          </a:p>
        </p:txBody>
      </p:sp>
      <p:sp>
        <p:nvSpPr>
          <p:cNvPr id="4" name="Slide Number Placeholder 3"/>
          <p:cNvSpPr>
            <a:spLocks noGrp="1"/>
          </p:cNvSpPr>
          <p:nvPr>
            <p:ph type="sldNum" sz="quarter" idx="10"/>
          </p:nvPr>
        </p:nvSpPr>
        <p:spPr/>
        <p:txBody>
          <a:bodyPr/>
          <a:lstStyle/>
          <a:p>
            <a:fld id="{30B72A56-092A-FC4B-86E5-8D485842C6E2}" type="slidenum">
              <a:rPr lang="en-US" smtClean="0"/>
              <a:pPr/>
              <a:t>37</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3321346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LOGO WILL CHANGE</a:t>
            </a:r>
          </a:p>
        </p:txBody>
      </p:sp>
      <p:sp>
        <p:nvSpPr>
          <p:cNvPr id="4" name="Slide Number Placeholder 3"/>
          <p:cNvSpPr>
            <a:spLocks noGrp="1"/>
          </p:cNvSpPr>
          <p:nvPr>
            <p:ph type="sldNum" sz="quarter" idx="10"/>
          </p:nvPr>
        </p:nvSpPr>
        <p:spPr/>
        <p:txBody>
          <a:bodyPr/>
          <a:lstStyle/>
          <a:p>
            <a:fld id="{30B72A56-092A-FC4B-86E5-8D485842C6E2}" type="slidenum">
              <a:rPr lang="en-US" smtClean="0"/>
              <a:pPr/>
              <a:t>38</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0727282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LOGO WILL CHANGE</a:t>
            </a:r>
          </a:p>
        </p:txBody>
      </p:sp>
      <p:sp>
        <p:nvSpPr>
          <p:cNvPr id="4" name="Slide Number Placeholder 3"/>
          <p:cNvSpPr>
            <a:spLocks noGrp="1"/>
          </p:cNvSpPr>
          <p:nvPr>
            <p:ph type="sldNum" sz="quarter" idx="10"/>
          </p:nvPr>
        </p:nvSpPr>
        <p:spPr/>
        <p:txBody>
          <a:bodyPr/>
          <a:lstStyle/>
          <a:p>
            <a:fld id="{30B72A56-092A-FC4B-86E5-8D485842C6E2}" type="slidenum">
              <a:rPr lang="en-US" smtClean="0"/>
              <a:pPr/>
              <a:t>39</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207013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LOGO WILL CHANGE</a:t>
            </a:r>
          </a:p>
        </p:txBody>
      </p:sp>
      <p:sp>
        <p:nvSpPr>
          <p:cNvPr id="4" name="Slide Number Placeholder 3"/>
          <p:cNvSpPr>
            <a:spLocks noGrp="1"/>
          </p:cNvSpPr>
          <p:nvPr>
            <p:ph type="sldNum" sz="quarter" idx="10"/>
          </p:nvPr>
        </p:nvSpPr>
        <p:spPr/>
        <p:txBody>
          <a:bodyPr/>
          <a:lstStyle/>
          <a:p>
            <a:fld id="{30B72A56-092A-FC4B-86E5-8D485842C6E2}" type="slidenum">
              <a:rPr lang="en-US" smtClean="0"/>
              <a:pPr/>
              <a:t>4</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0549635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LOGO WILL CHANGE</a:t>
            </a:r>
          </a:p>
        </p:txBody>
      </p:sp>
      <p:sp>
        <p:nvSpPr>
          <p:cNvPr id="4" name="Slide Number Placeholder 3"/>
          <p:cNvSpPr>
            <a:spLocks noGrp="1"/>
          </p:cNvSpPr>
          <p:nvPr>
            <p:ph type="sldNum" sz="quarter" idx="10"/>
          </p:nvPr>
        </p:nvSpPr>
        <p:spPr/>
        <p:txBody>
          <a:bodyPr/>
          <a:lstStyle/>
          <a:p>
            <a:fld id="{30B72A56-092A-FC4B-86E5-8D485842C6E2}" type="slidenum">
              <a:rPr lang="en-US" smtClean="0"/>
              <a:pPr/>
              <a:t>40</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8147326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LOGO WILL CHANGE</a:t>
            </a:r>
          </a:p>
        </p:txBody>
      </p:sp>
      <p:sp>
        <p:nvSpPr>
          <p:cNvPr id="4" name="Slide Number Placeholder 3"/>
          <p:cNvSpPr>
            <a:spLocks noGrp="1"/>
          </p:cNvSpPr>
          <p:nvPr>
            <p:ph type="sldNum" sz="quarter" idx="10"/>
          </p:nvPr>
        </p:nvSpPr>
        <p:spPr/>
        <p:txBody>
          <a:bodyPr/>
          <a:lstStyle/>
          <a:p>
            <a:fld id="{30B72A56-092A-FC4B-86E5-8D485842C6E2}" type="slidenum">
              <a:rPr lang="en-US" smtClean="0"/>
              <a:pPr/>
              <a:t>41</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136064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LOGO WILL CHANGE</a:t>
            </a:r>
          </a:p>
        </p:txBody>
      </p:sp>
      <p:sp>
        <p:nvSpPr>
          <p:cNvPr id="4" name="Slide Number Placeholder 3"/>
          <p:cNvSpPr>
            <a:spLocks noGrp="1"/>
          </p:cNvSpPr>
          <p:nvPr>
            <p:ph type="sldNum" sz="quarter" idx="10"/>
          </p:nvPr>
        </p:nvSpPr>
        <p:spPr/>
        <p:txBody>
          <a:bodyPr/>
          <a:lstStyle/>
          <a:p>
            <a:fld id="{30B72A56-092A-FC4B-86E5-8D485842C6E2}" type="slidenum">
              <a:rPr lang="en-US" smtClean="0"/>
              <a:pPr/>
              <a:t>5</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954807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LOGO WILL CHANGE</a:t>
            </a:r>
          </a:p>
        </p:txBody>
      </p:sp>
      <p:sp>
        <p:nvSpPr>
          <p:cNvPr id="4" name="Slide Number Placeholder 3"/>
          <p:cNvSpPr>
            <a:spLocks noGrp="1"/>
          </p:cNvSpPr>
          <p:nvPr>
            <p:ph type="sldNum" sz="quarter" idx="10"/>
          </p:nvPr>
        </p:nvSpPr>
        <p:spPr/>
        <p:txBody>
          <a:bodyPr/>
          <a:lstStyle/>
          <a:p>
            <a:fld id="{30B72A56-092A-FC4B-86E5-8D485842C6E2}" type="slidenum">
              <a:rPr lang="en-US" smtClean="0"/>
              <a:pPr/>
              <a:t>6</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618444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LOGO WILL CHANGE</a:t>
            </a:r>
          </a:p>
        </p:txBody>
      </p:sp>
      <p:sp>
        <p:nvSpPr>
          <p:cNvPr id="4" name="Slide Number Placeholder 3"/>
          <p:cNvSpPr>
            <a:spLocks noGrp="1"/>
          </p:cNvSpPr>
          <p:nvPr>
            <p:ph type="sldNum" sz="quarter" idx="10"/>
          </p:nvPr>
        </p:nvSpPr>
        <p:spPr/>
        <p:txBody>
          <a:bodyPr/>
          <a:lstStyle/>
          <a:p>
            <a:fld id="{30B72A56-092A-FC4B-86E5-8D485842C6E2}" type="slidenum">
              <a:rPr lang="en-US" smtClean="0"/>
              <a:pPr/>
              <a:t>7</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4242656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LOGO WILL CHANGE</a:t>
            </a:r>
          </a:p>
        </p:txBody>
      </p:sp>
      <p:sp>
        <p:nvSpPr>
          <p:cNvPr id="4" name="Slide Number Placeholder 3"/>
          <p:cNvSpPr>
            <a:spLocks noGrp="1"/>
          </p:cNvSpPr>
          <p:nvPr>
            <p:ph type="sldNum" sz="quarter" idx="10"/>
          </p:nvPr>
        </p:nvSpPr>
        <p:spPr/>
        <p:txBody>
          <a:bodyPr/>
          <a:lstStyle/>
          <a:p>
            <a:fld id="{30B72A56-092A-FC4B-86E5-8D485842C6E2}" type="slidenum">
              <a:rPr lang="en-US" smtClean="0"/>
              <a:pPr/>
              <a:t>8</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522562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LOGO WILL CHANGE</a:t>
            </a:r>
          </a:p>
        </p:txBody>
      </p:sp>
      <p:sp>
        <p:nvSpPr>
          <p:cNvPr id="4" name="Slide Number Placeholder 3"/>
          <p:cNvSpPr>
            <a:spLocks noGrp="1"/>
          </p:cNvSpPr>
          <p:nvPr>
            <p:ph type="sldNum" sz="quarter" idx="10"/>
          </p:nvPr>
        </p:nvSpPr>
        <p:spPr/>
        <p:txBody>
          <a:bodyPr/>
          <a:lstStyle/>
          <a:p>
            <a:fld id="{30B72A56-092A-FC4B-86E5-8D485842C6E2}" type="slidenum">
              <a:rPr lang="en-US" smtClean="0"/>
              <a:pPr/>
              <a:t>9</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960219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64276-90C7-3122-6621-90F66A4CD6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AB8ACE5-E769-895E-F143-C4F95151BD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AD21A77-AC1C-A805-3626-CDA008CE5DCE}"/>
              </a:ext>
            </a:extLst>
          </p:cNvPr>
          <p:cNvSpPr>
            <a:spLocks noGrp="1"/>
          </p:cNvSpPr>
          <p:nvPr>
            <p:ph type="dt" sz="half" idx="10"/>
          </p:nvPr>
        </p:nvSpPr>
        <p:spPr/>
        <p:txBody>
          <a:bodyPr/>
          <a:lstStyle/>
          <a:p>
            <a:fld id="{90341F56-A452-4470-A1CD-10D34E31805D}" type="datetimeFigureOut">
              <a:rPr lang="en-US" smtClean="0"/>
              <a:t>4/11/2023</a:t>
            </a:fld>
            <a:endParaRPr lang="en-US" dirty="0"/>
          </a:p>
        </p:txBody>
      </p:sp>
      <p:sp>
        <p:nvSpPr>
          <p:cNvPr id="5" name="Footer Placeholder 4">
            <a:extLst>
              <a:ext uri="{FF2B5EF4-FFF2-40B4-BE49-F238E27FC236}">
                <a16:creationId xmlns:a16="http://schemas.microsoft.com/office/drawing/2014/main" id="{D7CA92A6-8733-CB92-32EB-78E0E600178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E46965-7EC4-FBD2-A9F7-4901CA6DA850}"/>
              </a:ext>
            </a:extLst>
          </p:cNvPr>
          <p:cNvSpPr>
            <a:spLocks noGrp="1"/>
          </p:cNvSpPr>
          <p:nvPr>
            <p:ph type="sldNum" sz="quarter" idx="12"/>
          </p:nvPr>
        </p:nvSpPr>
        <p:spPr/>
        <p:txBody>
          <a:bodyPr/>
          <a:lstStyle/>
          <a:p>
            <a:fld id="{E59E4D4B-23B8-4A6C-8AD7-3E570FC31481}" type="slidenum">
              <a:rPr lang="en-US" smtClean="0"/>
              <a:t>‹#›</a:t>
            </a:fld>
            <a:endParaRPr lang="en-US" dirty="0"/>
          </a:p>
        </p:txBody>
      </p:sp>
    </p:spTree>
    <p:extLst>
      <p:ext uri="{BB962C8B-B14F-4D97-AF65-F5344CB8AC3E}">
        <p14:creationId xmlns:p14="http://schemas.microsoft.com/office/powerpoint/2010/main" val="3655406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7D41F-CF16-CE36-C4EB-CFEBF076AE7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9ED5E33-8737-C3CD-1233-276DEB4539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85C204-63E3-6783-CECA-8A01AE13E35E}"/>
              </a:ext>
            </a:extLst>
          </p:cNvPr>
          <p:cNvSpPr>
            <a:spLocks noGrp="1"/>
          </p:cNvSpPr>
          <p:nvPr>
            <p:ph type="dt" sz="half" idx="10"/>
          </p:nvPr>
        </p:nvSpPr>
        <p:spPr/>
        <p:txBody>
          <a:bodyPr/>
          <a:lstStyle/>
          <a:p>
            <a:fld id="{90341F56-A452-4470-A1CD-10D34E31805D}" type="datetimeFigureOut">
              <a:rPr lang="en-US" smtClean="0"/>
              <a:t>4/11/2023</a:t>
            </a:fld>
            <a:endParaRPr lang="en-US" dirty="0"/>
          </a:p>
        </p:txBody>
      </p:sp>
      <p:sp>
        <p:nvSpPr>
          <p:cNvPr id="5" name="Footer Placeholder 4">
            <a:extLst>
              <a:ext uri="{FF2B5EF4-FFF2-40B4-BE49-F238E27FC236}">
                <a16:creationId xmlns:a16="http://schemas.microsoft.com/office/drawing/2014/main" id="{1E91DC2C-4525-7B69-3C96-D1DB6ADF8FA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9F34D91-84D2-0E82-D414-3250C853CE42}"/>
              </a:ext>
            </a:extLst>
          </p:cNvPr>
          <p:cNvSpPr>
            <a:spLocks noGrp="1"/>
          </p:cNvSpPr>
          <p:nvPr>
            <p:ph type="sldNum" sz="quarter" idx="12"/>
          </p:nvPr>
        </p:nvSpPr>
        <p:spPr/>
        <p:txBody>
          <a:bodyPr/>
          <a:lstStyle/>
          <a:p>
            <a:fld id="{E59E4D4B-23B8-4A6C-8AD7-3E570FC31481}" type="slidenum">
              <a:rPr lang="en-US" smtClean="0"/>
              <a:t>‹#›</a:t>
            </a:fld>
            <a:endParaRPr lang="en-US" dirty="0"/>
          </a:p>
        </p:txBody>
      </p:sp>
    </p:spTree>
    <p:extLst>
      <p:ext uri="{BB962C8B-B14F-4D97-AF65-F5344CB8AC3E}">
        <p14:creationId xmlns:p14="http://schemas.microsoft.com/office/powerpoint/2010/main" val="560964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99D18D-936B-4DB5-8E83-FE336FC542F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6992220-1BE5-8CC2-52FA-33E8D7F7F0A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64E6A9-B166-0536-3F98-0A2BA4C57B1F}"/>
              </a:ext>
            </a:extLst>
          </p:cNvPr>
          <p:cNvSpPr>
            <a:spLocks noGrp="1"/>
          </p:cNvSpPr>
          <p:nvPr>
            <p:ph type="dt" sz="half" idx="10"/>
          </p:nvPr>
        </p:nvSpPr>
        <p:spPr/>
        <p:txBody>
          <a:bodyPr/>
          <a:lstStyle/>
          <a:p>
            <a:fld id="{90341F56-A452-4470-A1CD-10D34E31805D}" type="datetimeFigureOut">
              <a:rPr lang="en-US" smtClean="0"/>
              <a:t>4/11/2023</a:t>
            </a:fld>
            <a:endParaRPr lang="en-US" dirty="0"/>
          </a:p>
        </p:txBody>
      </p:sp>
      <p:sp>
        <p:nvSpPr>
          <p:cNvPr id="5" name="Footer Placeholder 4">
            <a:extLst>
              <a:ext uri="{FF2B5EF4-FFF2-40B4-BE49-F238E27FC236}">
                <a16:creationId xmlns:a16="http://schemas.microsoft.com/office/drawing/2014/main" id="{6FA012EA-37FD-00F1-5D6E-8BDF915791A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0D9C9E-DE74-2615-F40D-CCEA300AACEE}"/>
              </a:ext>
            </a:extLst>
          </p:cNvPr>
          <p:cNvSpPr>
            <a:spLocks noGrp="1"/>
          </p:cNvSpPr>
          <p:nvPr>
            <p:ph type="sldNum" sz="quarter" idx="12"/>
          </p:nvPr>
        </p:nvSpPr>
        <p:spPr/>
        <p:txBody>
          <a:bodyPr/>
          <a:lstStyle/>
          <a:p>
            <a:fld id="{E59E4D4B-23B8-4A6C-8AD7-3E570FC31481}" type="slidenum">
              <a:rPr lang="en-US" smtClean="0"/>
              <a:t>‹#›</a:t>
            </a:fld>
            <a:endParaRPr lang="en-US" dirty="0"/>
          </a:p>
        </p:txBody>
      </p:sp>
    </p:spTree>
    <p:extLst>
      <p:ext uri="{BB962C8B-B14F-4D97-AF65-F5344CB8AC3E}">
        <p14:creationId xmlns:p14="http://schemas.microsoft.com/office/powerpoint/2010/main" val="3521810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6CCD1-0FC9-765A-FD33-677752CC8C1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C58A3FC-1464-C842-F9FF-1CD69AA3F026}"/>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5887C7F-AA78-D72E-2A0F-93C81B97F85B}"/>
              </a:ext>
            </a:extLst>
          </p:cNvPr>
          <p:cNvSpPr>
            <a:spLocks noGrp="1"/>
          </p:cNvSpPr>
          <p:nvPr>
            <p:ph type="dt" sz="half" idx="10"/>
          </p:nvPr>
        </p:nvSpPr>
        <p:spPr/>
        <p:txBody>
          <a:bodyPr/>
          <a:lstStyle/>
          <a:p>
            <a:fld id="{90341F56-A452-4470-A1CD-10D34E31805D}" type="datetimeFigureOut">
              <a:rPr lang="en-US" smtClean="0"/>
              <a:t>4/11/2023</a:t>
            </a:fld>
            <a:endParaRPr lang="en-US" dirty="0"/>
          </a:p>
        </p:txBody>
      </p:sp>
      <p:sp>
        <p:nvSpPr>
          <p:cNvPr id="5" name="Footer Placeholder 4">
            <a:extLst>
              <a:ext uri="{FF2B5EF4-FFF2-40B4-BE49-F238E27FC236}">
                <a16:creationId xmlns:a16="http://schemas.microsoft.com/office/drawing/2014/main" id="{6D14BD82-9DF8-3883-4E62-18F9EDD0D2C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505E33D-BF32-DFCE-DEC0-BA2188D077DA}"/>
              </a:ext>
            </a:extLst>
          </p:cNvPr>
          <p:cNvSpPr>
            <a:spLocks noGrp="1"/>
          </p:cNvSpPr>
          <p:nvPr>
            <p:ph type="sldNum" sz="quarter" idx="12"/>
          </p:nvPr>
        </p:nvSpPr>
        <p:spPr/>
        <p:txBody>
          <a:bodyPr/>
          <a:lstStyle/>
          <a:p>
            <a:fld id="{E59E4D4B-23B8-4A6C-8AD7-3E570FC31481}" type="slidenum">
              <a:rPr lang="en-US" smtClean="0"/>
              <a:t>‹#›</a:t>
            </a:fld>
            <a:endParaRPr lang="en-US" dirty="0"/>
          </a:p>
        </p:txBody>
      </p:sp>
    </p:spTree>
    <p:extLst>
      <p:ext uri="{BB962C8B-B14F-4D97-AF65-F5344CB8AC3E}">
        <p14:creationId xmlns:p14="http://schemas.microsoft.com/office/powerpoint/2010/main" val="3323472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50971-1FD2-6EDD-4300-9C5D101202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7D027D-3340-39A6-D505-CF532847FA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C717B1-B41A-FC93-33BF-6ACF2777FD9F}"/>
              </a:ext>
            </a:extLst>
          </p:cNvPr>
          <p:cNvSpPr>
            <a:spLocks noGrp="1"/>
          </p:cNvSpPr>
          <p:nvPr>
            <p:ph type="dt" sz="half" idx="10"/>
          </p:nvPr>
        </p:nvSpPr>
        <p:spPr/>
        <p:txBody>
          <a:bodyPr/>
          <a:lstStyle/>
          <a:p>
            <a:fld id="{90341F56-A452-4470-A1CD-10D34E31805D}" type="datetimeFigureOut">
              <a:rPr lang="en-US" smtClean="0"/>
              <a:t>4/11/2023</a:t>
            </a:fld>
            <a:endParaRPr lang="en-US" dirty="0"/>
          </a:p>
        </p:txBody>
      </p:sp>
      <p:sp>
        <p:nvSpPr>
          <p:cNvPr id="5" name="Footer Placeholder 4">
            <a:extLst>
              <a:ext uri="{FF2B5EF4-FFF2-40B4-BE49-F238E27FC236}">
                <a16:creationId xmlns:a16="http://schemas.microsoft.com/office/drawing/2014/main" id="{125C707A-31C8-2E10-9E15-0523A8CB985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3546B25-855E-068A-B345-02F827A1014D}"/>
              </a:ext>
            </a:extLst>
          </p:cNvPr>
          <p:cNvSpPr>
            <a:spLocks noGrp="1"/>
          </p:cNvSpPr>
          <p:nvPr>
            <p:ph type="sldNum" sz="quarter" idx="12"/>
          </p:nvPr>
        </p:nvSpPr>
        <p:spPr/>
        <p:txBody>
          <a:bodyPr/>
          <a:lstStyle/>
          <a:p>
            <a:fld id="{E59E4D4B-23B8-4A6C-8AD7-3E570FC31481}" type="slidenum">
              <a:rPr lang="en-US" smtClean="0"/>
              <a:t>‹#›</a:t>
            </a:fld>
            <a:endParaRPr lang="en-US" dirty="0"/>
          </a:p>
        </p:txBody>
      </p:sp>
    </p:spTree>
    <p:extLst>
      <p:ext uri="{BB962C8B-B14F-4D97-AF65-F5344CB8AC3E}">
        <p14:creationId xmlns:p14="http://schemas.microsoft.com/office/powerpoint/2010/main" val="4067450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598CB-8397-E54D-F8BB-4B66B75FC7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2BF4B1-AE4D-7693-AC05-E7872FC20C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CD0A16-4B0B-507F-9A6E-1F30F268DE0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4281523-7434-A70E-BA08-7CE9C1E6DB22}"/>
              </a:ext>
            </a:extLst>
          </p:cNvPr>
          <p:cNvSpPr>
            <a:spLocks noGrp="1"/>
          </p:cNvSpPr>
          <p:nvPr>
            <p:ph type="dt" sz="half" idx="10"/>
          </p:nvPr>
        </p:nvSpPr>
        <p:spPr/>
        <p:txBody>
          <a:bodyPr/>
          <a:lstStyle/>
          <a:p>
            <a:fld id="{90341F56-A452-4470-A1CD-10D34E31805D}" type="datetimeFigureOut">
              <a:rPr lang="en-US" smtClean="0"/>
              <a:t>4/11/2023</a:t>
            </a:fld>
            <a:endParaRPr lang="en-US" dirty="0"/>
          </a:p>
        </p:txBody>
      </p:sp>
      <p:sp>
        <p:nvSpPr>
          <p:cNvPr id="6" name="Footer Placeholder 5">
            <a:extLst>
              <a:ext uri="{FF2B5EF4-FFF2-40B4-BE49-F238E27FC236}">
                <a16:creationId xmlns:a16="http://schemas.microsoft.com/office/drawing/2014/main" id="{B3D753C2-A074-A3B6-4EE7-13BEDDF159B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6C1F5D1-6584-4E9F-6E58-D1133AB2DD07}"/>
              </a:ext>
            </a:extLst>
          </p:cNvPr>
          <p:cNvSpPr>
            <a:spLocks noGrp="1"/>
          </p:cNvSpPr>
          <p:nvPr>
            <p:ph type="sldNum" sz="quarter" idx="12"/>
          </p:nvPr>
        </p:nvSpPr>
        <p:spPr/>
        <p:txBody>
          <a:bodyPr/>
          <a:lstStyle/>
          <a:p>
            <a:fld id="{E59E4D4B-23B8-4A6C-8AD7-3E570FC31481}" type="slidenum">
              <a:rPr lang="en-US" smtClean="0"/>
              <a:t>‹#›</a:t>
            </a:fld>
            <a:endParaRPr lang="en-US" dirty="0"/>
          </a:p>
        </p:txBody>
      </p:sp>
    </p:spTree>
    <p:extLst>
      <p:ext uri="{BB962C8B-B14F-4D97-AF65-F5344CB8AC3E}">
        <p14:creationId xmlns:p14="http://schemas.microsoft.com/office/powerpoint/2010/main" val="3592557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2DFF6-1759-FE47-084F-A228ECB64D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C3F3CE9-8090-1A34-489B-6EE55C3D53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9025D5-A1B5-3498-9426-61DF80F78DF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06C709-FDC3-D4B0-8EF5-0348482DAB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534FEA-499C-690D-7700-5D97C22684D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FCC886-0ADF-6A00-2EF4-64178446C10E}"/>
              </a:ext>
            </a:extLst>
          </p:cNvPr>
          <p:cNvSpPr>
            <a:spLocks noGrp="1"/>
          </p:cNvSpPr>
          <p:nvPr>
            <p:ph type="dt" sz="half" idx="10"/>
          </p:nvPr>
        </p:nvSpPr>
        <p:spPr/>
        <p:txBody>
          <a:bodyPr/>
          <a:lstStyle/>
          <a:p>
            <a:fld id="{90341F56-A452-4470-A1CD-10D34E31805D}" type="datetimeFigureOut">
              <a:rPr lang="en-US" smtClean="0"/>
              <a:t>4/11/2023</a:t>
            </a:fld>
            <a:endParaRPr lang="en-US" dirty="0"/>
          </a:p>
        </p:txBody>
      </p:sp>
      <p:sp>
        <p:nvSpPr>
          <p:cNvPr id="8" name="Footer Placeholder 7">
            <a:extLst>
              <a:ext uri="{FF2B5EF4-FFF2-40B4-BE49-F238E27FC236}">
                <a16:creationId xmlns:a16="http://schemas.microsoft.com/office/drawing/2014/main" id="{98E7251C-888F-E59B-F1D2-725C2377741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F7FC8D0-A723-FCB7-4D4C-999EEFB79E70}"/>
              </a:ext>
            </a:extLst>
          </p:cNvPr>
          <p:cNvSpPr>
            <a:spLocks noGrp="1"/>
          </p:cNvSpPr>
          <p:nvPr>
            <p:ph type="sldNum" sz="quarter" idx="12"/>
          </p:nvPr>
        </p:nvSpPr>
        <p:spPr/>
        <p:txBody>
          <a:bodyPr/>
          <a:lstStyle/>
          <a:p>
            <a:fld id="{E59E4D4B-23B8-4A6C-8AD7-3E570FC31481}" type="slidenum">
              <a:rPr lang="en-US" smtClean="0"/>
              <a:t>‹#›</a:t>
            </a:fld>
            <a:endParaRPr lang="en-US" dirty="0"/>
          </a:p>
        </p:txBody>
      </p:sp>
    </p:spTree>
    <p:extLst>
      <p:ext uri="{BB962C8B-B14F-4D97-AF65-F5344CB8AC3E}">
        <p14:creationId xmlns:p14="http://schemas.microsoft.com/office/powerpoint/2010/main" val="1259665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006F5-41BC-5811-DFB7-6AD55601D7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36FA08-15C7-7D20-CEDA-20B18F929330}"/>
              </a:ext>
            </a:extLst>
          </p:cNvPr>
          <p:cNvSpPr>
            <a:spLocks noGrp="1"/>
          </p:cNvSpPr>
          <p:nvPr>
            <p:ph type="dt" sz="half" idx="10"/>
          </p:nvPr>
        </p:nvSpPr>
        <p:spPr/>
        <p:txBody>
          <a:bodyPr/>
          <a:lstStyle/>
          <a:p>
            <a:fld id="{90341F56-A452-4470-A1CD-10D34E31805D}" type="datetimeFigureOut">
              <a:rPr lang="en-US" smtClean="0"/>
              <a:t>4/11/2023</a:t>
            </a:fld>
            <a:endParaRPr lang="en-US" dirty="0"/>
          </a:p>
        </p:txBody>
      </p:sp>
      <p:sp>
        <p:nvSpPr>
          <p:cNvPr id="4" name="Footer Placeholder 3">
            <a:extLst>
              <a:ext uri="{FF2B5EF4-FFF2-40B4-BE49-F238E27FC236}">
                <a16:creationId xmlns:a16="http://schemas.microsoft.com/office/drawing/2014/main" id="{46762CAD-6C50-683E-B831-3883D1D263E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4DB4252-AAB4-657D-1710-2F818E52C214}"/>
              </a:ext>
            </a:extLst>
          </p:cNvPr>
          <p:cNvSpPr>
            <a:spLocks noGrp="1"/>
          </p:cNvSpPr>
          <p:nvPr>
            <p:ph type="sldNum" sz="quarter" idx="12"/>
          </p:nvPr>
        </p:nvSpPr>
        <p:spPr/>
        <p:txBody>
          <a:bodyPr/>
          <a:lstStyle/>
          <a:p>
            <a:fld id="{E59E4D4B-23B8-4A6C-8AD7-3E570FC31481}" type="slidenum">
              <a:rPr lang="en-US" smtClean="0"/>
              <a:t>‹#›</a:t>
            </a:fld>
            <a:endParaRPr lang="en-US" dirty="0"/>
          </a:p>
        </p:txBody>
      </p:sp>
    </p:spTree>
    <p:extLst>
      <p:ext uri="{BB962C8B-B14F-4D97-AF65-F5344CB8AC3E}">
        <p14:creationId xmlns:p14="http://schemas.microsoft.com/office/powerpoint/2010/main" val="1827169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AF7D7B-129B-0B77-DC95-E457DAF09B85}"/>
              </a:ext>
            </a:extLst>
          </p:cNvPr>
          <p:cNvSpPr>
            <a:spLocks noGrp="1"/>
          </p:cNvSpPr>
          <p:nvPr>
            <p:ph type="dt" sz="half" idx="10"/>
          </p:nvPr>
        </p:nvSpPr>
        <p:spPr/>
        <p:txBody>
          <a:bodyPr/>
          <a:lstStyle/>
          <a:p>
            <a:fld id="{90341F56-A452-4470-A1CD-10D34E31805D}" type="datetimeFigureOut">
              <a:rPr lang="en-US" smtClean="0"/>
              <a:t>4/11/2023</a:t>
            </a:fld>
            <a:endParaRPr lang="en-US" dirty="0"/>
          </a:p>
        </p:txBody>
      </p:sp>
      <p:sp>
        <p:nvSpPr>
          <p:cNvPr id="3" name="Footer Placeholder 2">
            <a:extLst>
              <a:ext uri="{FF2B5EF4-FFF2-40B4-BE49-F238E27FC236}">
                <a16:creationId xmlns:a16="http://schemas.microsoft.com/office/drawing/2014/main" id="{ACB6A13C-6A13-920E-739C-175724E0A06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4C855C9-25FB-4928-B4F5-1F8A49714D74}"/>
              </a:ext>
            </a:extLst>
          </p:cNvPr>
          <p:cNvSpPr>
            <a:spLocks noGrp="1"/>
          </p:cNvSpPr>
          <p:nvPr>
            <p:ph type="sldNum" sz="quarter" idx="12"/>
          </p:nvPr>
        </p:nvSpPr>
        <p:spPr/>
        <p:txBody>
          <a:bodyPr/>
          <a:lstStyle/>
          <a:p>
            <a:fld id="{E59E4D4B-23B8-4A6C-8AD7-3E570FC31481}" type="slidenum">
              <a:rPr lang="en-US" smtClean="0"/>
              <a:t>‹#›</a:t>
            </a:fld>
            <a:endParaRPr lang="en-US" dirty="0"/>
          </a:p>
        </p:txBody>
      </p:sp>
    </p:spTree>
    <p:extLst>
      <p:ext uri="{BB962C8B-B14F-4D97-AF65-F5344CB8AC3E}">
        <p14:creationId xmlns:p14="http://schemas.microsoft.com/office/powerpoint/2010/main" val="1332201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534F0-19F6-2AB4-23CE-079D55552B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ADE533F-C0B8-51D2-8569-9B26F77436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EE143F-4841-8AE6-5E3C-7D3D06D83A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FE0C3B-2FDD-8D04-1476-968027829BA8}"/>
              </a:ext>
            </a:extLst>
          </p:cNvPr>
          <p:cNvSpPr>
            <a:spLocks noGrp="1"/>
          </p:cNvSpPr>
          <p:nvPr>
            <p:ph type="dt" sz="half" idx="10"/>
          </p:nvPr>
        </p:nvSpPr>
        <p:spPr/>
        <p:txBody>
          <a:bodyPr/>
          <a:lstStyle/>
          <a:p>
            <a:fld id="{90341F56-A452-4470-A1CD-10D34E31805D}" type="datetimeFigureOut">
              <a:rPr lang="en-US" smtClean="0"/>
              <a:t>4/11/2023</a:t>
            </a:fld>
            <a:endParaRPr lang="en-US" dirty="0"/>
          </a:p>
        </p:txBody>
      </p:sp>
      <p:sp>
        <p:nvSpPr>
          <p:cNvPr id="6" name="Footer Placeholder 5">
            <a:extLst>
              <a:ext uri="{FF2B5EF4-FFF2-40B4-BE49-F238E27FC236}">
                <a16:creationId xmlns:a16="http://schemas.microsoft.com/office/drawing/2014/main" id="{2FED9D88-A430-F16A-7F8E-93A11BAE7F5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3AA4229-006E-23F3-D4B1-1BE1613BC14F}"/>
              </a:ext>
            </a:extLst>
          </p:cNvPr>
          <p:cNvSpPr>
            <a:spLocks noGrp="1"/>
          </p:cNvSpPr>
          <p:nvPr>
            <p:ph type="sldNum" sz="quarter" idx="12"/>
          </p:nvPr>
        </p:nvSpPr>
        <p:spPr/>
        <p:txBody>
          <a:bodyPr/>
          <a:lstStyle/>
          <a:p>
            <a:fld id="{E59E4D4B-23B8-4A6C-8AD7-3E570FC31481}" type="slidenum">
              <a:rPr lang="en-US" smtClean="0"/>
              <a:t>‹#›</a:t>
            </a:fld>
            <a:endParaRPr lang="en-US" dirty="0"/>
          </a:p>
        </p:txBody>
      </p:sp>
    </p:spTree>
    <p:extLst>
      <p:ext uri="{BB962C8B-B14F-4D97-AF65-F5344CB8AC3E}">
        <p14:creationId xmlns:p14="http://schemas.microsoft.com/office/powerpoint/2010/main" val="1139083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0F204-B7E2-DA76-8E4F-B05CD9DBCA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CEC572-5AE1-FEA2-2B9E-C3EF5D61C8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620E104-C2D3-F46E-90DC-4B0ADA863A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08FC09-3D6B-57C3-8B68-5B7B8B2BD69D}"/>
              </a:ext>
            </a:extLst>
          </p:cNvPr>
          <p:cNvSpPr>
            <a:spLocks noGrp="1"/>
          </p:cNvSpPr>
          <p:nvPr>
            <p:ph type="dt" sz="half" idx="10"/>
          </p:nvPr>
        </p:nvSpPr>
        <p:spPr/>
        <p:txBody>
          <a:bodyPr/>
          <a:lstStyle/>
          <a:p>
            <a:fld id="{90341F56-A452-4470-A1CD-10D34E31805D}" type="datetimeFigureOut">
              <a:rPr lang="en-US" smtClean="0"/>
              <a:t>4/11/2023</a:t>
            </a:fld>
            <a:endParaRPr lang="en-US" dirty="0"/>
          </a:p>
        </p:txBody>
      </p:sp>
      <p:sp>
        <p:nvSpPr>
          <p:cNvPr id="6" name="Footer Placeholder 5">
            <a:extLst>
              <a:ext uri="{FF2B5EF4-FFF2-40B4-BE49-F238E27FC236}">
                <a16:creationId xmlns:a16="http://schemas.microsoft.com/office/drawing/2014/main" id="{9D7E842E-4B65-6EC4-DD9D-D218843737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42F5924-EB1F-6F33-53E9-617B08465722}"/>
              </a:ext>
            </a:extLst>
          </p:cNvPr>
          <p:cNvSpPr>
            <a:spLocks noGrp="1"/>
          </p:cNvSpPr>
          <p:nvPr>
            <p:ph type="sldNum" sz="quarter" idx="12"/>
          </p:nvPr>
        </p:nvSpPr>
        <p:spPr/>
        <p:txBody>
          <a:bodyPr/>
          <a:lstStyle/>
          <a:p>
            <a:fld id="{E59E4D4B-23B8-4A6C-8AD7-3E570FC31481}" type="slidenum">
              <a:rPr lang="en-US" smtClean="0"/>
              <a:t>‹#›</a:t>
            </a:fld>
            <a:endParaRPr lang="en-US" dirty="0"/>
          </a:p>
        </p:txBody>
      </p:sp>
    </p:spTree>
    <p:extLst>
      <p:ext uri="{BB962C8B-B14F-4D97-AF65-F5344CB8AC3E}">
        <p14:creationId xmlns:p14="http://schemas.microsoft.com/office/powerpoint/2010/main" val="4290155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A3CFC-6ACF-4FDB-FB78-CFA7648230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F59F7C-B66E-61EB-DC7E-32239BE45B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46504AA-6CC1-15C0-A291-088D70B9C7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341F56-A452-4470-A1CD-10D34E31805D}" type="datetimeFigureOut">
              <a:rPr lang="en-US" smtClean="0"/>
              <a:t>4/11/2023</a:t>
            </a:fld>
            <a:endParaRPr lang="en-US" dirty="0"/>
          </a:p>
        </p:txBody>
      </p:sp>
      <p:sp>
        <p:nvSpPr>
          <p:cNvPr id="5" name="Footer Placeholder 4">
            <a:extLst>
              <a:ext uri="{FF2B5EF4-FFF2-40B4-BE49-F238E27FC236}">
                <a16:creationId xmlns:a16="http://schemas.microsoft.com/office/drawing/2014/main" id="{FC41235B-E542-4A8A-4AB0-C5CF5A1301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697F801-C8C3-FB32-7D11-0D04B5020E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9E4D4B-23B8-4A6C-8AD7-3E570FC31481}" type="slidenum">
              <a:rPr lang="en-US" smtClean="0"/>
              <a:t>‹#›</a:t>
            </a:fld>
            <a:endParaRPr lang="en-US" dirty="0"/>
          </a:p>
        </p:txBody>
      </p:sp>
    </p:spTree>
    <p:extLst>
      <p:ext uri="{BB962C8B-B14F-4D97-AF65-F5344CB8AC3E}">
        <p14:creationId xmlns:p14="http://schemas.microsoft.com/office/powerpoint/2010/main" val="29348784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jpg"/></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 </a:t>
            </a:r>
          </a:p>
        </p:txBody>
      </p:sp>
      <p:sp>
        <p:nvSpPr>
          <p:cNvPr id="3" name="Rectangle 2">
            <a:extLst>
              <a:ext uri="{FF2B5EF4-FFF2-40B4-BE49-F238E27FC236}">
                <a16:creationId xmlns:a16="http://schemas.microsoft.com/office/drawing/2014/main" id="{C38355DE-973C-ED62-13E9-E19556DE846E}"/>
              </a:ext>
            </a:extLst>
          </p:cNvPr>
          <p:cNvSpPr/>
          <p:nvPr/>
        </p:nvSpPr>
        <p:spPr>
          <a:xfrm>
            <a:off x="0" y="-1"/>
            <a:ext cx="12192000" cy="1517713"/>
          </a:xfrm>
          <a:prstGeom prst="rect">
            <a:avLst/>
          </a:prstGeom>
          <a:solidFill>
            <a:srgbClr val="991B1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Text&#10;&#10;Description automatically generated with medium confidence">
            <a:extLst>
              <a:ext uri="{FF2B5EF4-FFF2-40B4-BE49-F238E27FC236}">
                <a16:creationId xmlns:a16="http://schemas.microsoft.com/office/drawing/2014/main" id="{36C5AEB0-57DD-DFAC-5071-504ACFB7DC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816" y="278399"/>
            <a:ext cx="3517985" cy="1045303"/>
          </a:xfrm>
          <a:prstGeom prst="rect">
            <a:avLst/>
          </a:prstGeom>
        </p:spPr>
      </p:pic>
      <p:sp>
        <p:nvSpPr>
          <p:cNvPr id="9" name="TextBox 8">
            <a:extLst>
              <a:ext uri="{FF2B5EF4-FFF2-40B4-BE49-F238E27FC236}">
                <a16:creationId xmlns:a16="http://schemas.microsoft.com/office/drawing/2014/main" id="{4CDEB144-392D-07E0-804C-E2C2FF918943}"/>
              </a:ext>
            </a:extLst>
          </p:cNvPr>
          <p:cNvSpPr txBox="1"/>
          <p:nvPr/>
        </p:nvSpPr>
        <p:spPr>
          <a:xfrm>
            <a:off x="2316824" y="2705969"/>
            <a:ext cx="7558351" cy="1354217"/>
          </a:xfrm>
          <a:prstGeom prst="rect">
            <a:avLst/>
          </a:prstGeom>
          <a:noFill/>
        </p:spPr>
        <p:txBody>
          <a:bodyPr wrap="none" rtlCol="0">
            <a:spAutoFit/>
          </a:bodyPr>
          <a:lstStyle/>
          <a:p>
            <a:pPr algn="ctr">
              <a:spcAft>
                <a:spcPts val="1200"/>
              </a:spcAft>
            </a:pPr>
            <a:r>
              <a:rPr lang="en-US" sz="3600" b="1" dirty="0">
                <a:solidFill>
                  <a:srgbClr val="990000"/>
                </a:solidFill>
                <a:latin typeface="Adobe Caslon Pro" panose="0205050205050A020403" pitchFamily="18" charset="0"/>
              </a:rPr>
              <a:t>USC Research and Innovation Awards </a:t>
            </a:r>
          </a:p>
          <a:p>
            <a:pPr algn="ctr">
              <a:spcAft>
                <a:spcPts val="1200"/>
              </a:spcAft>
            </a:pPr>
            <a:r>
              <a:rPr lang="en-US" sz="3600" b="1" dirty="0">
                <a:solidFill>
                  <a:srgbClr val="990000"/>
                </a:solidFill>
                <a:latin typeface="Adobe Caslon Pro" panose="0205050205050A020403" pitchFamily="18" charset="0"/>
              </a:rPr>
              <a:t>to Fund Your Research</a:t>
            </a:r>
          </a:p>
        </p:txBody>
      </p:sp>
      <p:sp>
        <p:nvSpPr>
          <p:cNvPr id="10" name="TextBox 9">
            <a:extLst>
              <a:ext uri="{FF2B5EF4-FFF2-40B4-BE49-F238E27FC236}">
                <a16:creationId xmlns:a16="http://schemas.microsoft.com/office/drawing/2014/main" id="{6E38C965-DD3F-5668-DE5A-E9B920E39E3E}"/>
              </a:ext>
            </a:extLst>
          </p:cNvPr>
          <p:cNvSpPr txBox="1"/>
          <p:nvPr/>
        </p:nvSpPr>
        <p:spPr>
          <a:xfrm>
            <a:off x="472795" y="5421420"/>
            <a:ext cx="3541162" cy="923330"/>
          </a:xfrm>
          <a:prstGeom prst="rect">
            <a:avLst/>
          </a:prstGeom>
          <a:noFill/>
        </p:spPr>
        <p:txBody>
          <a:bodyPr wrap="none" rtlCol="0">
            <a:spAutoFit/>
          </a:bodyPr>
          <a:lstStyle/>
          <a:p>
            <a:r>
              <a:rPr lang="en-US" b="1" dirty="0">
                <a:solidFill>
                  <a:srgbClr val="000000"/>
                </a:solidFill>
                <a:latin typeface="Adobe Caslon Pro" panose="0205050205050A020403" pitchFamily="18" charset="0"/>
              </a:rPr>
              <a:t>Silvia da Costa, PhD</a:t>
            </a:r>
          </a:p>
          <a:p>
            <a:r>
              <a:rPr lang="en-US" i="1" dirty="0">
                <a:solidFill>
                  <a:srgbClr val="000000"/>
                </a:solidFill>
                <a:latin typeface="Adobe Caslon Pro" panose="0205050205050A020403" pitchFamily="18" charset="0"/>
              </a:rPr>
              <a:t>Director</a:t>
            </a:r>
          </a:p>
          <a:p>
            <a:r>
              <a:rPr lang="en-US" i="1" dirty="0">
                <a:solidFill>
                  <a:srgbClr val="000000"/>
                </a:solidFill>
                <a:latin typeface="Adobe Caslon Pro" panose="0205050205050A020403" pitchFamily="18" charset="0"/>
              </a:rPr>
              <a:t>Research Initiatives &amp; Infrastructure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38355DE-973C-ED62-13E9-E19556DE846E}"/>
              </a:ext>
            </a:extLst>
          </p:cNvPr>
          <p:cNvSpPr/>
          <p:nvPr/>
        </p:nvSpPr>
        <p:spPr>
          <a:xfrm>
            <a:off x="0" y="0"/>
            <a:ext cx="12192000" cy="1517713"/>
          </a:xfrm>
          <a:prstGeom prst="rect">
            <a:avLst/>
          </a:prstGeom>
          <a:solidFill>
            <a:srgbClr val="991B1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tabLst>
                <a:tab pos="2628900" algn="l"/>
              </a:tabLst>
            </a:pP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Text&#10;&#10;Description automatically generated with medium confidence">
            <a:extLst>
              <a:ext uri="{FF2B5EF4-FFF2-40B4-BE49-F238E27FC236}">
                <a16:creationId xmlns:a16="http://schemas.microsoft.com/office/drawing/2014/main" id="{36C5AEB0-57DD-DFAC-5071-504ACFB7DC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816" y="278399"/>
            <a:ext cx="3517985" cy="1045303"/>
          </a:xfrm>
          <a:prstGeom prst="rect">
            <a:avLst/>
          </a:prstGeom>
        </p:spPr>
      </p:pic>
      <p:sp>
        <p:nvSpPr>
          <p:cNvPr id="7" name="Title 4">
            <a:extLst>
              <a:ext uri="{FF2B5EF4-FFF2-40B4-BE49-F238E27FC236}">
                <a16:creationId xmlns:a16="http://schemas.microsoft.com/office/drawing/2014/main" id="{01D5D91A-2FA6-782C-0827-5BD748F3C679}"/>
              </a:ext>
            </a:extLst>
          </p:cNvPr>
          <p:cNvSpPr>
            <a:spLocks noGrp="1"/>
          </p:cNvSpPr>
          <p:nvPr>
            <p:ph type="title"/>
          </p:nvPr>
        </p:nvSpPr>
        <p:spPr>
          <a:xfrm>
            <a:off x="3975618" y="0"/>
            <a:ext cx="8216384" cy="1517713"/>
          </a:xfrm>
        </p:spPr>
        <p:txBody>
          <a:bodyPr>
            <a:normAutofit/>
          </a:bodyPr>
          <a:lstStyle/>
          <a:p>
            <a:pPr algn="r"/>
            <a:r>
              <a:rPr lang="en-US" dirty="0"/>
              <a:t> </a:t>
            </a:r>
            <a:r>
              <a:rPr lang="en-US" sz="3100" spc="-5" dirty="0">
                <a:solidFill>
                  <a:schemeClr val="bg1"/>
                </a:solidFill>
                <a:latin typeface="Adobe Caslon Pro" panose="0205050205050A020403" pitchFamily="18" charset="0"/>
                <a:cs typeface="Times New Roman" panose="02020603050405020304" pitchFamily="18" charset="0"/>
              </a:rPr>
              <a:t>Research and Innovation (R&amp;I) </a:t>
            </a:r>
            <a:br>
              <a:rPr lang="en-US" sz="3100" spc="-5" dirty="0">
                <a:solidFill>
                  <a:schemeClr val="bg1"/>
                </a:solidFill>
                <a:latin typeface="Adobe Caslon Pro" panose="0205050205050A020403" pitchFamily="18" charset="0"/>
                <a:cs typeface="Times New Roman" panose="02020603050405020304" pitchFamily="18" charset="0"/>
              </a:rPr>
            </a:br>
            <a:r>
              <a:rPr lang="en-US" sz="3100" spc="-5" dirty="0">
                <a:solidFill>
                  <a:schemeClr val="bg1"/>
                </a:solidFill>
                <a:latin typeface="Adobe Caslon Pro" panose="0205050205050A020403" pitchFamily="18" charset="0"/>
                <a:cs typeface="Times New Roman" panose="02020603050405020304" pitchFamily="18" charset="0"/>
              </a:rPr>
              <a:t>Award Programs</a:t>
            </a:r>
            <a:endParaRPr lang="en-US" dirty="0"/>
          </a:p>
        </p:txBody>
      </p:sp>
      <p:sp>
        <p:nvSpPr>
          <p:cNvPr id="2" name="TextBox 1">
            <a:extLst>
              <a:ext uri="{FF2B5EF4-FFF2-40B4-BE49-F238E27FC236}">
                <a16:creationId xmlns:a16="http://schemas.microsoft.com/office/drawing/2014/main" id="{94243FBB-AD5C-C28C-B230-6CFC713772CB}"/>
              </a:ext>
            </a:extLst>
          </p:cNvPr>
          <p:cNvSpPr txBox="1"/>
          <p:nvPr/>
        </p:nvSpPr>
        <p:spPr>
          <a:xfrm>
            <a:off x="228816" y="2786151"/>
            <a:ext cx="11556784" cy="3739485"/>
          </a:xfrm>
          <a:prstGeom prst="rect">
            <a:avLst/>
          </a:prstGeom>
          <a:noFill/>
        </p:spPr>
        <p:txBody>
          <a:bodyPr wrap="square">
            <a:spAutoFit/>
          </a:bodyPr>
          <a:lstStyle/>
          <a:p>
            <a:pPr marL="285750" marR="0" indent="-285750">
              <a:spcBef>
                <a:spcPts val="0"/>
              </a:spcBef>
              <a:spcAft>
                <a:spcPts val="1800"/>
              </a:spcAft>
              <a:buFont typeface="Arial" panose="020B0604020202020204" pitchFamily="34" charset="0"/>
              <a:buChar char="•"/>
            </a:pPr>
            <a:r>
              <a:rPr lang="en-US" dirty="0">
                <a:solidFill>
                  <a:srgbClr val="000000"/>
                </a:solidFill>
                <a:ea typeface="Calibri" panose="020F0502020204030204" pitchFamily="34" charset="0"/>
                <a:cs typeface="Times New Roman" panose="02020603050405020304" pitchFamily="18" charset="0"/>
              </a:rPr>
              <a:t>Cost Share: No caps – 50% provided by R&amp;I – whether cost share, </a:t>
            </a:r>
            <a:r>
              <a:rPr lang="en-US" i="1" dirty="0">
                <a:solidFill>
                  <a:srgbClr val="000000"/>
                </a:solidFill>
                <a:ea typeface="Calibri" panose="020F0502020204030204" pitchFamily="34" charset="0"/>
                <a:cs typeface="Times New Roman" panose="02020603050405020304" pitchFamily="18" charset="0"/>
              </a:rPr>
              <a:t>allowed by the sponsor, </a:t>
            </a:r>
            <a:r>
              <a:rPr lang="en-US" dirty="0">
                <a:solidFill>
                  <a:srgbClr val="000000"/>
                </a:solidFill>
                <a:ea typeface="Calibri" panose="020F0502020204030204" pitchFamily="34" charset="0"/>
                <a:cs typeface="Times New Roman" panose="02020603050405020304" pitchFamily="18" charset="0"/>
              </a:rPr>
              <a:t>is required or not</a:t>
            </a:r>
          </a:p>
          <a:p>
            <a:pPr marL="285750" marR="0" indent="-285750">
              <a:spcBef>
                <a:spcPts val="0"/>
              </a:spcBef>
              <a:spcAft>
                <a:spcPts val="1800"/>
              </a:spcAft>
              <a:buFont typeface="Arial" panose="020B0604020202020204" pitchFamily="34" charset="0"/>
              <a:buChar char="•"/>
            </a:pPr>
            <a:r>
              <a:rPr lang="en-US" dirty="0">
                <a:solidFill>
                  <a:srgbClr val="000000"/>
                </a:solidFill>
                <a:ea typeface="Calibri" panose="020F0502020204030204" pitchFamily="34" charset="0"/>
                <a:cs typeface="Times New Roman" panose="02020603050405020304" pitchFamily="18" charset="0"/>
              </a:rPr>
              <a:t>Up to $50,000 (including fringe) for salary support to Research Administrators</a:t>
            </a:r>
          </a:p>
          <a:p>
            <a:pPr marL="285750" marR="0" indent="-285750">
              <a:spcBef>
                <a:spcPts val="0"/>
              </a:spcBef>
              <a:spcAft>
                <a:spcPts val="1800"/>
              </a:spcAft>
              <a:buFont typeface="Arial" panose="020B0604020202020204" pitchFamily="34" charset="0"/>
              <a:buChar char="•"/>
            </a:pPr>
            <a:r>
              <a:rPr lang="en-US" dirty="0">
                <a:ea typeface="Calibri" panose="020F0502020204030204" pitchFamily="34" charset="0"/>
                <a:cs typeface="Times New Roman" panose="02020603050405020304" pitchFamily="18" charset="0"/>
              </a:rPr>
              <a:t>The program deadlines are not matched to federal funding program deadlines in a given calendar year. You can apply to a program in advance of federal funding deadlines, for submission to the next year’s deadlines</a:t>
            </a:r>
          </a:p>
          <a:p>
            <a:pPr marL="285750" marR="0" indent="-285750" algn="just">
              <a:spcBef>
                <a:spcPts val="0"/>
              </a:spcBef>
              <a:spcAft>
                <a:spcPts val="1800"/>
              </a:spcAft>
              <a:buFont typeface="Arial" panose="020B0604020202020204" pitchFamily="34" charset="0"/>
              <a:buChar char="•"/>
            </a:pPr>
            <a:r>
              <a:rPr lang="en-US" dirty="0">
                <a:effectLst/>
                <a:ea typeface="Calibri" panose="020F0502020204030204" pitchFamily="34" charset="0"/>
                <a:cs typeface="Times New Roman" panose="02020603050405020304" pitchFamily="18" charset="0"/>
              </a:rPr>
              <a:t>Failure to spend at least half of the awarded funds within six months of the project start date may result in the suspension of the remaining funds.</a:t>
            </a:r>
          </a:p>
          <a:p>
            <a:pPr marR="0" algn="ctr">
              <a:spcBef>
                <a:spcPts val="0"/>
              </a:spcBef>
              <a:spcAft>
                <a:spcPts val="1800"/>
              </a:spcAft>
            </a:pPr>
            <a:endParaRPr lang="en-US" dirty="0">
              <a:solidFill>
                <a:srgbClr val="000000"/>
              </a:solidFill>
              <a:effectLst/>
              <a:ea typeface="Calibri" panose="020F0502020204030204" pitchFamily="34" charset="0"/>
              <a:cs typeface="Times New Roman" panose="02020603050405020304" pitchFamily="18" charset="0"/>
            </a:endParaRPr>
          </a:p>
          <a:p>
            <a:pPr marR="0" algn="ctr">
              <a:spcBef>
                <a:spcPts val="0"/>
              </a:spcBef>
              <a:spcAft>
                <a:spcPts val="1800"/>
              </a:spcAft>
            </a:pPr>
            <a:r>
              <a:rPr lang="en-US" dirty="0">
                <a:solidFill>
                  <a:srgbClr val="000000"/>
                </a:solidFill>
                <a:effectLst/>
                <a:ea typeface="Calibri" panose="020F0502020204030204" pitchFamily="34" charset="0"/>
                <a:cs typeface="Times New Roman" panose="02020603050405020304" pitchFamily="18" charset="0"/>
              </a:rPr>
              <a:t>Any and all </a:t>
            </a:r>
            <a:r>
              <a:rPr lang="en-US" dirty="0">
                <a:solidFill>
                  <a:srgbClr val="000000"/>
                </a:solidFill>
                <a:ea typeface="Calibri" panose="020F0502020204030204" pitchFamily="34" charset="0"/>
                <a:cs typeface="Times New Roman" panose="02020603050405020304" pitchFamily="18" charset="0"/>
              </a:rPr>
              <a:t>grants, </a:t>
            </a:r>
            <a:r>
              <a:rPr lang="en-US" dirty="0">
                <a:solidFill>
                  <a:srgbClr val="000000"/>
                </a:solidFill>
                <a:effectLst/>
                <a:ea typeface="Calibri" panose="020F0502020204030204" pitchFamily="34" charset="0"/>
                <a:cs typeface="Times New Roman" panose="02020603050405020304" pitchFamily="18" charset="0"/>
              </a:rPr>
              <a:t>publications, presentations, etc., arising from research supported under the R&amp;I award program must acknowledge the </a:t>
            </a:r>
            <a:r>
              <a:rPr lang="en-US" b="1" i="1" dirty="0">
                <a:solidFill>
                  <a:srgbClr val="991B1E"/>
                </a:solidFill>
                <a:effectLst/>
                <a:ea typeface="Calibri" panose="020F0502020204030204" pitchFamily="34" charset="0"/>
                <a:cs typeface="Times New Roman" panose="02020603050405020304" pitchFamily="18" charset="0"/>
              </a:rPr>
              <a:t>USC Research and Innovation [award program name]. </a:t>
            </a:r>
          </a:p>
        </p:txBody>
      </p:sp>
      <p:sp>
        <p:nvSpPr>
          <p:cNvPr id="4" name="TextBox 3">
            <a:extLst>
              <a:ext uri="{FF2B5EF4-FFF2-40B4-BE49-F238E27FC236}">
                <a16:creationId xmlns:a16="http://schemas.microsoft.com/office/drawing/2014/main" id="{875D4392-DF53-730A-7F21-1234B456099B}"/>
              </a:ext>
            </a:extLst>
          </p:cNvPr>
          <p:cNvSpPr txBox="1"/>
          <p:nvPr/>
        </p:nvSpPr>
        <p:spPr>
          <a:xfrm>
            <a:off x="-6350" y="2055817"/>
            <a:ext cx="12192000" cy="369332"/>
          </a:xfrm>
          <a:prstGeom prst="rect">
            <a:avLst/>
          </a:prstGeom>
          <a:noFill/>
        </p:spPr>
        <p:txBody>
          <a:bodyPr wrap="square">
            <a:spAutoFit/>
          </a:bodyPr>
          <a:lstStyle/>
          <a:p>
            <a:pPr algn="ctr">
              <a:spcBef>
                <a:spcPts val="600"/>
              </a:spcBef>
              <a:spcAft>
                <a:spcPts val="600"/>
              </a:spcAft>
            </a:pPr>
            <a:r>
              <a:rPr lang="en-US" b="1" dirty="0">
                <a:solidFill>
                  <a:srgbClr val="991B1E"/>
                </a:solidFill>
                <a:effectLst/>
                <a:latin typeface="+mj-lt"/>
                <a:ea typeface="Calibri" panose="020F0502020204030204" pitchFamily="34" charset="0"/>
              </a:rPr>
              <a:t>CONDITIONS OF AWARD</a:t>
            </a:r>
            <a:endParaRPr lang="en-US" dirty="0">
              <a:latin typeface="+mj-lt"/>
              <a:ea typeface="Times New Roman" panose="02020603050405020304" pitchFamily="18" charset="0"/>
            </a:endParaRPr>
          </a:p>
        </p:txBody>
      </p:sp>
    </p:spTree>
    <p:extLst>
      <p:ext uri="{BB962C8B-B14F-4D97-AF65-F5344CB8AC3E}">
        <p14:creationId xmlns:p14="http://schemas.microsoft.com/office/powerpoint/2010/main" val="2752739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38355DE-973C-ED62-13E9-E19556DE846E}"/>
              </a:ext>
            </a:extLst>
          </p:cNvPr>
          <p:cNvSpPr/>
          <p:nvPr/>
        </p:nvSpPr>
        <p:spPr>
          <a:xfrm>
            <a:off x="0" y="0"/>
            <a:ext cx="12192000" cy="1517713"/>
          </a:xfrm>
          <a:prstGeom prst="rect">
            <a:avLst/>
          </a:prstGeom>
          <a:solidFill>
            <a:srgbClr val="991B1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tabLst>
                <a:tab pos="2628900" algn="l"/>
              </a:tabLst>
            </a:pP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Text&#10;&#10;Description automatically generated with medium confidence">
            <a:extLst>
              <a:ext uri="{FF2B5EF4-FFF2-40B4-BE49-F238E27FC236}">
                <a16:creationId xmlns:a16="http://schemas.microsoft.com/office/drawing/2014/main" id="{36C5AEB0-57DD-DFAC-5071-504ACFB7DC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816" y="278399"/>
            <a:ext cx="3517985" cy="1045303"/>
          </a:xfrm>
          <a:prstGeom prst="rect">
            <a:avLst/>
          </a:prstGeom>
        </p:spPr>
      </p:pic>
      <p:sp>
        <p:nvSpPr>
          <p:cNvPr id="7" name="Title 4">
            <a:extLst>
              <a:ext uri="{FF2B5EF4-FFF2-40B4-BE49-F238E27FC236}">
                <a16:creationId xmlns:a16="http://schemas.microsoft.com/office/drawing/2014/main" id="{01D5D91A-2FA6-782C-0827-5BD748F3C679}"/>
              </a:ext>
            </a:extLst>
          </p:cNvPr>
          <p:cNvSpPr>
            <a:spLocks noGrp="1"/>
          </p:cNvSpPr>
          <p:nvPr>
            <p:ph type="title"/>
          </p:nvPr>
        </p:nvSpPr>
        <p:spPr>
          <a:xfrm>
            <a:off x="3975618" y="0"/>
            <a:ext cx="8216384" cy="1517713"/>
          </a:xfrm>
        </p:spPr>
        <p:txBody>
          <a:bodyPr>
            <a:normAutofit/>
          </a:bodyPr>
          <a:lstStyle/>
          <a:p>
            <a:pPr algn="r"/>
            <a:r>
              <a:rPr lang="en-US" dirty="0"/>
              <a:t> </a:t>
            </a:r>
            <a:r>
              <a:rPr lang="en-US" sz="3100" spc="-5" dirty="0">
                <a:solidFill>
                  <a:schemeClr val="bg1"/>
                </a:solidFill>
                <a:latin typeface="Adobe Caslon Pro" panose="0205050205050A020403" pitchFamily="18" charset="0"/>
                <a:cs typeface="Times New Roman" panose="02020603050405020304" pitchFamily="18" charset="0"/>
              </a:rPr>
              <a:t>Research and Innovation (R&amp;I) </a:t>
            </a:r>
            <a:br>
              <a:rPr lang="en-US" sz="3100" spc="-5" dirty="0">
                <a:solidFill>
                  <a:schemeClr val="bg1"/>
                </a:solidFill>
                <a:latin typeface="Adobe Caslon Pro" panose="0205050205050A020403" pitchFamily="18" charset="0"/>
                <a:cs typeface="Times New Roman" panose="02020603050405020304" pitchFamily="18" charset="0"/>
              </a:rPr>
            </a:br>
            <a:r>
              <a:rPr lang="en-US" sz="3100" spc="-5" dirty="0">
                <a:solidFill>
                  <a:schemeClr val="bg1"/>
                </a:solidFill>
                <a:latin typeface="Adobe Caslon Pro" panose="0205050205050A020403" pitchFamily="18" charset="0"/>
                <a:cs typeface="Times New Roman" panose="02020603050405020304" pitchFamily="18" charset="0"/>
              </a:rPr>
              <a:t>Award Programs</a:t>
            </a:r>
            <a:endParaRPr lang="en-US" dirty="0"/>
          </a:p>
        </p:txBody>
      </p:sp>
      <p:sp>
        <p:nvSpPr>
          <p:cNvPr id="6" name="TextBox 5">
            <a:extLst>
              <a:ext uri="{FF2B5EF4-FFF2-40B4-BE49-F238E27FC236}">
                <a16:creationId xmlns:a16="http://schemas.microsoft.com/office/drawing/2014/main" id="{3E05BBDA-F573-C4CE-7B43-93242DE56B2F}"/>
              </a:ext>
            </a:extLst>
          </p:cNvPr>
          <p:cNvSpPr txBox="1"/>
          <p:nvPr/>
        </p:nvSpPr>
        <p:spPr>
          <a:xfrm>
            <a:off x="228816" y="3202495"/>
            <a:ext cx="11559209" cy="3416320"/>
          </a:xfrm>
          <a:prstGeom prst="rect">
            <a:avLst/>
          </a:prstGeom>
          <a:noFill/>
        </p:spPr>
        <p:txBody>
          <a:bodyPr wrap="square">
            <a:spAutoFit/>
          </a:bodyPr>
          <a:lstStyle/>
          <a:p>
            <a:pPr marL="0" marR="0" algn="just">
              <a:spcBef>
                <a:spcPts val="0"/>
              </a:spcBef>
              <a:spcAft>
                <a:spcPts val="0"/>
              </a:spcAft>
            </a:pPr>
            <a:r>
              <a:rPr lang="en-US" dirty="0">
                <a:effectLst/>
                <a:ea typeface="Times New Roman" panose="02020603050405020304" pitchFamily="18" charset="0"/>
              </a:rPr>
              <a:t>It is expected that projects funded will yield a return on investment of at least 10 times the funding received for an application submitted to this Request for Proposals. </a:t>
            </a:r>
          </a:p>
          <a:p>
            <a:pPr marL="0" marR="0" algn="just">
              <a:spcBef>
                <a:spcPts val="0"/>
              </a:spcBef>
              <a:spcAft>
                <a:spcPts val="0"/>
              </a:spcAft>
            </a:pPr>
            <a:endParaRPr lang="en-US" dirty="0">
              <a:effectLst/>
              <a:ea typeface="Times New Roman" panose="02020603050405020304" pitchFamily="18" charset="0"/>
            </a:endParaRPr>
          </a:p>
          <a:p>
            <a:pPr algn="just"/>
            <a:r>
              <a:rPr lang="en-US" dirty="0">
                <a:ea typeface="Times New Roman" panose="02020603050405020304" pitchFamily="18" charset="0"/>
              </a:rPr>
              <a:t>For example, proposals requesting $50,000 in funding from this opportunity would need to identify future funding award program by federal agencies or other external sponsors, which was enabled by the inclusion of preliminary data and publications generated through this award, and that will generate a cumulative awards of $500,000 or more (this includes total costs summed over all award years).</a:t>
            </a:r>
          </a:p>
          <a:p>
            <a:pPr algn="just"/>
            <a:endParaRPr lang="en-US" dirty="0">
              <a:ea typeface="Times New Roman" panose="02020603050405020304" pitchFamily="18" charset="0"/>
            </a:endParaRPr>
          </a:p>
          <a:p>
            <a:pPr algn="just"/>
            <a:r>
              <a:rPr lang="en-US" dirty="0">
                <a:ea typeface="Times New Roman" panose="02020603050405020304" pitchFamily="18" charset="0"/>
              </a:rPr>
              <a:t>Award applications focused on the areas such as arts, return on investment is </a:t>
            </a:r>
            <a:r>
              <a:rPr lang="en-US" b="1" dirty="0">
                <a:solidFill>
                  <a:srgbClr val="991B1E"/>
                </a:solidFill>
                <a:ea typeface="Times New Roman" panose="02020603050405020304" pitchFamily="18" charset="0"/>
              </a:rPr>
              <a:t>not defined in terms of future funding</a:t>
            </a:r>
            <a:r>
              <a:rPr lang="en-US" dirty="0">
                <a:ea typeface="Times New Roman" panose="02020603050405020304" pitchFamily="18" charset="0"/>
              </a:rPr>
              <a:t>. Rather, R&amp;I views return on investment as developing and enhancing the reputation of our faculty as nationally recognized artists who will have a significant creative impact on society and their field.</a:t>
            </a:r>
            <a:endParaRPr lang="en-US" sz="1600" dirty="0">
              <a:ea typeface="Times New Roman" panose="02020603050405020304" pitchFamily="18" charset="0"/>
            </a:endParaRPr>
          </a:p>
          <a:p>
            <a:pPr marL="0" marR="0" algn="just">
              <a:spcBef>
                <a:spcPts val="0"/>
              </a:spcBef>
              <a:spcAft>
                <a:spcPts val="0"/>
              </a:spcAft>
            </a:pPr>
            <a:endParaRPr lang="en-US" dirty="0">
              <a:ea typeface="Times New Roman" panose="02020603050405020304" pitchFamily="18" charset="0"/>
            </a:endParaRPr>
          </a:p>
        </p:txBody>
      </p:sp>
      <p:sp>
        <p:nvSpPr>
          <p:cNvPr id="17" name="TextBox 16">
            <a:extLst>
              <a:ext uri="{FF2B5EF4-FFF2-40B4-BE49-F238E27FC236}">
                <a16:creationId xmlns:a16="http://schemas.microsoft.com/office/drawing/2014/main" id="{C97AE19A-4985-88EB-B723-1FC6E0356025}"/>
              </a:ext>
            </a:extLst>
          </p:cNvPr>
          <p:cNvSpPr txBox="1"/>
          <p:nvPr/>
        </p:nvSpPr>
        <p:spPr>
          <a:xfrm>
            <a:off x="-87580" y="1959994"/>
            <a:ext cx="12192000" cy="800219"/>
          </a:xfrm>
          <a:prstGeom prst="rect">
            <a:avLst/>
          </a:prstGeom>
          <a:noFill/>
        </p:spPr>
        <p:txBody>
          <a:bodyPr wrap="square">
            <a:spAutoFit/>
          </a:bodyPr>
          <a:lstStyle/>
          <a:p>
            <a:pPr algn="ctr">
              <a:spcBef>
                <a:spcPts val="600"/>
              </a:spcBef>
              <a:spcAft>
                <a:spcPts val="600"/>
              </a:spcAft>
            </a:pPr>
            <a:r>
              <a:rPr lang="en-US" b="1" dirty="0">
                <a:solidFill>
                  <a:srgbClr val="991B1E"/>
                </a:solidFill>
                <a:effectLst/>
                <a:latin typeface="+mj-lt"/>
                <a:ea typeface="Calibri" panose="020F0502020204030204" pitchFamily="34" charset="0"/>
              </a:rPr>
              <a:t>CONDITIONS OF AWARD</a:t>
            </a:r>
            <a:endParaRPr lang="en-US" dirty="0">
              <a:latin typeface="+mj-lt"/>
              <a:ea typeface="Times New Roman" panose="02020603050405020304" pitchFamily="18" charset="0"/>
            </a:endParaRPr>
          </a:p>
          <a:p>
            <a:pPr algn="ctr">
              <a:spcBef>
                <a:spcPts val="600"/>
              </a:spcBef>
              <a:spcAft>
                <a:spcPts val="600"/>
              </a:spcAft>
            </a:pPr>
            <a:r>
              <a:rPr lang="en-US" b="1" dirty="0">
                <a:solidFill>
                  <a:srgbClr val="991B1E"/>
                </a:solidFill>
                <a:effectLst/>
                <a:latin typeface="+mj-lt"/>
                <a:ea typeface="Calibri" panose="020F0502020204030204" pitchFamily="34" charset="0"/>
              </a:rPr>
              <a:t>RETURN ON INVESTMENT - </a:t>
            </a:r>
            <a:r>
              <a:rPr lang="en-US" b="1" dirty="0">
                <a:solidFill>
                  <a:srgbClr val="991B1E"/>
                </a:solidFill>
                <a:latin typeface="+mj-lt"/>
                <a:ea typeface="Calibri" panose="020F0502020204030204" pitchFamily="34" charset="0"/>
              </a:rPr>
              <a:t>FUNDING TARGETS</a:t>
            </a:r>
            <a:endParaRPr lang="en-US" b="1" dirty="0">
              <a:solidFill>
                <a:srgbClr val="991B1E"/>
              </a:solidFill>
              <a:effectLst/>
              <a:ea typeface="Calibri" panose="020F0502020204030204" pitchFamily="34" charset="0"/>
            </a:endParaRPr>
          </a:p>
        </p:txBody>
      </p:sp>
    </p:spTree>
    <p:extLst>
      <p:ext uri="{BB962C8B-B14F-4D97-AF65-F5344CB8AC3E}">
        <p14:creationId xmlns:p14="http://schemas.microsoft.com/office/powerpoint/2010/main" val="955575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 </a:t>
            </a:r>
          </a:p>
        </p:txBody>
      </p:sp>
      <p:sp>
        <p:nvSpPr>
          <p:cNvPr id="3" name="Rectangle 2">
            <a:extLst>
              <a:ext uri="{FF2B5EF4-FFF2-40B4-BE49-F238E27FC236}">
                <a16:creationId xmlns:a16="http://schemas.microsoft.com/office/drawing/2014/main" id="{C38355DE-973C-ED62-13E9-E19556DE846E}"/>
              </a:ext>
            </a:extLst>
          </p:cNvPr>
          <p:cNvSpPr/>
          <p:nvPr/>
        </p:nvSpPr>
        <p:spPr>
          <a:xfrm>
            <a:off x="0" y="-1"/>
            <a:ext cx="12192000" cy="1517713"/>
          </a:xfrm>
          <a:prstGeom prst="rect">
            <a:avLst/>
          </a:prstGeom>
          <a:solidFill>
            <a:srgbClr val="991B1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Text&#10;&#10;Description automatically generated with medium confidence">
            <a:extLst>
              <a:ext uri="{FF2B5EF4-FFF2-40B4-BE49-F238E27FC236}">
                <a16:creationId xmlns:a16="http://schemas.microsoft.com/office/drawing/2014/main" id="{36C5AEB0-57DD-DFAC-5071-504ACFB7DC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816" y="278399"/>
            <a:ext cx="3517985" cy="1045303"/>
          </a:xfrm>
          <a:prstGeom prst="rect">
            <a:avLst/>
          </a:prstGeom>
        </p:spPr>
      </p:pic>
      <p:sp>
        <p:nvSpPr>
          <p:cNvPr id="2" name="Title 4">
            <a:extLst>
              <a:ext uri="{FF2B5EF4-FFF2-40B4-BE49-F238E27FC236}">
                <a16:creationId xmlns:a16="http://schemas.microsoft.com/office/drawing/2014/main" id="{62D633F9-9DB4-143D-2513-225BEDFE66FC}"/>
              </a:ext>
            </a:extLst>
          </p:cNvPr>
          <p:cNvSpPr txBox="1">
            <a:spLocks/>
          </p:cNvSpPr>
          <p:nvPr/>
        </p:nvSpPr>
        <p:spPr>
          <a:xfrm>
            <a:off x="3975618" y="0"/>
            <a:ext cx="8216384" cy="151771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a:t> </a:t>
            </a:r>
          </a:p>
          <a:p>
            <a:pPr algn="r"/>
            <a:r>
              <a:rPr lang="en-US" sz="3100" spc="-5" dirty="0">
                <a:solidFill>
                  <a:schemeClr val="bg1"/>
                </a:solidFill>
                <a:latin typeface="Adobe Caslon Pro" panose="0205050205050A020403" pitchFamily="18" charset="0"/>
                <a:cs typeface="Times New Roman" panose="02020603050405020304" pitchFamily="18" charset="0"/>
              </a:rPr>
              <a:t>Ming Hsieh Institute Research Award </a:t>
            </a:r>
          </a:p>
          <a:p>
            <a:pPr algn="r"/>
            <a:r>
              <a:rPr lang="en-US" sz="3100" spc="-5" dirty="0">
                <a:solidFill>
                  <a:schemeClr val="bg1"/>
                </a:solidFill>
                <a:latin typeface="Adobe Caslon Pro" panose="0205050205050A020403" pitchFamily="18" charset="0"/>
                <a:cs typeface="Times New Roman" panose="02020603050405020304" pitchFamily="18" charset="0"/>
              </a:rPr>
              <a:t>(MHIRA)</a:t>
            </a:r>
          </a:p>
          <a:p>
            <a:pPr algn="r"/>
            <a:endParaRPr lang="en-US" dirty="0"/>
          </a:p>
        </p:txBody>
      </p:sp>
      <p:sp>
        <p:nvSpPr>
          <p:cNvPr id="9" name="TextBox 8">
            <a:extLst>
              <a:ext uri="{FF2B5EF4-FFF2-40B4-BE49-F238E27FC236}">
                <a16:creationId xmlns:a16="http://schemas.microsoft.com/office/drawing/2014/main" id="{EF1E2262-72E1-A590-8E3D-210983BBDF20}"/>
              </a:ext>
            </a:extLst>
          </p:cNvPr>
          <p:cNvSpPr txBox="1"/>
          <p:nvPr/>
        </p:nvSpPr>
        <p:spPr>
          <a:xfrm>
            <a:off x="228816" y="2038829"/>
            <a:ext cx="11003280" cy="4524315"/>
          </a:xfrm>
          <a:prstGeom prst="rect">
            <a:avLst/>
          </a:prstGeom>
          <a:noFill/>
        </p:spPr>
        <p:txBody>
          <a:bodyPr wrap="square">
            <a:spAutoFit/>
          </a:bodyPr>
          <a:lstStyle/>
          <a:p>
            <a:pPr marL="0" marR="0" algn="just"/>
            <a:r>
              <a:rPr lang="en-US" sz="1600" b="1" dirty="0">
                <a:solidFill>
                  <a:srgbClr val="991B1D"/>
                </a:solidFill>
                <a:latin typeface="Adobe Caslon Pro" panose="0205050205050A020403" pitchFamily="18" charset="0"/>
                <a:ea typeface="Times New Roman" panose="02020603050405020304" pitchFamily="18" charset="0"/>
              </a:rPr>
              <a:t>FOCUS</a:t>
            </a:r>
            <a:endParaRPr lang="en-US" sz="1600" b="1" dirty="0">
              <a:solidFill>
                <a:srgbClr val="991B1D"/>
              </a:solidFill>
              <a:effectLst/>
              <a:latin typeface="Adobe Caslon Pro" panose="0205050205050A020403" pitchFamily="18" charset="0"/>
              <a:ea typeface="Times New Roman" panose="02020603050405020304" pitchFamily="18" charset="0"/>
            </a:endParaRPr>
          </a:p>
          <a:p>
            <a:pPr marL="0" marR="0" algn="just"/>
            <a:r>
              <a:rPr lang="en-US" sz="1600" dirty="0">
                <a:effectLst/>
                <a:latin typeface="Adobe Caslon Pro" panose="0205050205050A020403" pitchFamily="18" charset="0"/>
                <a:ea typeface="Times New Roman" panose="02020603050405020304" pitchFamily="18" charset="0"/>
              </a:rPr>
              <a:t> </a:t>
            </a:r>
          </a:p>
          <a:p>
            <a:pPr algn="just"/>
            <a:r>
              <a:rPr lang="en-US" sz="1600" dirty="0">
                <a:latin typeface="Adobe Caslon Pro" panose="0205050205050A020403" pitchFamily="18" charset="0"/>
                <a:ea typeface="Times New Roman" panose="02020603050405020304" pitchFamily="18" charset="0"/>
              </a:rPr>
              <a:t>The Ming Hsieh Institute Research Award (MHIRA) </a:t>
            </a:r>
            <a:r>
              <a:rPr lang="en-US" sz="1600" dirty="0">
                <a:solidFill>
                  <a:srgbClr val="000000"/>
                </a:solidFill>
                <a:effectLst/>
                <a:latin typeface="Adobe Caslon Pro" panose="0205050205050A020403" pitchFamily="18" charset="0"/>
                <a:ea typeface="Times New Roman" panose="02020603050405020304" pitchFamily="18" charset="0"/>
              </a:rPr>
              <a:t>award support impactful </a:t>
            </a:r>
            <a:r>
              <a:rPr lang="en-US" sz="1600" b="1" dirty="0">
                <a:solidFill>
                  <a:srgbClr val="991B1E"/>
                </a:solidFill>
                <a:effectLst/>
                <a:latin typeface="Adobe Caslon Pro" panose="0205050205050A020403" pitchFamily="18" charset="0"/>
                <a:ea typeface="Times New Roman" panose="02020603050405020304" pitchFamily="18" charset="0"/>
              </a:rPr>
              <a:t>translational and pre-clinical </a:t>
            </a:r>
            <a:r>
              <a:rPr lang="en-US" sz="1600" dirty="0">
                <a:effectLst/>
                <a:latin typeface="Adobe Caslon Pro" panose="0205050205050A020403" pitchFamily="18" charset="0"/>
                <a:ea typeface="Times New Roman" panose="02020603050405020304" pitchFamily="18" charset="0"/>
              </a:rPr>
              <a:t>research that drives innovation, bridging science, engineering, computing, pharmaceutical sciences, and </a:t>
            </a:r>
            <a:r>
              <a:rPr lang="en-US" sz="1600" dirty="0">
                <a:latin typeface="Adobe Caslon Pro" panose="0205050205050A020403" pitchFamily="18" charset="0"/>
                <a:ea typeface="Times New Roman" panose="02020603050405020304" pitchFamily="18" charset="0"/>
              </a:rPr>
              <a:t>medicine to expedite the bench-to-bedside development of new life-saving devices and therapeutics to detect and/or treat cancer. </a:t>
            </a:r>
          </a:p>
          <a:p>
            <a:pPr marL="0" marR="0" algn="just"/>
            <a:endParaRPr lang="en-US" sz="1600" dirty="0">
              <a:effectLst/>
              <a:latin typeface="Adobe Caslon Pro" panose="0205050205050A020403" pitchFamily="18" charset="0"/>
              <a:ea typeface="Times New Roman" panose="02020603050405020304" pitchFamily="18" charset="0"/>
            </a:endParaRPr>
          </a:p>
          <a:p>
            <a:pPr marL="0" marR="0" algn="just"/>
            <a:r>
              <a:rPr lang="en-US" sz="1600" dirty="0">
                <a:effectLst/>
                <a:latin typeface="Adobe Caslon Pro" panose="0205050205050A020403" pitchFamily="18" charset="0"/>
                <a:ea typeface="Times New Roman" panose="02020603050405020304" pitchFamily="18" charset="0"/>
              </a:rPr>
              <a:t>There is a strong interest in proposals that will initiate </a:t>
            </a:r>
            <a:r>
              <a:rPr lang="en-US" sz="1600" b="1" dirty="0">
                <a:solidFill>
                  <a:srgbClr val="991B1E"/>
                </a:solidFill>
                <a:effectLst/>
                <a:latin typeface="Adobe Caslon Pro" panose="0205050205050A020403" pitchFamily="18" charset="0"/>
                <a:ea typeface="Times New Roman" panose="02020603050405020304" pitchFamily="18" charset="0"/>
              </a:rPr>
              <a:t>multi-disciplinary research teams </a:t>
            </a:r>
            <a:r>
              <a:rPr lang="en-US" sz="1600" dirty="0">
                <a:effectLst/>
                <a:latin typeface="Adobe Caslon Pro" panose="0205050205050A020403" pitchFamily="18" charset="0"/>
                <a:ea typeface="Times New Roman" panose="02020603050405020304" pitchFamily="18" charset="0"/>
              </a:rPr>
              <a:t>employing </a:t>
            </a:r>
            <a:r>
              <a:rPr lang="en-US" sz="1600" dirty="0">
                <a:solidFill>
                  <a:srgbClr val="000000"/>
                </a:solidFill>
                <a:effectLst/>
                <a:latin typeface="Adobe Caslon Pro" panose="0205050205050A020403" pitchFamily="18" charset="0"/>
                <a:ea typeface="Times New Roman" panose="02020603050405020304" pitchFamily="18" charset="0"/>
              </a:rPr>
              <a:t>or lead by engineering, computing, AI and machine learning, computational biology, physics, chemistry, genetics, pharmacology, and/or medicine and biological sciences. </a:t>
            </a:r>
          </a:p>
          <a:p>
            <a:pPr marL="0" marR="0" algn="just"/>
            <a:endParaRPr lang="en-US" sz="1600" dirty="0">
              <a:solidFill>
                <a:srgbClr val="000000"/>
              </a:solidFill>
              <a:effectLst/>
              <a:latin typeface="Adobe Caslon Pro" panose="0205050205050A020403" pitchFamily="18" charset="0"/>
              <a:ea typeface="Times New Roman" panose="02020603050405020304" pitchFamily="18" charset="0"/>
            </a:endParaRPr>
          </a:p>
          <a:p>
            <a:pPr marL="0" marR="0" algn="just"/>
            <a:r>
              <a:rPr lang="en-US" sz="1600" dirty="0">
                <a:solidFill>
                  <a:srgbClr val="000000"/>
                </a:solidFill>
                <a:effectLst/>
                <a:latin typeface="Adobe Caslon Pro" panose="0205050205050A020403" pitchFamily="18" charset="0"/>
                <a:ea typeface="Times New Roman" panose="02020603050405020304" pitchFamily="18" charset="0"/>
              </a:rPr>
              <a:t>Each proposal must have a team of two or more USC faculty principal investigators. The team of PIs/co-PIs must hold primary faculty appointments in at least two different USC schools.</a:t>
            </a:r>
          </a:p>
          <a:p>
            <a:pPr marL="0" marR="0" algn="just"/>
            <a:endParaRPr lang="en-US" sz="1600" dirty="0">
              <a:solidFill>
                <a:srgbClr val="000000"/>
              </a:solidFill>
              <a:effectLst/>
              <a:latin typeface="Adobe Caslon Pro" panose="0205050205050A020403" pitchFamily="18" charset="0"/>
              <a:ea typeface="Times New Roman" panose="02020603050405020304" pitchFamily="18" charset="0"/>
            </a:endParaRPr>
          </a:p>
          <a:p>
            <a:pPr marL="0" marR="0" algn="just"/>
            <a:endParaRPr lang="en-US" sz="1600" dirty="0">
              <a:effectLst/>
              <a:latin typeface="Adobe Caslon Pro" panose="0205050205050A020403" pitchFamily="18" charset="0"/>
              <a:ea typeface="Times New Roman" panose="02020603050405020304" pitchFamily="18" charset="0"/>
            </a:endParaRPr>
          </a:p>
          <a:p>
            <a:pPr marL="0" marR="0" algn="ctr"/>
            <a:r>
              <a:rPr lang="en-US" sz="1600" dirty="0">
                <a:effectLst/>
                <a:latin typeface="Adobe Caslon Pro" panose="0205050205050A020403" pitchFamily="18" charset="0"/>
                <a:ea typeface="Times New Roman" panose="02020603050405020304" pitchFamily="18" charset="0"/>
              </a:rPr>
              <a:t>The breakthroughs developed by Ming Hsieh Institute Research Award interdisciplinary projects are designed to be </a:t>
            </a:r>
            <a:r>
              <a:rPr lang="en-US" sz="1600" b="1" dirty="0">
                <a:solidFill>
                  <a:srgbClr val="991B1E"/>
                </a:solidFill>
                <a:effectLst/>
                <a:latin typeface="Adobe Caslon Pro" panose="0205050205050A020403" pitchFamily="18" charset="0"/>
                <a:ea typeface="Times New Roman" panose="02020603050405020304" pitchFamily="18" charset="0"/>
              </a:rPr>
              <a:t>translated directly into advances in patient cancer care </a:t>
            </a:r>
            <a:r>
              <a:rPr lang="en-US" sz="1600" dirty="0">
                <a:effectLst/>
                <a:latin typeface="Adobe Caslon Pro" panose="0205050205050A020403" pitchFamily="18" charset="0"/>
                <a:ea typeface="Times New Roman" panose="02020603050405020304" pitchFamily="18" charset="0"/>
              </a:rPr>
              <a:t>and catalyzed into inventions that can be </a:t>
            </a:r>
            <a:r>
              <a:rPr lang="en-US" sz="1600" b="1" dirty="0">
                <a:solidFill>
                  <a:srgbClr val="991B1E"/>
                </a:solidFill>
                <a:effectLst/>
                <a:latin typeface="Adobe Caslon Pro" panose="0205050205050A020403" pitchFamily="18" charset="0"/>
                <a:ea typeface="Times New Roman" panose="02020603050405020304" pitchFamily="18" charset="0"/>
              </a:rPr>
              <a:t>licensed and commercialized. </a:t>
            </a:r>
          </a:p>
          <a:p>
            <a:pPr marL="0" marR="0" algn="just"/>
            <a:endParaRPr lang="en-US" sz="1600" dirty="0">
              <a:effectLst/>
              <a:latin typeface="Adobe Caslon Pro" panose="0205050205050A020403" pitchFamily="18" charset="0"/>
              <a:ea typeface="Times New Roman" panose="02020603050405020304" pitchFamily="18" charset="0"/>
            </a:endParaRPr>
          </a:p>
          <a:p>
            <a:pPr marL="0" marR="0" algn="just"/>
            <a:endParaRPr lang="en-US" sz="1600" dirty="0">
              <a:effectLst/>
              <a:latin typeface="Adobe Caslon Pro" panose="0205050205050A020403" pitchFamily="18" charset="0"/>
              <a:ea typeface="Times New Roman" panose="02020603050405020304" pitchFamily="18" charset="0"/>
            </a:endParaRPr>
          </a:p>
        </p:txBody>
      </p:sp>
    </p:spTree>
    <p:extLst>
      <p:ext uri="{BB962C8B-B14F-4D97-AF65-F5344CB8AC3E}">
        <p14:creationId xmlns:p14="http://schemas.microsoft.com/office/powerpoint/2010/main" val="1380424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 </a:t>
            </a:r>
          </a:p>
        </p:txBody>
      </p:sp>
      <p:sp>
        <p:nvSpPr>
          <p:cNvPr id="3" name="Rectangle 2">
            <a:extLst>
              <a:ext uri="{FF2B5EF4-FFF2-40B4-BE49-F238E27FC236}">
                <a16:creationId xmlns:a16="http://schemas.microsoft.com/office/drawing/2014/main" id="{C38355DE-973C-ED62-13E9-E19556DE846E}"/>
              </a:ext>
            </a:extLst>
          </p:cNvPr>
          <p:cNvSpPr/>
          <p:nvPr/>
        </p:nvSpPr>
        <p:spPr>
          <a:xfrm>
            <a:off x="0" y="-1"/>
            <a:ext cx="12192000" cy="1517713"/>
          </a:xfrm>
          <a:prstGeom prst="rect">
            <a:avLst/>
          </a:prstGeom>
          <a:solidFill>
            <a:srgbClr val="991B1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Text&#10;&#10;Description automatically generated with medium confidence">
            <a:extLst>
              <a:ext uri="{FF2B5EF4-FFF2-40B4-BE49-F238E27FC236}">
                <a16:creationId xmlns:a16="http://schemas.microsoft.com/office/drawing/2014/main" id="{36C5AEB0-57DD-DFAC-5071-504ACFB7DC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816" y="278399"/>
            <a:ext cx="3517985" cy="1045303"/>
          </a:xfrm>
          <a:prstGeom prst="rect">
            <a:avLst/>
          </a:prstGeom>
        </p:spPr>
      </p:pic>
      <p:sp>
        <p:nvSpPr>
          <p:cNvPr id="2" name="Title 4">
            <a:extLst>
              <a:ext uri="{FF2B5EF4-FFF2-40B4-BE49-F238E27FC236}">
                <a16:creationId xmlns:a16="http://schemas.microsoft.com/office/drawing/2014/main" id="{62D633F9-9DB4-143D-2513-225BEDFE66FC}"/>
              </a:ext>
            </a:extLst>
          </p:cNvPr>
          <p:cNvSpPr txBox="1">
            <a:spLocks/>
          </p:cNvSpPr>
          <p:nvPr/>
        </p:nvSpPr>
        <p:spPr>
          <a:xfrm>
            <a:off x="3975618" y="0"/>
            <a:ext cx="8216384" cy="151771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a:t> </a:t>
            </a:r>
          </a:p>
          <a:p>
            <a:pPr algn="r"/>
            <a:r>
              <a:rPr lang="en-US" sz="3100" spc="-5" dirty="0">
                <a:solidFill>
                  <a:schemeClr val="bg1"/>
                </a:solidFill>
                <a:latin typeface="Adobe Caslon Pro" panose="0205050205050A020403" pitchFamily="18" charset="0"/>
                <a:cs typeface="Times New Roman" panose="02020603050405020304" pitchFamily="18" charset="0"/>
              </a:rPr>
              <a:t>Ming Hsieh Institute Research Award </a:t>
            </a:r>
          </a:p>
          <a:p>
            <a:pPr algn="r"/>
            <a:r>
              <a:rPr lang="en-US" sz="3100" spc="-5" dirty="0">
                <a:solidFill>
                  <a:schemeClr val="bg1"/>
                </a:solidFill>
                <a:latin typeface="Adobe Caslon Pro" panose="0205050205050A020403" pitchFamily="18" charset="0"/>
                <a:cs typeface="Times New Roman" panose="02020603050405020304" pitchFamily="18" charset="0"/>
              </a:rPr>
              <a:t>(MHIRA)</a:t>
            </a:r>
          </a:p>
          <a:p>
            <a:pPr algn="r"/>
            <a:endParaRPr lang="en-US" dirty="0"/>
          </a:p>
        </p:txBody>
      </p:sp>
      <p:sp>
        <p:nvSpPr>
          <p:cNvPr id="6" name="TextBox 5">
            <a:extLst>
              <a:ext uri="{FF2B5EF4-FFF2-40B4-BE49-F238E27FC236}">
                <a16:creationId xmlns:a16="http://schemas.microsoft.com/office/drawing/2014/main" id="{D9DB13EE-D82F-C0E1-E270-3DFAB98DD500}"/>
              </a:ext>
            </a:extLst>
          </p:cNvPr>
          <p:cNvSpPr txBox="1"/>
          <p:nvPr/>
        </p:nvSpPr>
        <p:spPr>
          <a:xfrm>
            <a:off x="1" y="1821183"/>
            <a:ext cx="12192000" cy="369332"/>
          </a:xfrm>
          <a:prstGeom prst="rect">
            <a:avLst/>
          </a:prstGeom>
          <a:noFill/>
        </p:spPr>
        <p:txBody>
          <a:bodyPr wrap="square">
            <a:spAutoFit/>
          </a:bodyPr>
          <a:lstStyle/>
          <a:p>
            <a:pPr algn="ctr">
              <a:spcBef>
                <a:spcPts val="600"/>
              </a:spcBef>
              <a:spcAft>
                <a:spcPts val="600"/>
              </a:spcAft>
            </a:pPr>
            <a:r>
              <a:rPr lang="en-US" b="1" dirty="0">
                <a:solidFill>
                  <a:srgbClr val="991B1E"/>
                </a:solidFill>
                <a:effectLst/>
                <a:latin typeface="+mj-lt"/>
                <a:ea typeface="Calibri" panose="020F0502020204030204" pitchFamily="34" charset="0"/>
              </a:rPr>
              <a:t>MHIRA PROGRAMS</a:t>
            </a:r>
            <a:endParaRPr lang="en-US" dirty="0">
              <a:latin typeface="+mj-lt"/>
              <a:ea typeface="Times New Roman" panose="02020603050405020304" pitchFamily="18" charset="0"/>
            </a:endParaRPr>
          </a:p>
        </p:txBody>
      </p:sp>
      <p:sp>
        <p:nvSpPr>
          <p:cNvPr id="7" name="TextBox 6">
            <a:extLst>
              <a:ext uri="{FF2B5EF4-FFF2-40B4-BE49-F238E27FC236}">
                <a16:creationId xmlns:a16="http://schemas.microsoft.com/office/drawing/2014/main" id="{E7F0E681-4813-0CD9-9B0E-222D55D64D15}"/>
              </a:ext>
            </a:extLst>
          </p:cNvPr>
          <p:cNvSpPr txBox="1"/>
          <p:nvPr/>
        </p:nvSpPr>
        <p:spPr>
          <a:xfrm>
            <a:off x="228816" y="2493985"/>
            <a:ext cx="11440885" cy="2923877"/>
          </a:xfrm>
          <a:prstGeom prst="rect">
            <a:avLst/>
          </a:prstGeom>
          <a:noFill/>
        </p:spPr>
        <p:txBody>
          <a:bodyPr wrap="square">
            <a:spAutoFit/>
          </a:bodyPr>
          <a:lstStyle/>
          <a:p>
            <a:pPr>
              <a:spcAft>
                <a:spcPts val="1200"/>
              </a:spcAft>
            </a:pPr>
            <a:r>
              <a:rPr lang="en-US" b="1" dirty="0"/>
              <a:t>PRE-CLINICAL STUDY </a:t>
            </a:r>
          </a:p>
          <a:p>
            <a:pPr marL="285750" indent="-285750">
              <a:spcAft>
                <a:spcPts val="1200"/>
              </a:spcAft>
              <a:buFont typeface="Arial" panose="020B0604020202020204" pitchFamily="34" charset="0"/>
              <a:buChar char="•"/>
            </a:pPr>
            <a:r>
              <a:rPr lang="en-US" dirty="0"/>
              <a:t>Scientific work where a clinical perspective informs and guides research toward medical solutions.</a:t>
            </a:r>
          </a:p>
          <a:p>
            <a:pPr marL="285750" indent="-285750">
              <a:spcAft>
                <a:spcPts val="1200"/>
              </a:spcAft>
              <a:buFont typeface="Arial" panose="020B0604020202020204" pitchFamily="34" charset="0"/>
              <a:buChar char="•"/>
            </a:pPr>
            <a:r>
              <a:rPr lang="en-US" dirty="0"/>
              <a:t>Teams must include a </a:t>
            </a:r>
            <a:r>
              <a:rPr lang="en-US" b="1" dirty="0">
                <a:solidFill>
                  <a:srgbClr val="991B1E"/>
                </a:solidFill>
              </a:rPr>
              <a:t>lead PI from </a:t>
            </a:r>
            <a:r>
              <a:rPr lang="en-US" dirty="0"/>
              <a:t>engineering, computing, AI/machine learning, computational biology, physics, chemistry, biology, molecular biology, and/or other biological related sciences, partnered with biomedical researchers that may also include pharmacy and dentistry. </a:t>
            </a:r>
          </a:p>
          <a:p>
            <a:pPr marL="285750" indent="-285750">
              <a:spcAft>
                <a:spcPts val="1200"/>
              </a:spcAft>
              <a:buFont typeface="Arial" panose="020B0604020202020204" pitchFamily="34" charset="0"/>
              <a:buChar char="•"/>
            </a:pPr>
            <a:r>
              <a:rPr lang="en-US" dirty="0"/>
              <a:t>Teams must include at least </a:t>
            </a:r>
            <a:r>
              <a:rPr lang="en-US" b="1" dirty="0">
                <a:solidFill>
                  <a:srgbClr val="991B1E"/>
                </a:solidFill>
              </a:rPr>
              <a:t>one physician (MD), </a:t>
            </a:r>
            <a:r>
              <a:rPr lang="en-US" dirty="0"/>
              <a:t>as a co-PI or in an advisory/collaborator role, and whose current clinical practice includes serving patients in the area of cancer for which the research is proposed. </a:t>
            </a:r>
          </a:p>
          <a:p>
            <a:pPr marL="285750" indent="-285750">
              <a:spcAft>
                <a:spcPts val="1200"/>
              </a:spcAft>
              <a:buFont typeface="Arial" panose="020B0604020202020204" pitchFamily="34" charset="0"/>
              <a:buChar char="•"/>
            </a:pPr>
            <a:r>
              <a:rPr lang="en-US" dirty="0"/>
              <a:t>Awards of up to $150,000 (one year award)</a:t>
            </a:r>
          </a:p>
        </p:txBody>
      </p:sp>
    </p:spTree>
    <p:extLst>
      <p:ext uri="{BB962C8B-B14F-4D97-AF65-F5344CB8AC3E}">
        <p14:creationId xmlns:p14="http://schemas.microsoft.com/office/powerpoint/2010/main" val="1331266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 </a:t>
            </a:r>
          </a:p>
        </p:txBody>
      </p:sp>
      <p:sp>
        <p:nvSpPr>
          <p:cNvPr id="3" name="Rectangle 2">
            <a:extLst>
              <a:ext uri="{FF2B5EF4-FFF2-40B4-BE49-F238E27FC236}">
                <a16:creationId xmlns:a16="http://schemas.microsoft.com/office/drawing/2014/main" id="{C38355DE-973C-ED62-13E9-E19556DE846E}"/>
              </a:ext>
            </a:extLst>
          </p:cNvPr>
          <p:cNvSpPr/>
          <p:nvPr/>
        </p:nvSpPr>
        <p:spPr>
          <a:xfrm>
            <a:off x="0" y="-1"/>
            <a:ext cx="12192000" cy="1517713"/>
          </a:xfrm>
          <a:prstGeom prst="rect">
            <a:avLst/>
          </a:prstGeom>
          <a:solidFill>
            <a:srgbClr val="991B1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Text&#10;&#10;Description automatically generated with medium confidence">
            <a:extLst>
              <a:ext uri="{FF2B5EF4-FFF2-40B4-BE49-F238E27FC236}">
                <a16:creationId xmlns:a16="http://schemas.microsoft.com/office/drawing/2014/main" id="{36C5AEB0-57DD-DFAC-5071-504ACFB7DC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816" y="278399"/>
            <a:ext cx="3517985" cy="1045303"/>
          </a:xfrm>
          <a:prstGeom prst="rect">
            <a:avLst/>
          </a:prstGeom>
        </p:spPr>
      </p:pic>
      <p:sp>
        <p:nvSpPr>
          <p:cNvPr id="2" name="Title 4">
            <a:extLst>
              <a:ext uri="{FF2B5EF4-FFF2-40B4-BE49-F238E27FC236}">
                <a16:creationId xmlns:a16="http://schemas.microsoft.com/office/drawing/2014/main" id="{62D633F9-9DB4-143D-2513-225BEDFE66FC}"/>
              </a:ext>
            </a:extLst>
          </p:cNvPr>
          <p:cNvSpPr txBox="1">
            <a:spLocks/>
          </p:cNvSpPr>
          <p:nvPr/>
        </p:nvSpPr>
        <p:spPr>
          <a:xfrm>
            <a:off x="3975618" y="0"/>
            <a:ext cx="8216384" cy="151771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a:t> </a:t>
            </a:r>
          </a:p>
          <a:p>
            <a:pPr algn="r"/>
            <a:r>
              <a:rPr lang="en-US" sz="3100" spc="-5" dirty="0">
                <a:solidFill>
                  <a:schemeClr val="bg1"/>
                </a:solidFill>
                <a:latin typeface="Adobe Caslon Pro" panose="0205050205050A020403" pitchFamily="18" charset="0"/>
                <a:cs typeface="Times New Roman" panose="02020603050405020304" pitchFamily="18" charset="0"/>
              </a:rPr>
              <a:t>Ming Hsieh Institute Research Award </a:t>
            </a:r>
          </a:p>
          <a:p>
            <a:pPr algn="r"/>
            <a:r>
              <a:rPr lang="en-US" sz="3100" spc="-5" dirty="0">
                <a:solidFill>
                  <a:schemeClr val="bg1"/>
                </a:solidFill>
                <a:latin typeface="Adobe Caslon Pro" panose="0205050205050A020403" pitchFamily="18" charset="0"/>
                <a:cs typeface="Times New Roman" panose="02020603050405020304" pitchFamily="18" charset="0"/>
              </a:rPr>
              <a:t>(MHIRA)</a:t>
            </a:r>
          </a:p>
          <a:p>
            <a:pPr algn="r"/>
            <a:endParaRPr lang="en-US" dirty="0"/>
          </a:p>
        </p:txBody>
      </p:sp>
      <p:sp>
        <p:nvSpPr>
          <p:cNvPr id="6" name="TextBox 5">
            <a:extLst>
              <a:ext uri="{FF2B5EF4-FFF2-40B4-BE49-F238E27FC236}">
                <a16:creationId xmlns:a16="http://schemas.microsoft.com/office/drawing/2014/main" id="{D9DB13EE-D82F-C0E1-E270-3DFAB98DD500}"/>
              </a:ext>
            </a:extLst>
          </p:cNvPr>
          <p:cNvSpPr txBox="1"/>
          <p:nvPr/>
        </p:nvSpPr>
        <p:spPr>
          <a:xfrm>
            <a:off x="1" y="1821183"/>
            <a:ext cx="12192000" cy="369332"/>
          </a:xfrm>
          <a:prstGeom prst="rect">
            <a:avLst/>
          </a:prstGeom>
          <a:noFill/>
        </p:spPr>
        <p:txBody>
          <a:bodyPr wrap="square">
            <a:spAutoFit/>
          </a:bodyPr>
          <a:lstStyle/>
          <a:p>
            <a:pPr algn="ctr">
              <a:spcBef>
                <a:spcPts val="600"/>
              </a:spcBef>
              <a:spcAft>
                <a:spcPts val="600"/>
              </a:spcAft>
            </a:pPr>
            <a:r>
              <a:rPr lang="en-US" b="1" dirty="0">
                <a:solidFill>
                  <a:srgbClr val="991B1E"/>
                </a:solidFill>
                <a:effectLst/>
                <a:latin typeface="+mj-lt"/>
                <a:ea typeface="Calibri" panose="020F0502020204030204" pitchFamily="34" charset="0"/>
              </a:rPr>
              <a:t>MHIRA PROGRAMS</a:t>
            </a:r>
            <a:endParaRPr lang="en-US" dirty="0">
              <a:latin typeface="+mj-lt"/>
              <a:ea typeface="Times New Roman" panose="02020603050405020304" pitchFamily="18" charset="0"/>
            </a:endParaRPr>
          </a:p>
        </p:txBody>
      </p:sp>
      <p:sp>
        <p:nvSpPr>
          <p:cNvPr id="7" name="TextBox 6">
            <a:extLst>
              <a:ext uri="{FF2B5EF4-FFF2-40B4-BE49-F238E27FC236}">
                <a16:creationId xmlns:a16="http://schemas.microsoft.com/office/drawing/2014/main" id="{E7F0E681-4813-0CD9-9B0E-222D55D64D15}"/>
              </a:ext>
            </a:extLst>
          </p:cNvPr>
          <p:cNvSpPr txBox="1"/>
          <p:nvPr/>
        </p:nvSpPr>
        <p:spPr>
          <a:xfrm>
            <a:off x="228816" y="2523444"/>
            <a:ext cx="11440885" cy="4062651"/>
          </a:xfrm>
          <a:prstGeom prst="rect">
            <a:avLst/>
          </a:prstGeom>
          <a:noFill/>
        </p:spPr>
        <p:txBody>
          <a:bodyPr wrap="square">
            <a:spAutoFit/>
          </a:bodyPr>
          <a:lstStyle/>
          <a:p>
            <a:pPr>
              <a:spcAft>
                <a:spcPts val="1200"/>
              </a:spcAft>
            </a:pPr>
            <a:r>
              <a:rPr lang="en-US" b="1" dirty="0"/>
              <a:t>TRANSLATIONAL RESEARCH PROJECT</a:t>
            </a:r>
          </a:p>
          <a:p>
            <a:pPr marL="461963" indent="-285750">
              <a:spcAft>
                <a:spcPts val="1200"/>
              </a:spcAft>
              <a:buFont typeface="Arial" panose="020B0604020202020204" pitchFamily="34" charset="0"/>
              <a:buChar char="•"/>
            </a:pPr>
            <a:r>
              <a:rPr lang="en-US" dirty="0"/>
              <a:t>Scientific work in which </a:t>
            </a:r>
            <a:r>
              <a:rPr lang="en-US" b="1" dirty="0">
                <a:solidFill>
                  <a:srgbClr val="991B1E"/>
                </a:solidFill>
              </a:rPr>
              <a:t>already developed technologies or therapies </a:t>
            </a:r>
            <a:r>
              <a:rPr lang="en-US" dirty="0"/>
              <a:t>are married with clinical patient populations for human testing as a step toward a </a:t>
            </a:r>
            <a:r>
              <a:rPr lang="en-US" b="1" dirty="0">
                <a:solidFill>
                  <a:srgbClr val="991B1E"/>
                </a:solidFill>
              </a:rPr>
              <a:t>specific commercialization goal</a:t>
            </a:r>
            <a:r>
              <a:rPr lang="en-US" dirty="0"/>
              <a:t>.</a:t>
            </a:r>
          </a:p>
          <a:p>
            <a:pPr marL="461963" indent="-285750">
              <a:spcAft>
                <a:spcPts val="1200"/>
              </a:spcAft>
              <a:buFont typeface="Arial" panose="020B0604020202020204" pitchFamily="34" charset="0"/>
              <a:buChar char="•"/>
            </a:pPr>
            <a:r>
              <a:rPr lang="en-US" dirty="0"/>
              <a:t>Teams must include a </a:t>
            </a:r>
            <a:r>
              <a:rPr lang="en-US" b="1" dirty="0">
                <a:solidFill>
                  <a:srgbClr val="991B1E"/>
                </a:solidFill>
              </a:rPr>
              <a:t>lead PI physician </a:t>
            </a:r>
            <a:r>
              <a:rPr lang="en-US" dirty="0"/>
              <a:t>(M.D. or MD, PhD) whose current clinical practice includes serving patients in the area of the specific disease for which the research is proposed. </a:t>
            </a:r>
          </a:p>
          <a:p>
            <a:pPr marL="461963" indent="-285750">
              <a:spcAft>
                <a:spcPts val="1200"/>
              </a:spcAft>
              <a:buFont typeface="Arial" panose="020B0604020202020204" pitchFamily="34" charset="0"/>
              <a:buChar char="•"/>
            </a:pPr>
            <a:r>
              <a:rPr lang="en-US" dirty="0"/>
              <a:t>We seek multi-disciplinary research teams that partner researchers with engineering, computing, AI/machine learning, computational biology, physics, chemistry, biology, molecular biology, and/or other biological/biomedical related sciences. </a:t>
            </a:r>
          </a:p>
          <a:p>
            <a:pPr marL="461963" indent="-285750">
              <a:spcAft>
                <a:spcPts val="1200"/>
              </a:spcAft>
              <a:buFont typeface="Arial" panose="020B0604020202020204" pitchFamily="34" charset="0"/>
              <a:buChar char="•"/>
            </a:pPr>
            <a:r>
              <a:rPr lang="en-US" dirty="0"/>
              <a:t>Awards of up to $200,000 - $300,000 (one year award)</a:t>
            </a:r>
          </a:p>
          <a:p>
            <a:pPr marL="461963" indent="-285750">
              <a:spcAft>
                <a:spcPts val="1200"/>
              </a:spcAft>
              <a:buFont typeface="Arial" panose="020B0604020202020204" pitchFamily="34" charset="0"/>
              <a:buChar char="•"/>
            </a:pPr>
            <a:r>
              <a:rPr lang="en-US" dirty="0"/>
              <a:t>ROI also includes potential licensing/IP.</a:t>
            </a:r>
          </a:p>
          <a:p>
            <a:pPr marL="176213">
              <a:spcAft>
                <a:spcPts val="1200"/>
              </a:spcAft>
            </a:pPr>
            <a:endParaRPr lang="en-US" dirty="0"/>
          </a:p>
        </p:txBody>
      </p:sp>
    </p:spTree>
    <p:extLst>
      <p:ext uri="{BB962C8B-B14F-4D97-AF65-F5344CB8AC3E}">
        <p14:creationId xmlns:p14="http://schemas.microsoft.com/office/powerpoint/2010/main" val="2910945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 </a:t>
            </a:r>
          </a:p>
        </p:txBody>
      </p:sp>
      <p:sp>
        <p:nvSpPr>
          <p:cNvPr id="3" name="Rectangle 2">
            <a:extLst>
              <a:ext uri="{FF2B5EF4-FFF2-40B4-BE49-F238E27FC236}">
                <a16:creationId xmlns:a16="http://schemas.microsoft.com/office/drawing/2014/main" id="{C38355DE-973C-ED62-13E9-E19556DE846E}"/>
              </a:ext>
            </a:extLst>
          </p:cNvPr>
          <p:cNvSpPr/>
          <p:nvPr/>
        </p:nvSpPr>
        <p:spPr>
          <a:xfrm>
            <a:off x="0" y="-1"/>
            <a:ext cx="12192000" cy="1517713"/>
          </a:xfrm>
          <a:prstGeom prst="rect">
            <a:avLst/>
          </a:prstGeom>
          <a:solidFill>
            <a:srgbClr val="991B1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Text&#10;&#10;Description automatically generated with medium confidence">
            <a:extLst>
              <a:ext uri="{FF2B5EF4-FFF2-40B4-BE49-F238E27FC236}">
                <a16:creationId xmlns:a16="http://schemas.microsoft.com/office/drawing/2014/main" id="{36C5AEB0-57DD-DFAC-5071-504ACFB7DC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816" y="278399"/>
            <a:ext cx="3517985" cy="1045303"/>
          </a:xfrm>
          <a:prstGeom prst="rect">
            <a:avLst/>
          </a:prstGeom>
        </p:spPr>
      </p:pic>
      <p:sp>
        <p:nvSpPr>
          <p:cNvPr id="2" name="Title 4">
            <a:extLst>
              <a:ext uri="{FF2B5EF4-FFF2-40B4-BE49-F238E27FC236}">
                <a16:creationId xmlns:a16="http://schemas.microsoft.com/office/drawing/2014/main" id="{2CE6FE4B-4A6C-FB31-D2B5-33B857B970B9}"/>
              </a:ext>
            </a:extLst>
          </p:cNvPr>
          <p:cNvSpPr txBox="1">
            <a:spLocks/>
          </p:cNvSpPr>
          <p:nvPr/>
        </p:nvSpPr>
        <p:spPr>
          <a:xfrm>
            <a:off x="3975618" y="0"/>
            <a:ext cx="8216384" cy="1517713"/>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20000"/>
              </a:lnSpc>
            </a:pPr>
            <a:r>
              <a:rPr lang="en-US" sz="5100" dirty="0">
                <a:latin typeface="+mn-lt"/>
              </a:rPr>
              <a:t> </a:t>
            </a:r>
          </a:p>
          <a:p>
            <a:pPr algn="r">
              <a:lnSpc>
                <a:spcPct val="120000"/>
              </a:lnSpc>
            </a:pPr>
            <a:r>
              <a:rPr lang="en-US" sz="12400" spc="-5" dirty="0">
                <a:solidFill>
                  <a:schemeClr val="bg1"/>
                </a:solidFill>
                <a:latin typeface="+mn-lt"/>
                <a:cs typeface="Times New Roman" panose="02020603050405020304" pitchFamily="18" charset="0"/>
              </a:rPr>
              <a:t>President’s Sustainability Initiative Award</a:t>
            </a:r>
          </a:p>
          <a:p>
            <a:pPr algn="r">
              <a:lnSpc>
                <a:spcPct val="120000"/>
              </a:lnSpc>
            </a:pPr>
            <a:r>
              <a:rPr lang="en-US" sz="12400" spc="-5" dirty="0">
                <a:solidFill>
                  <a:schemeClr val="bg1"/>
                </a:solidFill>
                <a:latin typeface="+mn-lt"/>
                <a:cs typeface="Times New Roman" panose="02020603050405020304" pitchFamily="18" charset="0"/>
              </a:rPr>
              <a:t>(PSIA)</a:t>
            </a:r>
            <a:endParaRPr lang="en-US" dirty="0"/>
          </a:p>
        </p:txBody>
      </p:sp>
      <p:sp>
        <p:nvSpPr>
          <p:cNvPr id="7" name="TextBox 6">
            <a:extLst>
              <a:ext uri="{FF2B5EF4-FFF2-40B4-BE49-F238E27FC236}">
                <a16:creationId xmlns:a16="http://schemas.microsoft.com/office/drawing/2014/main" id="{DEDEE03D-583F-BD32-C5A1-C3FB34CFEFE2}"/>
              </a:ext>
            </a:extLst>
          </p:cNvPr>
          <p:cNvSpPr txBox="1"/>
          <p:nvPr/>
        </p:nvSpPr>
        <p:spPr>
          <a:xfrm>
            <a:off x="228816" y="1688827"/>
            <a:ext cx="11626634" cy="4793620"/>
          </a:xfrm>
          <a:prstGeom prst="rect">
            <a:avLst/>
          </a:prstGeom>
          <a:noFill/>
        </p:spPr>
        <p:txBody>
          <a:bodyPr wrap="square">
            <a:spAutoFit/>
          </a:bodyPr>
          <a:lstStyle/>
          <a:p>
            <a:r>
              <a:rPr lang="en-US" b="1" dirty="0">
                <a:solidFill>
                  <a:srgbClr val="991B1E"/>
                </a:solidFill>
              </a:rPr>
              <a:t>FOCUS</a:t>
            </a:r>
          </a:p>
          <a:p>
            <a:endParaRPr lang="en-US" dirty="0"/>
          </a:p>
          <a:p>
            <a:r>
              <a:rPr lang="en-US" dirty="0"/>
              <a:t>Integrating sustainability as a core value in USC’s strategic planning is a critically important institutional commitment. </a:t>
            </a:r>
          </a:p>
          <a:p>
            <a:r>
              <a:rPr lang="en-US" dirty="0"/>
              <a:t>The President’s Sustainability Research Award will provide seed funding to enable researchers to submit highly competitive applications for federal funding, including large center and related programs, early career awards, and individual research projects. The goal of using these funds is to maximize the probability of obtaining federal research support for the proposed effort. </a:t>
            </a:r>
          </a:p>
          <a:p>
            <a:endParaRPr lang="en-US" dirty="0"/>
          </a:p>
          <a:p>
            <a:pPr algn="just">
              <a:spcAft>
                <a:spcPts val="600"/>
              </a:spcAft>
            </a:pPr>
            <a:r>
              <a:rPr lang="en-US" b="1" dirty="0">
                <a:solidFill>
                  <a:srgbClr val="991B1E"/>
                </a:solidFill>
                <a:ea typeface="Calibri" panose="020F0502020204030204" pitchFamily="34" charset="0"/>
              </a:rPr>
              <a:t>TOPICS</a:t>
            </a:r>
            <a:endParaRPr lang="en-US" dirty="0">
              <a:ea typeface="Times New Roman" panose="02020603050405020304" pitchFamily="18" charset="0"/>
            </a:endParaRPr>
          </a:p>
          <a:p>
            <a:pPr algn="just">
              <a:spcAft>
                <a:spcPts val="300"/>
              </a:spcAft>
            </a:pPr>
            <a:r>
              <a:rPr lang="en-US" dirty="0">
                <a:solidFill>
                  <a:srgbClr val="000000"/>
                </a:solidFill>
                <a:ea typeface="Times New Roman" panose="02020603050405020304" pitchFamily="18" charset="0"/>
              </a:rPr>
              <a:t>Topics for this Request for Proposals are listed below in bold. Suitable projects within each topic include </a:t>
            </a:r>
            <a:r>
              <a:rPr lang="en-US" i="1" dirty="0">
                <a:solidFill>
                  <a:srgbClr val="000000"/>
                </a:solidFill>
                <a:ea typeface="Times New Roman" panose="02020603050405020304" pitchFamily="18" charset="0"/>
              </a:rPr>
              <a:t>but are not limited to </a:t>
            </a:r>
            <a:r>
              <a:rPr lang="en-US" dirty="0">
                <a:solidFill>
                  <a:srgbClr val="000000"/>
                </a:solidFill>
                <a:ea typeface="Times New Roman" panose="02020603050405020304" pitchFamily="18" charset="0"/>
              </a:rPr>
              <a:t>the following examples:</a:t>
            </a:r>
            <a:endParaRPr lang="en-US" dirty="0">
              <a:ea typeface="Times New Roman" panose="02020603050405020304" pitchFamily="18" charset="0"/>
            </a:endParaRPr>
          </a:p>
          <a:p>
            <a:pPr marL="514350" marR="0" lvl="0" indent="-285750" algn="just">
              <a:spcAft>
                <a:spcPts val="300"/>
              </a:spcAft>
              <a:buFont typeface="Arial" panose="020B0604020202020204" pitchFamily="34" charset="0"/>
              <a:buChar char="•"/>
            </a:pPr>
            <a:r>
              <a:rPr lang="en-US" dirty="0">
                <a:solidFill>
                  <a:srgbClr val="000000"/>
                </a:solidFill>
                <a:ea typeface="Times New Roman" panose="02020603050405020304" pitchFamily="18" charset="0"/>
              </a:rPr>
              <a:t>Human Health and Well-Being</a:t>
            </a:r>
          </a:p>
          <a:p>
            <a:pPr marL="514350" marR="0" lvl="0" indent="-285750" algn="just">
              <a:spcAft>
                <a:spcPts val="300"/>
              </a:spcAft>
              <a:buFont typeface="Arial" panose="020B0604020202020204" pitchFamily="34" charset="0"/>
              <a:buChar char="•"/>
            </a:pPr>
            <a:r>
              <a:rPr lang="en-US" dirty="0">
                <a:solidFill>
                  <a:srgbClr val="000000"/>
                </a:solidFill>
                <a:ea typeface="Times New Roman" panose="02020603050405020304" pitchFamily="18" charset="0"/>
              </a:rPr>
              <a:t>Infrastructure and Built Environment</a:t>
            </a:r>
          </a:p>
          <a:p>
            <a:pPr marL="514350" marR="0" lvl="0" indent="-285750" algn="just">
              <a:spcAft>
                <a:spcPts val="300"/>
              </a:spcAft>
              <a:buFont typeface="Arial" panose="020B0604020202020204" pitchFamily="34" charset="0"/>
              <a:buChar char="•"/>
            </a:pPr>
            <a:r>
              <a:rPr lang="en-US" dirty="0">
                <a:solidFill>
                  <a:srgbClr val="000000"/>
                </a:solidFill>
                <a:ea typeface="Times New Roman" panose="02020603050405020304" pitchFamily="18" charset="0"/>
              </a:rPr>
              <a:t>Natural Environment/Ecosystem Services</a:t>
            </a:r>
          </a:p>
          <a:p>
            <a:pPr marL="514350" marR="0" lvl="0" indent="-285750" algn="just">
              <a:spcAft>
                <a:spcPts val="300"/>
              </a:spcAft>
              <a:buFont typeface="Arial" panose="020B0604020202020204" pitchFamily="34" charset="0"/>
              <a:buChar char="•"/>
            </a:pPr>
            <a:r>
              <a:rPr lang="en-US" dirty="0">
                <a:solidFill>
                  <a:srgbClr val="000000"/>
                </a:solidFill>
                <a:ea typeface="Times New Roman" panose="02020603050405020304" pitchFamily="18" charset="0"/>
              </a:rPr>
              <a:t>Communications, Policy &amp; Institutions</a:t>
            </a:r>
          </a:p>
          <a:p>
            <a:pPr marL="514350" marR="0" lvl="0" indent="-285750" algn="just">
              <a:spcAft>
                <a:spcPts val="600"/>
              </a:spcAft>
              <a:buFont typeface="Arial" panose="020B0604020202020204" pitchFamily="34" charset="0"/>
              <a:buChar char="•"/>
            </a:pPr>
            <a:r>
              <a:rPr lang="en-US" dirty="0">
                <a:solidFill>
                  <a:srgbClr val="000000"/>
                </a:solidFill>
                <a:ea typeface="Times New Roman" panose="02020603050405020304" pitchFamily="18" charset="0"/>
              </a:rPr>
              <a:t>Risk Analysis and Economic Impacts</a:t>
            </a:r>
            <a:endParaRPr lang="en-US" dirty="0"/>
          </a:p>
        </p:txBody>
      </p:sp>
    </p:spTree>
    <p:extLst>
      <p:ext uri="{BB962C8B-B14F-4D97-AF65-F5344CB8AC3E}">
        <p14:creationId xmlns:p14="http://schemas.microsoft.com/office/powerpoint/2010/main" val="2717983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 </a:t>
            </a:r>
          </a:p>
        </p:txBody>
      </p:sp>
      <p:sp>
        <p:nvSpPr>
          <p:cNvPr id="3" name="Rectangle 2">
            <a:extLst>
              <a:ext uri="{FF2B5EF4-FFF2-40B4-BE49-F238E27FC236}">
                <a16:creationId xmlns:a16="http://schemas.microsoft.com/office/drawing/2014/main" id="{C38355DE-973C-ED62-13E9-E19556DE846E}"/>
              </a:ext>
            </a:extLst>
          </p:cNvPr>
          <p:cNvSpPr/>
          <p:nvPr/>
        </p:nvSpPr>
        <p:spPr>
          <a:xfrm>
            <a:off x="0" y="-1"/>
            <a:ext cx="12192000" cy="1517713"/>
          </a:xfrm>
          <a:prstGeom prst="rect">
            <a:avLst/>
          </a:prstGeom>
          <a:solidFill>
            <a:srgbClr val="991B1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Text&#10;&#10;Description automatically generated with medium confidence">
            <a:extLst>
              <a:ext uri="{FF2B5EF4-FFF2-40B4-BE49-F238E27FC236}">
                <a16:creationId xmlns:a16="http://schemas.microsoft.com/office/drawing/2014/main" id="{36C5AEB0-57DD-DFAC-5071-504ACFB7DC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816" y="278399"/>
            <a:ext cx="3517985" cy="1045303"/>
          </a:xfrm>
          <a:prstGeom prst="rect">
            <a:avLst/>
          </a:prstGeom>
        </p:spPr>
      </p:pic>
      <p:sp>
        <p:nvSpPr>
          <p:cNvPr id="4" name="Title 4">
            <a:extLst>
              <a:ext uri="{FF2B5EF4-FFF2-40B4-BE49-F238E27FC236}">
                <a16:creationId xmlns:a16="http://schemas.microsoft.com/office/drawing/2014/main" id="{F324AF3F-04EF-CB2C-2A79-2A180A1AFA15}"/>
              </a:ext>
            </a:extLst>
          </p:cNvPr>
          <p:cNvSpPr txBox="1">
            <a:spLocks/>
          </p:cNvSpPr>
          <p:nvPr/>
        </p:nvSpPr>
        <p:spPr>
          <a:xfrm>
            <a:off x="3975618" y="0"/>
            <a:ext cx="8216384" cy="1517713"/>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20000"/>
              </a:lnSpc>
            </a:pPr>
            <a:r>
              <a:rPr lang="en-US" sz="5100" dirty="0">
                <a:latin typeface="+mn-lt"/>
              </a:rPr>
              <a:t> </a:t>
            </a:r>
          </a:p>
          <a:p>
            <a:pPr algn="r">
              <a:lnSpc>
                <a:spcPct val="120000"/>
              </a:lnSpc>
            </a:pPr>
            <a:r>
              <a:rPr lang="en-US" sz="12400" spc="-5" dirty="0">
                <a:solidFill>
                  <a:schemeClr val="bg1"/>
                </a:solidFill>
                <a:latin typeface="+mn-lt"/>
                <a:cs typeface="Times New Roman" panose="02020603050405020304" pitchFamily="18" charset="0"/>
              </a:rPr>
              <a:t>President’s Sustainability Initiative Award</a:t>
            </a:r>
          </a:p>
          <a:p>
            <a:pPr algn="r">
              <a:lnSpc>
                <a:spcPct val="120000"/>
              </a:lnSpc>
            </a:pPr>
            <a:r>
              <a:rPr lang="en-US" sz="12400" spc="-5" dirty="0">
                <a:solidFill>
                  <a:schemeClr val="bg1"/>
                </a:solidFill>
                <a:latin typeface="+mn-lt"/>
                <a:cs typeface="Times New Roman" panose="02020603050405020304" pitchFamily="18" charset="0"/>
              </a:rPr>
              <a:t>(PSIA)</a:t>
            </a:r>
            <a:endParaRPr lang="en-US" dirty="0"/>
          </a:p>
        </p:txBody>
      </p:sp>
      <p:sp>
        <p:nvSpPr>
          <p:cNvPr id="6" name="TextBox 5">
            <a:extLst>
              <a:ext uri="{FF2B5EF4-FFF2-40B4-BE49-F238E27FC236}">
                <a16:creationId xmlns:a16="http://schemas.microsoft.com/office/drawing/2014/main" id="{2F8DA6A6-B469-C594-F5D9-22782E11BC11}"/>
              </a:ext>
            </a:extLst>
          </p:cNvPr>
          <p:cNvSpPr txBox="1"/>
          <p:nvPr/>
        </p:nvSpPr>
        <p:spPr>
          <a:xfrm>
            <a:off x="228816" y="2493985"/>
            <a:ext cx="11017034" cy="3293209"/>
          </a:xfrm>
          <a:prstGeom prst="rect">
            <a:avLst/>
          </a:prstGeom>
          <a:noFill/>
        </p:spPr>
        <p:txBody>
          <a:bodyPr wrap="square">
            <a:spAutoFit/>
          </a:bodyPr>
          <a:lstStyle/>
          <a:p>
            <a:pPr>
              <a:spcAft>
                <a:spcPts val="600"/>
              </a:spcAft>
            </a:pPr>
            <a:r>
              <a:rPr lang="en-US" sz="1800" b="1" dirty="0">
                <a:solidFill>
                  <a:srgbClr val="991B1E"/>
                </a:solidFill>
                <a:effectLst/>
                <a:ea typeface="Times New Roman" panose="02020603050405020304" pitchFamily="18" charset="0"/>
              </a:rPr>
              <a:t>SMALL PROGRAM AWARD </a:t>
            </a:r>
          </a:p>
          <a:p>
            <a:r>
              <a:rPr lang="en-US" sz="1800" dirty="0">
                <a:effectLst/>
                <a:ea typeface="Times New Roman" panose="02020603050405020304" pitchFamily="18" charset="0"/>
              </a:rPr>
              <a:t>Supports research projects of smaller scale in the formative stages of development or being conducted at the </a:t>
            </a:r>
            <a:r>
              <a:rPr lang="en-US" sz="1800" b="1" dirty="0">
                <a:effectLst/>
                <a:ea typeface="Times New Roman" panose="02020603050405020304" pitchFamily="18" charset="0"/>
              </a:rPr>
              <a:t>individual </a:t>
            </a:r>
            <a:r>
              <a:rPr lang="en-US" sz="1800" dirty="0">
                <a:effectLst/>
                <a:ea typeface="Times New Roman" panose="02020603050405020304" pitchFamily="18" charset="0"/>
              </a:rPr>
              <a:t>level</a:t>
            </a:r>
            <a:endParaRPr lang="en-US" dirty="0">
              <a:ea typeface="Times New Roman" panose="02020603050405020304" pitchFamily="18" charset="0"/>
            </a:endParaRPr>
          </a:p>
          <a:p>
            <a:endParaRPr lang="en-US" sz="1800" dirty="0">
              <a:effectLst/>
              <a:ea typeface="Times New Roman" panose="02020603050405020304" pitchFamily="18" charset="0"/>
            </a:endParaRPr>
          </a:p>
          <a:p>
            <a:endParaRPr lang="en-US" sz="1800" b="1" dirty="0">
              <a:solidFill>
                <a:srgbClr val="991B1E"/>
              </a:solidFill>
              <a:effectLst/>
              <a:ea typeface="Times New Roman" panose="02020603050405020304" pitchFamily="18" charset="0"/>
            </a:endParaRPr>
          </a:p>
          <a:p>
            <a:pPr>
              <a:spcAft>
                <a:spcPts val="600"/>
              </a:spcAft>
            </a:pPr>
            <a:r>
              <a:rPr lang="en-US" sz="1800" b="1" dirty="0">
                <a:solidFill>
                  <a:srgbClr val="991B1E"/>
                </a:solidFill>
                <a:effectLst/>
                <a:ea typeface="Times New Roman" panose="02020603050405020304" pitchFamily="18" charset="0"/>
              </a:rPr>
              <a:t>LARGE PROGRAM AWARD </a:t>
            </a:r>
          </a:p>
          <a:p>
            <a:r>
              <a:rPr lang="en-US" dirty="0">
                <a:ea typeface="Times New Roman" panose="02020603050405020304" pitchFamily="18" charset="0"/>
              </a:rPr>
              <a:t>S</a:t>
            </a:r>
            <a:r>
              <a:rPr lang="en-US" sz="1800" dirty="0">
                <a:effectLst/>
                <a:ea typeface="Times New Roman" panose="02020603050405020304" pitchFamily="18" charset="0"/>
              </a:rPr>
              <a:t>upports larger-scale, collaborative research projects involving </a:t>
            </a:r>
            <a:r>
              <a:rPr lang="en-US" sz="1800" b="1" dirty="0">
                <a:effectLst/>
                <a:ea typeface="Times New Roman" panose="02020603050405020304" pitchFamily="18" charset="0"/>
              </a:rPr>
              <a:t>multiple investigators</a:t>
            </a:r>
            <a:r>
              <a:rPr lang="en-US" sz="1800" dirty="0">
                <a:effectLst/>
                <a:ea typeface="Times New Roman" panose="02020603050405020304" pitchFamily="18" charset="0"/>
              </a:rPr>
              <a:t>, schools, and/or departments.</a:t>
            </a:r>
          </a:p>
          <a:p>
            <a:endParaRPr lang="en-US" dirty="0"/>
          </a:p>
          <a:p>
            <a:endParaRPr lang="en-US" b="1" dirty="0"/>
          </a:p>
          <a:p>
            <a:r>
              <a:rPr lang="en-US" b="1" dirty="0"/>
              <a:t>Proposals received for FY24 award:	25 - Currently under review (7 for Large; 18 for Small)</a:t>
            </a:r>
          </a:p>
          <a:p>
            <a:endParaRPr lang="en-US" dirty="0"/>
          </a:p>
        </p:txBody>
      </p:sp>
      <p:sp>
        <p:nvSpPr>
          <p:cNvPr id="7" name="TextBox 6">
            <a:extLst>
              <a:ext uri="{FF2B5EF4-FFF2-40B4-BE49-F238E27FC236}">
                <a16:creationId xmlns:a16="http://schemas.microsoft.com/office/drawing/2014/main" id="{CFC01200-8C44-92DE-DBA4-0B1EF490B7D5}"/>
              </a:ext>
            </a:extLst>
          </p:cNvPr>
          <p:cNvSpPr txBox="1"/>
          <p:nvPr/>
        </p:nvSpPr>
        <p:spPr>
          <a:xfrm>
            <a:off x="1" y="1821183"/>
            <a:ext cx="12192000" cy="369332"/>
          </a:xfrm>
          <a:prstGeom prst="rect">
            <a:avLst/>
          </a:prstGeom>
          <a:noFill/>
        </p:spPr>
        <p:txBody>
          <a:bodyPr wrap="square">
            <a:spAutoFit/>
          </a:bodyPr>
          <a:lstStyle/>
          <a:p>
            <a:pPr algn="ctr">
              <a:spcBef>
                <a:spcPts val="600"/>
              </a:spcBef>
              <a:spcAft>
                <a:spcPts val="600"/>
              </a:spcAft>
            </a:pPr>
            <a:r>
              <a:rPr lang="en-US" b="1" dirty="0">
                <a:solidFill>
                  <a:srgbClr val="991B1E"/>
                </a:solidFill>
                <a:effectLst/>
                <a:ea typeface="Calibri" panose="020F0502020204030204" pitchFamily="34" charset="0"/>
              </a:rPr>
              <a:t>PSIA PROGRAMS</a:t>
            </a:r>
            <a:endParaRPr lang="en-US" dirty="0">
              <a:ea typeface="Times New Roman" panose="02020603050405020304" pitchFamily="18" charset="0"/>
            </a:endParaRPr>
          </a:p>
        </p:txBody>
      </p:sp>
    </p:spTree>
    <p:extLst>
      <p:ext uri="{BB962C8B-B14F-4D97-AF65-F5344CB8AC3E}">
        <p14:creationId xmlns:p14="http://schemas.microsoft.com/office/powerpoint/2010/main" val="29032139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07571" y="2119204"/>
            <a:ext cx="10515600" cy="1325563"/>
          </a:xfrm>
        </p:spPr>
        <p:txBody>
          <a:bodyPr/>
          <a:lstStyle/>
          <a:p>
            <a:r>
              <a:rPr lang="en-US" dirty="0"/>
              <a:t> </a:t>
            </a:r>
          </a:p>
        </p:txBody>
      </p:sp>
      <p:sp>
        <p:nvSpPr>
          <p:cNvPr id="3" name="Rectangle 2">
            <a:extLst>
              <a:ext uri="{FF2B5EF4-FFF2-40B4-BE49-F238E27FC236}">
                <a16:creationId xmlns:a16="http://schemas.microsoft.com/office/drawing/2014/main" id="{C38355DE-973C-ED62-13E9-E19556DE846E}"/>
              </a:ext>
            </a:extLst>
          </p:cNvPr>
          <p:cNvSpPr/>
          <p:nvPr/>
        </p:nvSpPr>
        <p:spPr>
          <a:xfrm>
            <a:off x="0" y="-1"/>
            <a:ext cx="12192000" cy="1517713"/>
          </a:xfrm>
          <a:prstGeom prst="rect">
            <a:avLst/>
          </a:prstGeom>
          <a:solidFill>
            <a:srgbClr val="991B1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Text&#10;&#10;Description automatically generated with medium confidence">
            <a:extLst>
              <a:ext uri="{FF2B5EF4-FFF2-40B4-BE49-F238E27FC236}">
                <a16:creationId xmlns:a16="http://schemas.microsoft.com/office/drawing/2014/main" id="{36C5AEB0-57DD-DFAC-5071-504ACFB7DC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816" y="278399"/>
            <a:ext cx="3517985" cy="1045303"/>
          </a:xfrm>
          <a:prstGeom prst="rect">
            <a:avLst/>
          </a:prstGeom>
        </p:spPr>
      </p:pic>
      <p:sp>
        <p:nvSpPr>
          <p:cNvPr id="2" name="Title 4">
            <a:extLst>
              <a:ext uri="{FF2B5EF4-FFF2-40B4-BE49-F238E27FC236}">
                <a16:creationId xmlns:a16="http://schemas.microsoft.com/office/drawing/2014/main" id="{62D633F9-9DB4-143D-2513-225BEDFE66FC}"/>
              </a:ext>
            </a:extLst>
          </p:cNvPr>
          <p:cNvSpPr txBox="1">
            <a:spLocks/>
          </p:cNvSpPr>
          <p:nvPr/>
        </p:nvSpPr>
        <p:spPr>
          <a:xfrm>
            <a:off x="3975618" y="0"/>
            <a:ext cx="8216384" cy="15177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a:t> </a:t>
            </a:r>
            <a:r>
              <a:rPr lang="en-US" sz="3100" spc="-5" dirty="0">
                <a:solidFill>
                  <a:schemeClr val="bg1"/>
                </a:solidFill>
                <a:latin typeface="Adobe Caslon Pro" panose="0205050205050A020403" pitchFamily="18" charset="0"/>
                <a:cs typeface="Times New Roman" panose="02020603050405020304" pitchFamily="18" charset="0"/>
              </a:rPr>
              <a:t>Instrumentation Award (IA)</a:t>
            </a:r>
            <a:endParaRPr lang="en-US" dirty="0"/>
          </a:p>
        </p:txBody>
      </p:sp>
      <p:sp>
        <p:nvSpPr>
          <p:cNvPr id="4" name="TextBox 3">
            <a:extLst>
              <a:ext uri="{FF2B5EF4-FFF2-40B4-BE49-F238E27FC236}">
                <a16:creationId xmlns:a16="http://schemas.microsoft.com/office/drawing/2014/main" id="{87F26495-48C1-B47C-A4E6-711603E332F2}"/>
              </a:ext>
            </a:extLst>
          </p:cNvPr>
          <p:cNvSpPr txBox="1"/>
          <p:nvPr/>
        </p:nvSpPr>
        <p:spPr>
          <a:xfrm>
            <a:off x="228816" y="2488536"/>
            <a:ext cx="11255613" cy="3754874"/>
          </a:xfrm>
          <a:prstGeom prst="rect">
            <a:avLst/>
          </a:prstGeom>
          <a:noFill/>
        </p:spPr>
        <p:txBody>
          <a:bodyPr wrap="square" rtlCol="0">
            <a:spAutoFit/>
          </a:bodyPr>
          <a:lstStyle/>
          <a:p>
            <a:pPr>
              <a:spcAft>
                <a:spcPts val="600"/>
              </a:spcAft>
            </a:pPr>
            <a:r>
              <a:rPr lang="en-US" b="1" dirty="0"/>
              <a:t>SHARED INSTRUMENTATION AWARD</a:t>
            </a:r>
          </a:p>
          <a:p>
            <a:pPr>
              <a:spcAft>
                <a:spcPts val="600"/>
              </a:spcAft>
            </a:pPr>
            <a:endParaRPr lang="en-US" dirty="0"/>
          </a:p>
          <a:p>
            <a:pPr marL="461963" indent="-285750">
              <a:spcAft>
                <a:spcPts val="1200"/>
              </a:spcAft>
              <a:buFont typeface="Arial" panose="020B0604020202020204" pitchFamily="34" charset="0"/>
              <a:buChar char="•"/>
            </a:pPr>
            <a:r>
              <a:rPr lang="en-US" dirty="0"/>
              <a:t>Provides support for </a:t>
            </a:r>
            <a:r>
              <a:rPr lang="en-US" b="1" dirty="0">
                <a:solidFill>
                  <a:srgbClr val="991B1E"/>
                </a:solidFill>
              </a:rPr>
              <a:t>generating a competitive proposal </a:t>
            </a:r>
            <a:r>
              <a:rPr lang="en-US" dirty="0"/>
              <a:t>submitted to a federal funding agency or other external sponsor (proposals that target federal funding agencies are of greatest interest).</a:t>
            </a:r>
          </a:p>
          <a:p>
            <a:pPr marL="461963" indent="-285750">
              <a:spcAft>
                <a:spcPts val="1200"/>
              </a:spcAft>
              <a:buFont typeface="Arial" panose="020B0604020202020204" pitchFamily="34" charset="0"/>
              <a:buChar char="•"/>
            </a:pPr>
            <a:r>
              <a:rPr lang="en-US" dirty="0"/>
              <a:t>Supports up to </a:t>
            </a:r>
            <a:r>
              <a:rPr lang="en-US" b="1" dirty="0">
                <a:solidFill>
                  <a:srgbClr val="991B1E"/>
                </a:solidFill>
              </a:rPr>
              <a:t>$50,000 in personnel costs </a:t>
            </a:r>
            <a:r>
              <a:rPr lang="en-US" dirty="0"/>
              <a:t>(including fringe), other expenses. Personnel supported under this award will work specifically on proposal preparation, and not on research activities. </a:t>
            </a:r>
          </a:p>
          <a:p>
            <a:pPr marL="461963" indent="-285750">
              <a:spcAft>
                <a:spcPts val="1200"/>
              </a:spcAft>
              <a:buFont typeface="Arial" panose="020B0604020202020204" pitchFamily="34" charset="0"/>
              <a:buChar char="•"/>
            </a:pPr>
            <a:r>
              <a:rPr lang="en-US" dirty="0"/>
              <a:t>Can request up to </a:t>
            </a:r>
            <a:r>
              <a:rPr lang="en-US" b="1" dirty="0">
                <a:solidFill>
                  <a:srgbClr val="991B1E"/>
                </a:solidFill>
              </a:rPr>
              <a:t>50% cost share </a:t>
            </a:r>
            <a:r>
              <a:rPr lang="en-US" dirty="0"/>
              <a:t>(no caps), </a:t>
            </a:r>
            <a:r>
              <a:rPr lang="en-US" i="1" dirty="0"/>
              <a:t>whether required or not</a:t>
            </a:r>
            <a:r>
              <a:rPr lang="en-US" dirty="0"/>
              <a:t>, with the remaining 50% being funded by a federal agency or other external sponsor.</a:t>
            </a:r>
          </a:p>
          <a:p>
            <a:pPr marL="461963" indent="-285750">
              <a:buFont typeface="Arial" panose="020B0604020202020204" pitchFamily="34" charset="0"/>
              <a:buChar char="•"/>
            </a:pPr>
            <a:r>
              <a:rPr lang="en-US" dirty="0"/>
              <a:t>Instruments purchased with funding from the Instrumentation Award Program are </a:t>
            </a:r>
            <a:r>
              <a:rPr lang="en-US" b="1" dirty="0">
                <a:solidFill>
                  <a:srgbClr val="991B1E"/>
                </a:solidFill>
              </a:rPr>
              <a:t>expected to be placed at a USC Core Facility</a:t>
            </a:r>
            <a:r>
              <a:rPr lang="en-US" dirty="0"/>
              <a:t>. If USC Core Facility, a justification must be included in the Instrumentation Plan detailing where it will be placed, how it will be maintained as well as how it will be made accessible and shared with USC researchers</a:t>
            </a:r>
          </a:p>
        </p:txBody>
      </p:sp>
      <p:sp>
        <p:nvSpPr>
          <p:cNvPr id="13" name="TextBox 12">
            <a:extLst>
              <a:ext uri="{FF2B5EF4-FFF2-40B4-BE49-F238E27FC236}">
                <a16:creationId xmlns:a16="http://schemas.microsoft.com/office/drawing/2014/main" id="{17C3071F-A4A3-8A83-32F1-B0294B2AF191}"/>
              </a:ext>
            </a:extLst>
          </p:cNvPr>
          <p:cNvSpPr txBox="1"/>
          <p:nvPr/>
        </p:nvSpPr>
        <p:spPr>
          <a:xfrm>
            <a:off x="1" y="1821183"/>
            <a:ext cx="12192000" cy="369332"/>
          </a:xfrm>
          <a:prstGeom prst="rect">
            <a:avLst/>
          </a:prstGeom>
          <a:noFill/>
        </p:spPr>
        <p:txBody>
          <a:bodyPr wrap="square">
            <a:spAutoFit/>
          </a:bodyPr>
          <a:lstStyle/>
          <a:p>
            <a:pPr algn="ctr">
              <a:spcBef>
                <a:spcPts val="600"/>
              </a:spcBef>
              <a:spcAft>
                <a:spcPts val="600"/>
              </a:spcAft>
            </a:pPr>
            <a:r>
              <a:rPr lang="en-US" b="1" dirty="0">
                <a:solidFill>
                  <a:srgbClr val="991B1E"/>
                </a:solidFill>
                <a:effectLst/>
                <a:latin typeface="+mj-lt"/>
                <a:ea typeface="Calibri" panose="020F0502020204030204" pitchFamily="34" charset="0"/>
              </a:rPr>
              <a:t>IA PROGRAMS</a:t>
            </a:r>
            <a:endParaRPr lang="en-US" dirty="0">
              <a:latin typeface="+mj-lt"/>
              <a:ea typeface="Times New Roman" panose="02020603050405020304" pitchFamily="18" charset="0"/>
            </a:endParaRPr>
          </a:p>
        </p:txBody>
      </p:sp>
    </p:spTree>
    <p:extLst>
      <p:ext uri="{BB962C8B-B14F-4D97-AF65-F5344CB8AC3E}">
        <p14:creationId xmlns:p14="http://schemas.microsoft.com/office/powerpoint/2010/main" val="2597132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 </a:t>
            </a:r>
          </a:p>
        </p:txBody>
      </p:sp>
      <p:sp>
        <p:nvSpPr>
          <p:cNvPr id="3" name="Rectangle 2">
            <a:extLst>
              <a:ext uri="{FF2B5EF4-FFF2-40B4-BE49-F238E27FC236}">
                <a16:creationId xmlns:a16="http://schemas.microsoft.com/office/drawing/2014/main" id="{C38355DE-973C-ED62-13E9-E19556DE846E}"/>
              </a:ext>
            </a:extLst>
          </p:cNvPr>
          <p:cNvSpPr/>
          <p:nvPr/>
        </p:nvSpPr>
        <p:spPr>
          <a:xfrm>
            <a:off x="0" y="-1"/>
            <a:ext cx="12192000" cy="1517713"/>
          </a:xfrm>
          <a:prstGeom prst="rect">
            <a:avLst/>
          </a:prstGeom>
          <a:solidFill>
            <a:srgbClr val="991B1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Text&#10;&#10;Description automatically generated with medium confidence">
            <a:extLst>
              <a:ext uri="{FF2B5EF4-FFF2-40B4-BE49-F238E27FC236}">
                <a16:creationId xmlns:a16="http://schemas.microsoft.com/office/drawing/2014/main" id="{36C5AEB0-57DD-DFAC-5071-504ACFB7DC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816" y="278399"/>
            <a:ext cx="3517985" cy="1045303"/>
          </a:xfrm>
          <a:prstGeom prst="rect">
            <a:avLst/>
          </a:prstGeom>
        </p:spPr>
      </p:pic>
      <p:sp>
        <p:nvSpPr>
          <p:cNvPr id="2" name="Title 4">
            <a:extLst>
              <a:ext uri="{FF2B5EF4-FFF2-40B4-BE49-F238E27FC236}">
                <a16:creationId xmlns:a16="http://schemas.microsoft.com/office/drawing/2014/main" id="{62D633F9-9DB4-143D-2513-225BEDFE66FC}"/>
              </a:ext>
            </a:extLst>
          </p:cNvPr>
          <p:cNvSpPr txBox="1">
            <a:spLocks/>
          </p:cNvSpPr>
          <p:nvPr/>
        </p:nvSpPr>
        <p:spPr>
          <a:xfrm>
            <a:off x="3975618" y="0"/>
            <a:ext cx="8216384" cy="15177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a:t> </a:t>
            </a:r>
            <a:r>
              <a:rPr lang="en-US" sz="3100" spc="-5" dirty="0">
                <a:solidFill>
                  <a:schemeClr val="bg1"/>
                </a:solidFill>
                <a:latin typeface="Adobe Caslon Pro" panose="0205050205050A020403" pitchFamily="18" charset="0"/>
                <a:cs typeface="Times New Roman" panose="02020603050405020304" pitchFamily="18" charset="0"/>
              </a:rPr>
              <a:t>Instrumentation Award (IA)</a:t>
            </a:r>
            <a:endParaRPr lang="en-US" dirty="0"/>
          </a:p>
        </p:txBody>
      </p:sp>
      <p:sp>
        <p:nvSpPr>
          <p:cNvPr id="10" name="TextBox 9">
            <a:extLst>
              <a:ext uri="{FF2B5EF4-FFF2-40B4-BE49-F238E27FC236}">
                <a16:creationId xmlns:a16="http://schemas.microsoft.com/office/drawing/2014/main" id="{85882FF0-7E43-B803-25FC-ABBAD289409E}"/>
              </a:ext>
            </a:extLst>
          </p:cNvPr>
          <p:cNvSpPr txBox="1"/>
          <p:nvPr/>
        </p:nvSpPr>
        <p:spPr>
          <a:xfrm>
            <a:off x="228816" y="2546717"/>
            <a:ext cx="10822361" cy="1661993"/>
          </a:xfrm>
          <a:prstGeom prst="rect">
            <a:avLst/>
          </a:prstGeom>
          <a:noFill/>
        </p:spPr>
        <p:txBody>
          <a:bodyPr wrap="square">
            <a:spAutoFit/>
          </a:bodyPr>
          <a:lstStyle/>
          <a:p>
            <a:pPr>
              <a:spcAft>
                <a:spcPts val="1200"/>
              </a:spcAft>
            </a:pPr>
            <a:r>
              <a:rPr lang="en-US" b="1" dirty="0"/>
              <a:t>DEAN’S MATCHING FUND</a:t>
            </a:r>
          </a:p>
          <a:p>
            <a:pPr marL="461963" indent="-285750">
              <a:spcAft>
                <a:spcPts val="1200"/>
              </a:spcAft>
              <a:buFont typeface="Arial" panose="020B0604020202020204" pitchFamily="34" charset="0"/>
              <a:buChar char="•"/>
            </a:pPr>
            <a:r>
              <a:rPr lang="en-US" sz="1600" dirty="0"/>
              <a:t>Fund supports the direct and immediate acquisition of instrumentation by awardees. </a:t>
            </a:r>
          </a:p>
          <a:p>
            <a:pPr marL="461963" indent="-285750">
              <a:spcAft>
                <a:spcPts val="1200"/>
              </a:spcAft>
              <a:buFont typeface="Arial" panose="020B0604020202020204" pitchFamily="34" charset="0"/>
              <a:buChar char="•"/>
            </a:pPr>
            <a:r>
              <a:rPr lang="en-US" sz="1600" dirty="0"/>
              <a:t>Supports up to a 50-50 match for </a:t>
            </a:r>
            <a:r>
              <a:rPr lang="en-US" sz="1600" b="1" dirty="0"/>
              <a:t>instrumentation acquisition</a:t>
            </a:r>
            <a:r>
              <a:rPr lang="en-US" sz="1600" dirty="0"/>
              <a:t>, with R&amp;I funding 50% and the remaining 50% being funded by a USC school or potentially a federal funding agency, foundation, or corporate sponsor </a:t>
            </a:r>
            <a:r>
              <a:rPr lang="en-US" sz="1600" b="1" dirty="0">
                <a:solidFill>
                  <a:srgbClr val="991B1E"/>
                </a:solidFill>
              </a:rPr>
              <a:t>for which funds are in hand</a:t>
            </a:r>
            <a:r>
              <a:rPr lang="en-US" sz="1600" b="1" dirty="0"/>
              <a:t>. </a:t>
            </a:r>
          </a:p>
        </p:txBody>
      </p:sp>
      <p:sp>
        <p:nvSpPr>
          <p:cNvPr id="12" name="TextBox 11">
            <a:extLst>
              <a:ext uri="{FF2B5EF4-FFF2-40B4-BE49-F238E27FC236}">
                <a16:creationId xmlns:a16="http://schemas.microsoft.com/office/drawing/2014/main" id="{50EA0045-45D3-4E6E-0287-3FA434F914E9}"/>
              </a:ext>
            </a:extLst>
          </p:cNvPr>
          <p:cNvSpPr txBox="1"/>
          <p:nvPr/>
        </p:nvSpPr>
        <p:spPr>
          <a:xfrm>
            <a:off x="0" y="5237717"/>
            <a:ext cx="12191999" cy="723275"/>
          </a:xfrm>
          <a:prstGeom prst="rect">
            <a:avLst/>
          </a:prstGeom>
          <a:noFill/>
        </p:spPr>
        <p:txBody>
          <a:bodyPr wrap="square">
            <a:spAutoFit/>
          </a:bodyPr>
          <a:lstStyle/>
          <a:p>
            <a:pPr algn="ctr">
              <a:spcAft>
                <a:spcPts val="600"/>
              </a:spcAft>
            </a:pPr>
            <a:r>
              <a:rPr lang="en-US" b="1" dirty="0">
                <a:solidFill>
                  <a:srgbClr val="991B1E"/>
                </a:solidFill>
              </a:rPr>
              <a:t>REQUIRED FOR BOTH PROGRAMS</a:t>
            </a:r>
          </a:p>
          <a:p>
            <a:pPr algn="ctr"/>
            <a:r>
              <a:rPr lang="en-US" dirty="0"/>
              <a:t>A Funding Targets expecting to yield a return on investment of at least 10x the funding requested </a:t>
            </a:r>
          </a:p>
        </p:txBody>
      </p:sp>
      <p:sp>
        <p:nvSpPr>
          <p:cNvPr id="6" name="TextBox 5">
            <a:extLst>
              <a:ext uri="{FF2B5EF4-FFF2-40B4-BE49-F238E27FC236}">
                <a16:creationId xmlns:a16="http://schemas.microsoft.com/office/drawing/2014/main" id="{D9DB13EE-D82F-C0E1-E270-3DFAB98DD500}"/>
              </a:ext>
            </a:extLst>
          </p:cNvPr>
          <p:cNvSpPr txBox="1"/>
          <p:nvPr/>
        </p:nvSpPr>
        <p:spPr>
          <a:xfrm>
            <a:off x="1" y="1821183"/>
            <a:ext cx="12192000" cy="369332"/>
          </a:xfrm>
          <a:prstGeom prst="rect">
            <a:avLst/>
          </a:prstGeom>
          <a:noFill/>
        </p:spPr>
        <p:txBody>
          <a:bodyPr wrap="square">
            <a:spAutoFit/>
          </a:bodyPr>
          <a:lstStyle/>
          <a:p>
            <a:pPr algn="ctr">
              <a:spcBef>
                <a:spcPts val="600"/>
              </a:spcBef>
              <a:spcAft>
                <a:spcPts val="600"/>
              </a:spcAft>
            </a:pPr>
            <a:r>
              <a:rPr lang="en-US" b="1" dirty="0">
                <a:solidFill>
                  <a:srgbClr val="991B1E"/>
                </a:solidFill>
                <a:effectLst/>
                <a:latin typeface="+mj-lt"/>
                <a:ea typeface="Calibri" panose="020F0502020204030204" pitchFamily="34" charset="0"/>
              </a:rPr>
              <a:t>IA PROGRAMS</a:t>
            </a:r>
            <a:endParaRPr lang="en-US" dirty="0">
              <a:latin typeface="+mj-lt"/>
              <a:ea typeface="Times New Roman" panose="02020603050405020304" pitchFamily="18" charset="0"/>
            </a:endParaRPr>
          </a:p>
        </p:txBody>
      </p:sp>
    </p:spTree>
    <p:extLst>
      <p:ext uri="{BB962C8B-B14F-4D97-AF65-F5344CB8AC3E}">
        <p14:creationId xmlns:p14="http://schemas.microsoft.com/office/powerpoint/2010/main" val="22238249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38355DE-973C-ED62-13E9-E19556DE846E}"/>
              </a:ext>
            </a:extLst>
          </p:cNvPr>
          <p:cNvSpPr/>
          <p:nvPr/>
        </p:nvSpPr>
        <p:spPr>
          <a:xfrm>
            <a:off x="0" y="0"/>
            <a:ext cx="12192000" cy="1517713"/>
          </a:xfrm>
          <a:prstGeom prst="rect">
            <a:avLst/>
          </a:prstGeom>
          <a:solidFill>
            <a:srgbClr val="991B1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tabLst>
                <a:tab pos="2628900" algn="l"/>
              </a:tabLst>
            </a:pP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Text&#10;&#10;Description automatically generated with medium confidence">
            <a:extLst>
              <a:ext uri="{FF2B5EF4-FFF2-40B4-BE49-F238E27FC236}">
                <a16:creationId xmlns:a16="http://schemas.microsoft.com/office/drawing/2014/main" id="{36C5AEB0-57DD-DFAC-5071-504ACFB7DC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816" y="278399"/>
            <a:ext cx="3517985" cy="1045303"/>
          </a:xfrm>
          <a:prstGeom prst="rect">
            <a:avLst/>
          </a:prstGeom>
        </p:spPr>
      </p:pic>
      <p:sp>
        <p:nvSpPr>
          <p:cNvPr id="4" name="Title 4">
            <a:extLst>
              <a:ext uri="{FF2B5EF4-FFF2-40B4-BE49-F238E27FC236}">
                <a16:creationId xmlns:a16="http://schemas.microsoft.com/office/drawing/2014/main" id="{C78D180F-99DE-C26E-766D-AAB7283A60B0}"/>
              </a:ext>
            </a:extLst>
          </p:cNvPr>
          <p:cNvSpPr txBox="1">
            <a:spLocks/>
          </p:cNvSpPr>
          <p:nvPr/>
        </p:nvSpPr>
        <p:spPr>
          <a:xfrm>
            <a:off x="3975618" y="0"/>
            <a:ext cx="8216384" cy="1517713"/>
          </a:xfrm>
          <a:prstGeom prst="rect">
            <a:avLst/>
          </a:prstGeom>
        </p:spPr>
        <p:txBody>
          <a:bodyPr vert="horz" lIns="91440" tIns="45720" rIns="91440" bIns="45720" rtlCol="0" anchor="ctr">
            <a:normAutofit fontScale="4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20000"/>
              </a:lnSpc>
            </a:pPr>
            <a:r>
              <a:rPr lang="en-US" sz="5100" dirty="0">
                <a:latin typeface="+mn-lt"/>
              </a:rPr>
              <a:t> </a:t>
            </a:r>
          </a:p>
          <a:p>
            <a:pPr algn="r">
              <a:lnSpc>
                <a:spcPct val="120000"/>
              </a:lnSpc>
            </a:pPr>
            <a:r>
              <a:rPr lang="en-US" sz="7800" spc="-5" dirty="0">
                <a:solidFill>
                  <a:schemeClr val="bg1"/>
                </a:solidFill>
                <a:latin typeface="+mn-lt"/>
                <a:cs typeface="Times New Roman" panose="02020603050405020304" pitchFamily="18" charset="0"/>
              </a:rPr>
              <a:t>Zumberge Preliminary Studies Research Award</a:t>
            </a:r>
          </a:p>
          <a:p>
            <a:pPr algn="r">
              <a:lnSpc>
                <a:spcPct val="120000"/>
              </a:lnSpc>
            </a:pPr>
            <a:r>
              <a:rPr lang="en-US" sz="7800" spc="-5" dirty="0">
                <a:solidFill>
                  <a:schemeClr val="bg1"/>
                </a:solidFill>
                <a:latin typeface="+mn-lt"/>
                <a:cs typeface="Times New Roman" panose="02020603050405020304" pitchFamily="18" charset="0"/>
              </a:rPr>
              <a:t>(Zumberge PSRA)</a:t>
            </a:r>
            <a:endParaRPr lang="en-US" dirty="0"/>
          </a:p>
        </p:txBody>
      </p:sp>
      <p:sp>
        <p:nvSpPr>
          <p:cNvPr id="6" name="TextBox 5">
            <a:extLst>
              <a:ext uri="{FF2B5EF4-FFF2-40B4-BE49-F238E27FC236}">
                <a16:creationId xmlns:a16="http://schemas.microsoft.com/office/drawing/2014/main" id="{1017D783-7A67-DEF6-2174-2AA6E80651BB}"/>
              </a:ext>
            </a:extLst>
          </p:cNvPr>
          <p:cNvSpPr txBox="1"/>
          <p:nvPr/>
        </p:nvSpPr>
        <p:spPr>
          <a:xfrm>
            <a:off x="228816" y="2057311"/>
            <a:ext cx="11531384" cy="2862322"/>
          </a:xfrm>
          <a:prstGeom prst="rect">
            <a:avLst/>
          </a:prstGeom>
          <a:noFill/>
        </p:spPr>
        <p:txBody>
          <a:bodyPr wrap="square">
            <a:spAutoFit/>
          </a:bodyPr>
          <a:lstStyle/>
          <a:p>
            <a:r>
              <a:rPr lang="en-US" b="1" dirty="0">
                <a:solidFill>
                  <a:srgbClr val="991B1E"/>
                </a:solidFill>
              </a:rPr>
              <a:t>FOCUS</a:t>
            </a:r>
          </a:p>
          <a:p>
            <a:endParaRPr lang="en-US" dirty="0"/>
          </a:p>
          <a:p>
            <a:r>
              <a:rPr lang="en-US" dirty="0"/>
              <a:t>The University of Southern California (USC) is committed to enhancing and expanding its support of faculty research activities by stimulating the pursuit of funding from Federal agencies and other external sponsors. </a:t>
            </a:r>
          </a:p>
          <a:p>
            <a:endParaRPr lang="en-US" dirty="0"/>
          </a:p>
          <a:p>
            <a:r>
              <a:rPr lang="en-US" dirty="0"/>
              <a:t>The program provides funds to plan and conduct circumscribed research projects </a:t>
            </a:r>
            <a:r>
              <a:rPr lang="en-US" b="1" dirty="0"/>
              <a:t>exclusively to generate preliminary data </a:t>
            </a:r>
            <a:r>
              <a:rPr lang="en-US" dirty="0"/>
              <a:t>that will be valuable in enhancing the competitiveness of future grant proposals submitted to external sponsors.</a:t>
            </a:r>
          </a:p>
          <a:p>
            <a:endParaRPr lang="en-US" dirty="0"/>
          </a:p>
          <a:p>
            <a:r>
              <a:rPr lang="en-US" dirty="0"/>
              <a:t>The program is </a:t>
            </a:r>
            <a:r>
              <a:rPr lang="en-US" i="1" dirty="0"/>
              <a:t>not</a:t>
            </a:r>
            <a:r>
              <a:rPr lang="en-US" dirty="0"/>
              <a:t> </a:t>
            </a:r>
            <a:r>
              <a:rPr lang="en-US" i="1" dirty="0"/>
              <a:t>to support planning </a:t>
            </a:r>
            <a:r>
              <a:rPr lang="en-US" dirty="0"/>
              <a:t>and other activities by which research teams and partnerships are developed, or planning activities supported that will enable submission of a competitive research proposal.</a:t>
            </a:r>
          </a:p>
        </p:txBody>
      </p:sp>
    </p:spTree>
    <p:extLst>
      <p:ext uri="{BB962C8B-B14F-4D97-AF65-F5344CB8AC3E}">
        <p14:creationId xmlns:p14="http://schemas.microsoft.com/office/powerpoint/2010/main" val="3909251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9" name="Straight Connector 38">
            <a:extLst>
              <a:ext uri="{FF2B5EF4-FFF2-40B4-BE49-F238E27FC236}">
                <a16:creationId xmlns:a16="http://schemas.microsoft.com/office/drawing/2014/main" id="{C9496D8E-16A0-F9C1-8786-52C822A6502B}"/>
              </a:ext>
            </a:extLst>
          </p:cNvPr>
          <p:cNvCxnSpPr>
            <a:cxnSpLocks/>
          </p:cNvCxnSpPr>
          <p:nvPr/>
        </p:nvCxnSpPr>
        <p:spPr>
          <a:xfrm>
            <a:off x="10378009" y="3682977"/>
            <a:ext cx="0" cy="1634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31EDA88-018E-5250-6DA4-EEF4E7B03D86}"/>
              </a:ext>
            </a:extLst>
          </p:cNvPr>
          <p:cNvCxnSpPr>
            <a:cxnSpLocks/>
          </p:cNvCxnSpPr>
          <p:nvPr/>
        </p:nvCxnSpPr>
        <p:spPr>
          <a:xfrm>
            <a:off x="7810508" y="3683673"/>
            <a:ext cx="25606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E7E1946-8DE4-A113-61A4-E37171FCB173}"/>
              </a:ext>
            </a:extLst>
          </p:cNvPr>
          <p:cNvCxnSpPr>
            <a:cxnSpLocks/>
          </p:cNvCxnSpPr>
          <p:nvPr/>
        </p:nvCxnSpPr>
        <p:spPr>
          <a:xfrm>
            <a:off x="9505486" y="3492394"/>
            <a:ext cx="0" cy="20121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ECE64BD-CEA6-E1A1-A97E-98532E84095D}"/>
              </a:ext>
            </a:extLst>
          </p:cNvPr>
          <p:cNvCxnSpPr>
            <a:cxnSpLocks/>
          </p:cNvCxnSpPr>
          <p:nvPr/>
        </p:nvCxnSpPr>
        <p:spPr>
          <a:xfrm>
            <a:off x="7811282" y="3683673"/>
            <a:ext cx="0" cy="291986"/>
          </a:xfrm>
          <a:prstGeom prst="line">
            <a:avLst/>
          </a:prstGeom>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23A8FAC9-847E-79DB-35E3-CD3F581420DB}"/>
              </a:ext>
            </a:extLst>
          </p:cNvPr>
          <p:cNvGrpSpPr/>
          <p:nvPr/>
        </p:nvGrpSpPr>
        <p:grpSpPr>
          <a:xfrm>
            <a:off x="1073424" y="3492394"/>
            <a:ext cx="3607077" cy="572717"/>
            <a:chOff x="884583" y="3323422"/>
            <a:chExt cx="3607077" cy="572717"/>
          </a:xfrm>
        </p:grpSpPr>
        <p:cxnSp>
          <p:nvCxnSpPr>
            <p:cNvPr id="19" name="Straight Connector 18">
              <a:extLst>
                <a:ext uri="{FF2B5EF4-FFF2-40B4-BE49-F238E27FC236}">
                  <a16:creationId xmlns:a16="http://schemas.microsoft.com/office/drawing/2014/main" id="{F468683F-5711-E6C7-C75D-B18862E9DA65}"/>
                </a:ext>
              </a:extLst>
            </p:cNvPr>
            <p:cNvCxnSpPr>
              <a:cxnSpLocks/>
            </p:cNvCxnSpPr>
            <p:nvPr/>
          </p:nvCxnSpPr>
          <p:spPr>
            <a:xfrm>
              <a:off x="884583" y="3524640"/>
              <a:ext cx="360707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9E6A795-5497-641D-F432-027ECF6F89A1}"/>
                </a:ext>
              </a:extLst>
            </p:cNvPr>
            <p:cNvCxnSpPr/>
            <p:nvPr/>
          </p:nvCxnSpPr>
          <p:spPr>
            <a:xfrm>
              <a:off x="2688121" y="3323422"/>
              <a:ext cx="0" cy="34141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1FED6C6-9FD6-78E5-DBE0-C670FF16C243}"/>
                </a:ext>
              </a:extLst>
            </p:cNvPr>
            <p:cNvCxnSpPr/>
            <p:nvPr/>
          </p:nvCxnSpPr>
          <p:spPr>
            <a:xfrm>
              <a:off x="884583" y="3524640"/>
              <a:ext cx="0" cy="291986"/>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74D7811-BCB9-1B84-7044-2055C752B7C0}"/>
                </a:ext>
              </a:extLst>
            </p:cNvPr>
            <p:cNvCxnSpPr/>
            <p:nvPr/>
          </p:nvCxnSpPr>
          <p:spPr>
            <a:xfrm>
              <a:off x="4491660" y="3524640"/>
              <a:ext cx="0" cy="371499"/>
            </a:xfrm>
            <a:prstGeom prst="line">
              <a:avLst/>
            </a:prstGeom>
          </p:spPr>
          <p:style>
            <a:lnRef idx="1">
              <a:schemeClr val="accent1"/>
            </a:lnRef>
            <a:fillRef idx="0">
              <a:schemeClr val="accent1"/>
            </a:fillRef>
            <a:effectRef idx="0">
              <a:schemeClr val="accent1"/>
            </a:effectRef>
            <a:fontRef idx="minor">
              <a:schemeClr val="tx1"/>
            </a:fontRef>
          </p:style>
        </p:cxnSp>
      </p:grpSp>
      <p:sp>
        <p:nvSpPr>
          <p:cNvPr id="3" name="Rectangle 2">
            <a:extLst>
              <a:ext uri="{FF2B5EF4-FFF2-40B4-BE49-F238E27FC236}">
                <a16:creationId xmlns:a16="http://schemas.microsoft.com/office/drawing/2014/main" id="{C38355DE-973C-ED62-13E9-E19556DE846E}"/>
              </a:ext>
            </a:extLst>
          </p:cNvPr>
          <p:cNvSpPr/>
          <p:nvPr/>
        </p:nvSpPr>
        <p:spPr>
          <a:xfrm>
            <a:off x="0" y="0"/>
            <a:ext cx="12192000" cy="1517713"/>
          </a:xfrm>
          <a:prstGeom prst="rect">
            <a:avLst/>
          </a:prstGeom>
          <a:solidFill>
            <a:srgbClr val="991B1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tabLst>
                <a:tab pos="2628900" algn="l"/>
              </a:tabLst>
            </a:pP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Text&#10;&#10;Description automatically generated with medium confidence">
            <a:extLst>
              <a:ext uri="{FF2B5EF4-FFF2-40B4-BE49-F238E27FC236}">
                <a16:creationId xmlns:a16="http://schemas.microsoft.com/office/drawing/2014/main" id="{36C5AEB0-57DD-DFAC-5071-504ACFB7DC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816" y="278399"/>
            <a:ext cx="3517985" cy="1045303"/>
          </a:xfrm>
          <a:prstGeom prst="rect">
            <a:avLst/>
          </a:prstGeom>
        </p:spPr>
      </p:pic>
      <p:sp>
        <p:nvSpPr>
          <p:cNvPr id="7" name="Title 4">
            <a:extLst>
              <a:ext uri="{FF2B5EF4-FFF2-40B4-BE49-F238E27FC236}">
                <a16:creationId xmlns:a16="http://schemas.microsoft.com/office/drawing/2014/main" id="{01D5D91A-2FA6-782C-0827-5BD748F3C679}"/>
              </a:ext>
            </a:extLst>
          </p:cNvPr>
          <p:cNvSpPr>
            <a:spLocks noGrp="1"/>
          </p:cNvSpPr>
          <p:nvPr>
            <p:ph type="title"/>
          </p:nvPr>
        </p:nvSpPr>
        <p:spPr>
          <a:xfrm>
            <a:off x="3975618" y="0"/>
            <a:ext cx="8216384" cy="1517713"/>
          </a:xfrm>
        </p:spPr>
        <p:txBody>
          <a:bodyPr>
            <a:normAutofit/>
          </a:bodyPr>
          <a:lstStyle/>
          <a:p>
            <a:pPr algn="r"/>
            <a:r>
              <a:rPr lang="en-US" dirty="0"/>
              <a:t> </a:t>
            </a:r>
            <a:r>
              <a:rPr lang="en-US" sz="3100" spc="-5" dirty="0">
                <a:solidFill>
                  <a:schemeClr val="bg1"/>
                </a:solidFill>
                <a:latin typeface="Adobe Caslon Pro" panose="0205050205050A020403" pitchFamily="18" charset="0"/>
                <a:cs typeface="Times New Roman" panose="02020603050405020304" pitchFamily="18" charset="0"/>
              </a:rPr>
              <a:t>Reorganization of the Office of Research</a:t>
            </a:r>
            <a:endParaRPr lang="en-US" dirty="0"/>
          </a:p>
        </p:txBody>
      </p:sp>
      <p:sp>
        <p:nvSpPr>
          <p:cNvPr id="9" name="Rectangle 8">
            <a:extLst>
              <a:ext uri="{FF2B5EF4-FFF2-40B4-BE49-F238E27FC236}">
                <a16:creationId xmlns:a16="http://schemas.microsoft.com/office/drawing/2014/main" id="{41B41021-D1C2-34C7-7AF3-3654B1424510}"/>
              </a:ext>
            </a:extLst>
          </p:cNvPr>
          <p:cNvSpPr/>
          <p:nvPr/>
        </p:nvSpPr>
        <p:spPr>
          <a:xfrm>
            <a:off x="1362010" y="2087224"/>
            <a:ext cx="3021874" cy="140517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dirty="0">
                <a:latin typeface="Adobe Caslon Pro" panose="0205050205050A020403" pitchFamily="18" charset="0"/>
              </a:rPr>
              <a:t>Office of Research</a:t>
            </a:r>
          </a:p>
          <a:p>
            <a:pPr algn="ctr"/>
            <a:r>
              <a:rPr lang="en-US" sz="2000" dirty="0">
                <a:latin typeface="Adobe Caslon Pro" panose="0205050205050A020403" pitchFamily="18" charset="0"/>
              </a:rPr>
              <a:t>(OOR)</a:t>
            </a:r>
          </a:p>
          <a:p>
            <a:pPr algn="ctr"/>
            <a:endParaRPr lang="en-US" sz="900" dirty="0">
              <a:latin typeface="Adobe Caslon Pro" panose="0205050205050A020403" pitchFamily="18" charset="0"/>
            </a:endParaRPr>
          </a:p>
          <a:p>
            <a:pPr algn="ctr"/>
            <a:r>
              <a:rPr lang="en-US" sz="1200" dirty="0">
                <a:latin typeface="Adobe Caslon Pro" panose="0205050205050A020403" pitchFamily="18" charset="0"/>
              </a:rPr>
              <a:t>Ishwar K. Puri</a:t>
            </a:r>
          </a:p>
          <a:p>
            <a:pPr algn="ctr"/>
            <a:r>
              <a:rPr lang="en-US" sz="1200" dirty="0">
                <a:latin typeface="Adobe Caslon Pro" panose="0205050205050A020403" pitchFamily="18" charset="0"/>
              </a:rPr>
              <a:t>Vice President of Research</a:t>
            </a:r>
          </a:p>
        </p:txBody>
      </p:sp>
      <p:sp>
        <p:nvSpPr>
          <p:cNvPr id="4" name="Rectangle 3">
            <a:extLst>
              <a:ext uri="{FF2B5EF4-FFF2-40B4-BE49-F238E27FC236}">
                <a16:creationId xmlns:a16="http://schemas.microsoft.com/office/drawing/2014/main" id="{0AF202B2-CF40-159B-887F-F11C7116E51E}"/>
              </a:ext>
            </a:extLst>
          </p:cNvPr>
          <p:cNvSpPr/>
          <p:nvPr/>
        </p:nvSpPr>
        <p:spPr>
          <a:xfrm>
            <a:off x="7555533" y="2087224"/>
            <a:ext cx="3755193" cy="1405170"/>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b="1" dirty="0">
                <a:solidFill>
                  <a:schemeClr val="tx1"/>
                </a:solidFill>
                <a:latin typeface="Adobe Caslon Pro" panose="0205050205050A020403" pitchFamily="18" charset="0"/>
              </a:rPr>
              <a:t>Research and Innovation</a:t>
            </a:r>
          </a:p>
          <a:p>
            <a:pPr algn="ctr"/>
            <a:r>
              <a:rPr lang="en-US" sz="2000" b="1" dirty="0">
                <a:solidFill>
                  <a:schemeClr val="tx1"/>
                </a:solidFill>
                <a:latin typeface="Adobe Caslon Pro" panose="0205050205050A020403" pitchFamily="18" charset="0"/>
              </a:rPr>
              <a:t>(R&amp;I)</a:t>
            </a:r>
          </a:p>
          <a:p>
            <a:pPr algn="ctr"/>
            <a:endParaRPr lang="en-US" sz="900" b="1" dirty="0">
              <a:solidFill>
                <a:schemeClr val="tx1"/>
              </a:solidFill>
              <a:latin typeface="Adobe Caslon Pro" panose="0205050205050A020403" pitchFamily="18" charset="0"/>
            </a:endParaRPr>
          </a:p>
          <a:p>
            <a:pPr algn="ctr"/>
            <a:r>
              <a:rPr lang="en-US" sz="1200" dirty="0">
                <a:solidFill>
                  <a:schemeClr val="tx1"/>
                </a:solidFill>
                <a:latin typeface="Adobe Caslon Pro" panose="0205050205050A020403" pitchFamily="18" charset="0"/>
              </a:rPr>
              <a:t>Ishwar K. Puri</a:t>
            </a:r>
          </a:p>
          <a:p>
            <a:pPr algn="ctr"/>
            <a:r>
              <a:rPr lang="en-US" sz="1200" dirty="0">
                <a:solidFill>
                  <a:schemeClr val="tx1"/>
                </a:solidFill>
                <a:latin typeface="Adobe Caslon Pro" panose="0205050205050A020403" pitchFamily="18" charset="0"/>
              </a:rPr>
              <a:t>Sr Vice President of Research and Innovation &amp; Professor </a:t>
            </a:r>
          </a:p>
        </p:txBody>
      </p:sp>
      <p:sp>
        <p:nvSpPr>
          <p:cNvPr id="11" name="Rectangle 10">
            <a:extLst>
              <a:ext uri="{FF2B5EF4-FFF2-40B4-BE49-F238E27FC236}">
                <a16:creationId xmlns:a16="http://schemas.microsoft.com/office/drawing/2014/main" id="{097EDF12-69E6-FEE1-8710-729BF32CF846}"/>
              </a:ext>
            </a:extLst>
          </p:cNvPr>
          <p:cNvSpPr/>
          <p:nvPr/>
        </p:nvSpPr>
        <p:spPr>
          <a:xfrm>
            <a:off x="365128" y="3825170"/>
            <a:ext cx="1556440" cy="1286146"/>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a:t>Other units reporting to OOR</a:t>
            </a:r>
          </a:p>
        </p:txBody>
      </p:sp>
      <p:sp>
        <p:nvSpPr>
          <p:cNvPr id="12" name="Rectangle 11">
            <a:extLst>
              <a:ext uri="{FF2B5EF4-FFF2-40B4-BE49-F238E27FC236}">
                <a16:creationId xmlns:a16="http://schemas.microsoft.com/office/drawing/2014/main" id="{93778224-8641-DF4F-6F6E-5FFFC6913973}"/>
              </a:ext>
            </a:extLst>
          </p:cNvPr>
          <p:cNvSpPr/>
          <p:nvPr/>
        </p:nvSpPr>
        <p:spPr>
          <a:xfrm>
            <a:off x="3935642" y="3827694"/>
            <a:ext cx="1556440" cy="1286146"/>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Office of Research Initiatives and Facilities (ORIF)</a:t>
            </a:r>
          </a:p>
          <a:p>
            <a:pPr algn="ctr"/>
            <a:endParaRPr lang="en-US" sz="900" dirty="0"/>
          </a:p>
          <a:p>
            <a:pPr algn="ctr"/>
            <a:r>
              <a:rPr lang="en-US" sz="1200" dirty="0"/>
              <a:t>Silvia da Costa</a:t>
            </a:r>
          </a:p>
          <a:p>
            <a:pPr algn="ctr"/>
            <a:r>
              <a:rPr lang="en-US" sz="1200" dirty="0"/>
              <a:t>Director</a:t>
            </a:r>
          </a:p>
        </p:txBody>
      </p:sp>
      <p:sp>
        <p:nvSpPr>
          <p:cNvPr id="13" name="Rectangle 12">
            <a:extLst>
              <a:ext uri="{FF2B5EF4-FFF2-40B4-BE49-F238E27FC236}">
                <a16:creationId xmlns:a16="http://schemas.microsoft.com/office/drawing/2014/main" id="{76999C0E-C4D5-B063-F8EF-A8318B7684DE}"/>
              </a:ext>
            </a:extLst>
          </p:cNvPr>
          <p:cNvSpPr/>
          <p:nvPr/>
        </p:nvSpPr>
        <p:spPr>
          <a:xfrm>
            <a:off x="2150385" y="3825170"/>
            <a:ext cx="1556440" cy="1286146"/>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Research Advancement</a:t>
            </a:r>
          </a:p>
          <a:p>
            <a:pPr algn="ctr"/>
            <a:r>
              <a:rPr lang="en-US" sz="1400" dirty="0"/>
              <a:t>Washington DC</a:t>
            </a:r>
          </a:p>
          <a:p>
            <a:pPr algn="ctr"/>
            <a:endParaRPr lang="en-US" sz="900" dirty="0"/>
          </a:p>
          <a:p>
            <a:pPr algn="ctr"/>
            <a:r>
              <a:rPr lang="en-US" sz="1200" dirty="0"/>
              <a:t>Steve Moldin</a:t>
            </a:r>
          </a:p>
          <a:p>
            <a:pPr algn="ctr"/>
            <a:r>
              <a:rPr lang="en-US" sz="1200" dirty="0"/>
              <a:t>Executive Director</a:t>
            </a:r>
          </a:p>
        </p:txBody>
      </p:sp>
      <p:sp>
        <p:nvSpPr>
          <p:cNvPr id="14" name="Rectangle 13">
            <a:extLst>
              <a:ext uri="{FF2B5EF4-FFF2-40B4-BE49-F238E27FC236}">
                <a16:creationId xmlns:a16="http://schemas.microsoft.com/office/drawing/2014/main" id="{DFE3140D-54FE-41F1-13A4-094302F65D0F}"/>
              </a:ext>
            </a:extLst>
          </p:cNvPr>
          <p:cNvSpPr/>
          <p:nvPr/>
        </p:nvSpPr>
        <p:spPr>
          <a:xfrm>
            <a:off x="7032288" y="3831281"/>
            <a:ext cx="1556440" cy="1286146"/>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a:t>Other units reporting to R&amp;I</a:t>
            </a:r>
          </a:p>
        </p:txBody>
      </p:sp>
      <p:sp>
        <p:nvSpPr>
          <p:cNvPr id="15" name="Rectangle 14">
            <a:extLst>
              <a:ext uri="{FF2B5EF4-FFF2-40B4-BE49-F238E27FC236}">
                <a16:creationId xmlns:a16="http://schemas.microsoft.com/office/drawing/2014/main" id="{A65407E3-1F39-B799-3B93-1502572026C8}"/>
              </a:ext>
            </a:extLst>
          </p:cNvPr>
          <p:cNvSpPr/>
          <p:nvPr/>
        </p:nvSpPr>
        <p:spPr>
          <a:xfrm>
            <a:off x="8915402" y="5214045"/>
            <a:ext cx="2911464" cy="1286146"/>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b="1" dirty="0">
                <a:solidFill>
                  <a:schemeClr val="tx1"/>
                </a:solidFill>
              </a:rPr>
              <a:t>Research Initiatives and Infrastructure (RII)</a:t>
            </a:r>
          </a:p>
          <a:p>
            <a:pPr algn="ctr"/>
            <a:endParaRPr lang="en-US" sz="1400" b="1" dirty="0">
              <a:solidFill>
                <a:schemeClr val="tx1"/>
              </a:solidFill>
            </a:endParaRPr>
          </a:p>
          <a:p>
            <a:pPr algn="ctr"/>
            <a:r>
              <a:rPr lang="en-US" sz="1200" dirty="0">
                <a:solidFill>
                  <a:schemeClr val="tx1"/>
                </a:solidFill>
              </a:rPr>
              <a:t>Silvia da Costa</a:t>
            </a:r>
          </a:p>
          <a:p>
            <a:pPr algn="ctr"/>
            <a:r>
              <a:rPr lang="en-US" sz="1200" dirty="0">
                <a:solidFill>
                  <a:schemeClr val="tx1"/>
                </a:solidFill>
              </a:rPr>
              <a:t>Director</a:t>
            </a:r>
          </a:p>
        </p:txBody>
      </p:sp>
      <p:sp>
        <p:nvSpPr>
          <p:cNvPr id="16" name="Rectangle 15">
            <a:extLst>
              <a:ext uri="{FF2B5EF4-FFF2-40B4-BE49-F238E27FC236}">
                <a16:creationId xmlns:a16="http://schemas.microsoft.com/office/drawing/2014/main" id="{9FF01D49-50AD-CDCC-BCA7-2EAAA5C3A73E}"/>
              </a:ext>
            </a:extLst>
          </p:cNvPr>
          <p:cNvSpPr/>
          <p:nvPr/>
        </p:nvSpPr>
        <p:spPr>
          <a:xfrm>
            <a:off x="8915402" y="3831281"/>
            <a:ext cx="2911464" cy="1286146"/>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b="1" dirty="0">
                <a:solidFill>
                  <a:schemeClr val="tx1"/>
                </a:solidFill>
                <a:effectLst/>
                <a:ea typeface="Times New Roman" panose="02020603050405020304" pitchFamily="18" charset="0"/>
              </a:rPr>
              <a:t>Research Strategy and Development (RSD)</a:t>
            </a:r>
          </a:p>
          <a:p>
            <a:pPr algn="ctr"/>
            <a:endParaRPr lang="en-US" sz="1400" b="1" dirty="0">
              <a:solidFill>
                <a:schemeClr val="tx1"/>
              </a:solidFill>
              <a:effectLst/>
              <a:ea typeface="Times New Roman" panose="02020603050405020304" pitchFamily="18" charset="0"/>
            </a:endParaRPr>
          </a:p>
          <a:p>
            <a:pPr algn="ctr"/>
            <a:r>
              <a:rPr lang="en-US" sz="1200" dirty="0">
                <a:solidFill>
                  <a:schemeClr val="tx1"/>
                </a:solidFill>
              </a:rPr>
              <a:t>Steven Moldin</a:t>
            </a:r>
          </a:p>
          <a:p>
            <a:pPr algn="ctr"/>
            <a:r>
              <a:rPr lang="en-US" sz="1200" dirty="0">
                <a:solidFill>
                  <a:schemeClr val="tx1"/>
                </a:solidFill>
              </a:rPr>
              <a:t>Associate Vice President of Research Strategy, Adjunct Research Professor</a:t>
            </a:r>
          </a:p>
        </p:txBody>
      </p:sp>
    </p:spTree>
    <p:extLst>
      <p:ext uri="{BB962C8B-B14F-4D97-AF65-F5344CB8AC3E}">
        <p14:creationId xmlns:p14="http://schemas.microsoft.com/office/powerpoint/2010/main" val="10999131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38355DE-973C-ED62-13E9-E19556DE846E}"/>
              </a:ext>
            </a:extLst>
          </p:cNvPr>
          <p:cNvSpPr/>
          <p:nvPr/>
        </p:nvSpPr>
        <p:spPr>
          <a:xfrm>
            <a:off x="0" y="0"/>
            <a:ext cx="12192000" cy="1517713"/>
          </a:xfrm>
          <a:prstGeom prst="rect">
            <a:avLst/>
          </a:prstGeom>
          <a:solidFill>
            <a:srgbClr val="991B1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tabLst>
                <a:tab pos="2628900" algn="l"/>
              </a:tabLst>
            </a:pP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Text&#10;&#10;Description automatically generated with medium confidence">
            <a:extLst>
              <a:ext uri="{FF2B5EF4-FFF2-40B4-BE49-F238E27FC236}">
                <a16:creationId xmlns:a16="http://schemas.microsoft.com/office/drawing/2014/main" id="{36C5AEB0-57DD-DFAC-5071-504ACFB7DC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816" y="278399"/>
            <a:ext cx="3517985" cy="1045303"/>
          </a:xfrm>
          <a:prstGeom prst="rect">
            <a:avLst/>
          </a:prstGeom>
        </p:spPr>
      </p:pic>
      <p:sp>
        <p:nvSpPr>
          <p:cNvPr id="2" name="Title 4">
            <a:extLst>
              <a:ext uri="{FF2B5EF4-FFF2-40B4-BE49-F238E27FC236}">
                <a16:creationId xmlns:a16="http://schemas.microsoft.com/office/drawing/2014/main" id="{3B35C4DA-66A5-F783-E366-917192F4811F}"/>
              </a:ext>
            </a:extLst>
          </p:cNvPr>
          <p:cNvSpPr txBox="1">
            <a:spLocks/>
          </p:cNvSpPr>
          <p:nvPr/>
        </p:nvSpPr>
        <p:spPr>
          <a:xfrm>
            <a:off x="3975618" y="0"/>
            <a:ext cx="8216384" cy="1517713"/>
          </a:xfrm>
          <a:prstGeom prst="rect">
            <a:avLst/>
          </a:prstGeom>
        </p:spPr>
        <p:txBody>
          <a:bodyPr vert="horz" lIns="91440" tIns="45720" rIns="91440" bIns="45720" rtlCol="0" anchor="ctr">
            <a:normAutofit fontScale="4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20000"/>
              </a:lnSpc>
            </a:pPr>
            <a:r>
              <a:rPr lang="en-US" sz="5100" dirty="0">
                <a:latin typeface="+mn-lt"/>
              </a:rPr>
              <a:t> </a:t>
            </a:r>
          </a:p>
          <a:p>
            <a:pPr algn="r">
              <a:lnSpc>
                <a:spcPct val="120000"/>
              </a:lnSpc>
            </a:pPr>
            <a:r>
              <a:rPr lang="en-US" sz="7800" spc="-5" dirty="0">
                <a:solidFill>
                  <a:schemeClr val="bg1"/>
                </a:solidFill>
                <a:latin typeface="+mn-lt"/>
                <a:cs typeface="Times New Roman" panose="02020603050405020304" pitchFamily="18" charset="0"/>
              </a:rPr>
              <a:t>Zumberge Preliminary Studies Research Award</a:t>
            </a:r>
          </a:p>
          <a:p>
            <a:pPr algn="r">
              <a:lnSpc>
                <a:spcPct val="120000"/>
              </a:lnSpc>
            </a:pPr>
            <a:r>
              <a:rPr lang="en-US" sz="7800" spc="-5" dirty="0">
                <a:solidFill>
                  <a:schemeClr val="bg1"/>
                </a:solidFill>
                <a:latin typeface="+mn-lt"/>
                <a:cs typeface="Times New Roman" panose="02020603050405020304" pitchFamily="18" charset="0"/>
              </a:rPr>
              <a:t>(Zumberge PSRA)</a:t>
            </a:r>
            <a:endParaRPr lang="en-US" dirty="0"/>
          </a:p>
        </p:txBody>
      </p:sp>
      <p:sp>
        <p:nvSpPr>
          <p:cNvPr id="4" name="TextBox 3">
            <a:extLst>
              <a:ext uri="{FF2B5EF4-FFF2-40B4-BE49-F238E27FC236}">
                <a16:creationId xmlns:a16="http://schemas.microsoft.com/office/drawing/2014/main" id="{0B15456E-10E5-DC59-3EF6-205AAFCF8462}"/>
              </a:ext>
            </a:extLst>
          </p:cNvPr>
          <p:cNvSpPr txBox="1"/>
          <p:nvPr/>
        </p:nvSpPr>
        <p:spPr>
          <a:xfrm>
            <a:off x="1" y="1821183"/>
            <a:ext cx="12192000" cy="369332"/>
          </a:xfrm>
          <a:prstGeom prst="rect">
            <a:avLst/>
          </a:prstGeom>
          <a:noFill/>
        </p:spPr>
        <p:txBody>
          <a:bodyPr wrap="square">
            <a:spAutoFit/>
          </a:bodyPr>
          <a:lstStyle/>
          <a:p>
            <a:pPr algn="ctr">
              <a:spcBef>
                <a:spcPts val="600"/>
              </a:spcBef>
              <a:spcAft>
                <a:spcPts val="600"/>
              </a:spcAft>
            </a:pPr>
            <a:r>
              <a:rPr lang="en-US" b="1" dirty="0">
                <a:solidFill>
                  <a:srgbClr val="991B1E"/>
                </a:solidFill>
                <a:effectLst/>
                <a:ea typeface="Calibri" panose="020F0502020204030204" pitchFamily="34" charset="0"/>
              </a:rPr>
              <a:t>Zumberge PSRA PROGRAMS</a:t>
            </a:r>
            <a:endParaRPr lang="en-US" dirty="0">
              <a:ea typeface="Times New Roman" panose="02020603050405020304" pitchFamily="18" charset="0"/>
            </a:endParaRPr>
          </a:p>
        </p:txBody>
      </p:sp>
      <p:sp>
        <p:nvSpPr>
          <p:cNvPr id="5" name="TextBox 4">
            <a:extLst>
              <a:ext uri="{FF2B5EF4-FFF2-40B4-BE49-F238E27FC236}">
                <a16:creationId xmlns:a16="http://schemas.microsoft.com/office/drawing/2014/main" id="{0F40CDDD-90BA-496B-05B4-C3BE072F182A}"/>
              </a:ext>
            </a:extLst>
          </p:cNvPr>
          <p:cNvSpPr txBox="1"/>
          <p:nvPr/>
        </p:nvSpPr>
        <p:spPr>
          <a:xfrm>
            <a:off x="228816" y="2493985"/>
            <a:ext cx="11531384" cy="2585323"/>
          </a:xfrm>
          <a:prstGeom prst="rect">
            <a:avLst/>
          </a:prstGeom>
          <a:noFill/>
        </p:spPr>
        <p:txBody>
          <a:bodyPr wrap="square">
            <a:spAutoFit/>
          </a:bodyPr>
          <a:lstStyle/>
          <a:p>
            <a:r>
              <a:rPr lang="en-US" b="1" dirty="0">
                <a:solidFill>
                  <a:srgbClr val="991B1E"/>
                </a:solidFill>
              </a:rPr>
              <a:t>SMALL PROGRAM AWARD</a:t>
            </a:r>
          </a:p>
          <a:p>
            <a:endParaRPr lang="en-US" dirty="0"/>
          </a:p>
          <a:p>
            <a:r>
              <a:rPr lang="en-US" dirty="0"/>
              <a:t>Supports smaller-scale, interdisciplinary projects that demonstrate an ability to impact the field of research and applicant, with a likelihood of sustained funding or support beyond the project period.</a:t>
            </a:r>
          </a:p>
          <a:p>
            <a:endParaRPr lang="en-US" dirty="0"/>
          </a:p>
          <a:p>
            <a:r>
              <a:rPr lang="en-US" u="sng" dirty="0"/>
              <a:t>Broad range </a:t>
            </a:r>
            <a:r>
              <a:rPr lang="en-US" dirty="0"/>
              <a:t>of research topics that include, but are not limited to: information &amp; data sciences, life sciences, engineering, physical sciences, social sciences, sciences, social work, education, business, law, humanities, and architecture. </a:t>
            </a:r>
          </a:p>
          <a:p>
            <a:endParaRPr lang="en-US" dirty="0"/>
          </a:p>
          <a:p>
            <a:r>
              <a:rPr lang="en-US" dirty="0"/>
              <a:t>Similar to Zumberge Small – but slightly larger awards…</a:t>
            </a:r>
          </a:p>
        </p:txBody>
      </p:sp>
    </p:spTree>
    <p:extLst>
      <p:ext uri="{BB962C8B-B14F-4D97-AF65-F5344CB8AC3E}">
        <p14:creationId xmlns:p14="http://schemas.microsoft.com/office/powerpoint/2010/main" val="25626557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38355DE-973C-ED62-13E9-E19556DE846E}"/>
              </a:ext>
            </a:extLst>
          </p:cNvPr>
          <p:cNvSpPr/>
          <p:nvPr/>
        </p:nvSpPr>
        <p:spPr>
          <a:xfrm>
            <a:off x="0" y="0"/>
            <a:ext cx="12192000" cy="1517713"/>
          </a:xfrm>
          <a:prstGeom prst="rect">
            <a:avLst/>
          </a:prstGeom>
          <a:solidFill>
            <a:srgbClr val="991B1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tabLst>
                <a:tab pos="2628900" algn="l"/>
              </a:tabLst>
            </a:pP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Text&#10;&#10;Description automatically generated with medium confidence">
            <a:extLst>
              <a:ext uri="{FF2B5EF4-FFF2-40B4-BE49-F238E27FC236}">
                <a16:creationId xmlns:a16="http://schemas.microsoft.com/office/drawing/2014/main" id="{36C5AEB0-57DD-DFAC-5071-504ACFB7DC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816" y="278399"/>
            <a:ext cx="3517985" cy="1045303"/>
          </a:xfrm>
          <a:prstGeom prst="rect">
            <a:avLst/>
          </a:prstGeom>
        </p:spPr>
      </p:pic>
      <p:sp>
        <p:nvSpPr>
          <p:cNvPr id="2" name="TextBox 1">
            <a:extLst>
              <a:ext uri="{FF2B5EF4-FFF2-40B4-BE49-F238E27FC236}">
                <a16:creationId xmlns:a16="http://schemas.microsoft.com/office/drawing/2014/main" id="{324DBB4F-D4D4-0AC3-0146-5DB8E5D580C2}"/>
              </a:ext>
            </a:extLst>
          </p:cNvPr>
          <p:cNvSpPr txBox="1"/>
          <p:nvPr/>
        </p:nvSpPr>
        <p:spPr>
          <a:xfrm>
            <a:off x="1" y="1821183"/>
            <a:ext cx="12192000" cy="369332"/>
          </a:xfrm>
          <a:prstGeom prst="rect">
            <a:avLst/>
          </a:prstGeom>
          <a:noFill/>
        </p:spPr>
        <p:txBody>
          <a:bodyPr wrap="square">
            <a:spAutoFit/>
          </a:bodyPr>
          <a:lstStyle/>
          <a:p>
            <a:pPr algn="ctr">
              <a:spcBef>
                <a:spcPts val="600"/>
              </a:spcBef>
              <a:spcAft>
                <a:spcPts val="600"/>
              </a:spcAft>
            </a:pPr>
            <a:r>
              <a:rPr lang="en-US" b="1" dirty="0">
                <a:solidFill>
                  <a:srgbClr val="991B1E"/>
                </a:solidFill>
                <a:effectLst/>
                <a:ea typeface="Calibri" panose="020F0502020204030204" pitchFamily="34" charset="0"/>
              </a:rPr>
              <a:t>Zumberge PSRA PROGRAMS</a:t>
            </a:r>
            <a:endParaRPr lang="en-US" dirty="0">
              <a:ea typeface="Times New Roman" panose="02020603050405020304" pitchFamily="18" charset="0"/>
            </a:endParaRPr>
          </a:p>
        </p:txBody>
      </p:sp>
      <p:sp>
        <p:nvSpPr>
          <p:cNvPr id="4" name="Title 4">
            <a:extLst>
              <a:ext uri="{FF2B5EF4-FFF2-40B4-BE49-F238E27FC236}">
                <a16:creationId xmlns:a16="http://schemas.microsoft.com/office/drawing/2014/main" id="{953E0BC1-F211-F4AD-3FEC-37A3240989E7}"/>
              </a:ext>
            </a:extLst>
          </p:cNvPr>
          <p:cNvSpPr txBox="1">
            <a:spLocks/>
          </p:cNvSpPr>
          <p:nvPr/>
        </p:nvSpPr>
        <p:spPr>
          <a:xfrm>
            <a:off x="3975618" y="0"/>
            <a:ext cx="8216384" cy="1517713"/>
          </a:xfrm>
          <a:prstGeom prst="rect">
            <a:avLst/>
          </a:prstGeom>
        </p:spPr>
        <p:txBody>
          <a:bodyPr vert="horz" lIns="91440" tIns="45720" rIns="91440" bIns="45720" rtlCol="0" anchor="ctr">
            <a:normAutofit fontScale="4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20000"/>
              </a:lnSpc>
            </a:pPr>
            <a:r>
              <a:rPr lang="en-US" sz="5100" dirty="0">
                <a:latin typeface="+mn-lt"/>
              </a:rPr>
              <a:t> </a:t>
            </a:r>
          </a:p>
          <a:p>
            <a:pPr algn="r">
              <a:lnSpc>
                <a:spcPct val="120000"/>
              </a:lnSpc>
            </a:pPr>
            <a:r>
              <a:rPr lang="en-US" sz="7800" spc="-5" dirty="0">
                <a:solidFill>
                  <a:schemeClr val="bg1"/>
                </a:solidFill>
                <a:latin typeface="+mn-lt"/>
                <a:cs typeface="Times New Roman" panose="02020603050405020304" pitchFamily="18" charset="0"/>
              </a:rPr>
              <a:t>Zumberge Preliminary Studies Research Award</a:t>
            </a:r>
          </a:p>
          <a:p>
            <a:pPr algn="r">
              <a:lnSpc>
                <a:spcPct val="120000"/>
              </a:lnSpc>
            </a:pPr>
            <a:r>
              <a:rPr lang="en-US" sz="7800" spc="-5" dirty="0">
                <a:solidFill>
                  <a:schemeClr val="bg1"/>
                </a:solidFill>
                <a:latin typeface="+mn-lt"/>
                <a:cs typeface="Times New Roman" panose="02020603050405020304" pitchFamily="18" charset="0"/>
              </a:rPr>
              <a:t>(Zumberge PSRA)</a:t>
            </a:r>
            <a:endParaRPr lang="en-US" dirty="0"/>
          </a:p>
        </p:txBody>
      </p:sp>
      <p:sp>
        <p:nvSpPr>
          <p:cNvPr id="6" name="TextBox 5">
            <a:extLst>
              <a:ext uri="{FF2B5EF4-FFF2-40B4-BE49-F238E27FC236}">
                <a16:creationId xmlns:a16="http://schemas.microsoft.com/office/drawing/2014/main" id="{2EEE3EF6-5AD9-3D8B-6B7A-8FF46702195B}"/>
              </a:ext>
            </a:extLst>
          </p:cNvPr>
          <p:cNvSpPr txBox="1"/>
          <p:nvPr/>
        </p:nvSpPr>
        <p:spPr>
          <a:xfrm>
            <a:off x="228816" y="2493985"/>
            <a:ext cx="11214100" cy="3693319"/>
          </a:xfrm>
          <a:prstGeom prst="rect">
            <a:avLst/>
          </a:prstGeom>
          <a:noFill/>
        </p:spPr>
        <p:txBody>
          <a:bodyPr wrap="square">
            <a:spAutoFit/>
          </a:bodyPr>
          <a:lstStyle/>
          <a:p>
            <a:r>
              <a:rPr lang="en-US" b="1" dirty="0">
                <a:solidFill>
                  <a:srgbClr val="991B1E"/>
                </a:solidFill>
              </a:rPr>
              <a:t>LARGE PROGRAM AWARD</a:t>
            </a:r>
          </a:p>
          <a:p>
            <a:endParaRPr lang="en-US" dirty="0"/>
          </a:p>
          <a:p>
            <a:r>
              <a:rPr lang="en-US" dirty="0"/>
              <a:t>Provides support for research by a group working on a large proposal that will be submitted to a Federal funding agency or another external sponsor. The research supported under this award is meant to serve as preliminary data that will strengthen this application.</a:t>
            </a:r>
          </a:p>
          <a:p>
            <a:endParaRPr lang="en-US" dirty="0"/>
          </a:p>
          <a:p>
            <a:r>
              <a:rPr lang="en-US" dirty="0"/>
              <a:t>Research topics include, but not limited to, but are not limited to: information &amp; data sciences, life sciences, engineering, physical sciences, social sciences, sciences, social work, education, business, law, humanities and architecture. </a:t>
            </a:r>
          </a:p>
          <a:p>
            <a:endParaRPr lang="en-US" dirty="0"/>
          </a:p>
          <a:p>
            <a:endParaRPr lang="en-US" dirty="0"/>
          </a:p>
          <a:p>
            <a:pPr algn="ctr"/>
            <a:r>
              <a:rPr lang="en-US" dirty="0"/>
              <a:t>The major difference between this program and the Small Award Program include identification of a significantly larger Funding Target that typically will be a </a:t>
            </a:r>
            <a:r>
              <a:rPr lang="en-US" b="1" dirty="0"/>
              <a:t>center, program project</a:t>
            </a:r>
            <a:r>
              <a:rPr lang="en-US" dirty="0"/>
              <a:t>, etc.</a:t>
            </a:r>
          </a:p>
          <a:p>
            <a:endParaRPr lang="en-US" dirty="0"/>
          </a:p>
        </p:txBody>
      </p:sp>
    </p:spTree>
    <p:extLst>
      <p:ext uri="{BB962C8B-B14F-4D97-AF65-F5344CB8AC3E}">
        <p14:creationId xmlns:p14="http://schemas.microsoft.com/office/powerpoint/2010/main" val="4007923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38355DE-973C-ED62-13E9-E19556DE846E}"/>
              </a:ext>
            </a:extLst>
          </p:cNvPr>
          <p:cNvSpPr/>
          <p:nvPr/>
        </p:nvSpPr>
        <p:spPr>
          <a:xfrm>
            <a:off x="0" y="0"/>
            <a:ext cx="12192000" cy="1517713"/>
          </a:xfrm>
          <a:prstGeom prst="rect">
            <a:avLst/>
          </a:prstGeom>
          <a:solidFill>
            <a:srgbClr val="991B1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tabLst>
                <a:tab pos="2628900" algn="l"/>
              </a:tabLst>
            </a:pP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Text&#10;&#10;Description automatically generated with medium confidence">
            <a:extLst>
              <a:ext uri="{FF2B5EF4-FFF2-40B4-BE49-F238E27FC236}">
                <a16:creationId xmlns:a16="http://schemas.microsoft.com/office/drawing/2014/main" id="{36C5AEB0-57DD-DFAC-5071-504ACFB7DC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816" y="278399"/>
            <a:ext cx="3517985" cy="1045303"/>
          </a:xfrm>
          <a:prstGeom prst="rect">
            <a:avLst/>
          </a:prstGeom>
        </p:spPr>
      </p:pic>
      <p:sp>
        <p:nvSpPr>
          <p:cNvPr id="2" name="TextBox 1">
            <a:extLst>
              <a:ext uri="{FF2B5EF4-FFF2-40B4-BE49-F238E27FC236}">
                <a16:creationId xmlns:a16="http://schemas.microsoft.com/office/drawing/2014/main" id="{A9E89B83-70FB-E497-46EB-7D9D04581A21}"/>
              </a:ext>
            </a:extLst>
          </p:cNvPr>
          <p:cNvSpPr txBox="1"/>
          <p:nvPr/>
        </p:nvSpPr>
        <p:spPr>
          <a:xfrm>
            <a:off x="1" y="1821183"/>
            <a:ext cx="12192000" cy="369332"/>
          </a:xfrm>
          <a:prstGeom prst="rect">
            <a:avLst/>
          </a:prstGeom>
          <a:noFill/>
        </p:spPr>
        <p:txBody>
          <a:bodyPr wrap="square">
            <a:spAutoFit/>
          </a:bodyPr>
          <a:lstStyle/>
          <a:p>
            <a:pPr algn="ctr">
              <a:spcBef>
                <a:spcPts val="600"/>
              </a:spcBef>
              <a:spcAft>
                <a:spcPts val="600"/>
              </a:spcAft>
            </a:pPr>
            <a:r>
              <a:rPr lang="en-US" b="1" dirty="0">
                <a:solidFill>
                  <a:srgbClr val="991B1E"/>
                </a:solidFill>
                <a:effectLst/>
                <a:latin typeface="+mj-lt"/>
                <a:ea typeface="Calibri" panose="020F0502020204030204" pitchFamily="34" charset="0"/>
              </a:rPr>
              <a:t>Zumberge PSRA PROGRAMS</a:t>
            </a:r>
            <a:endParaRPr lang="en-US" dirty="0">
              <a:latin typeface="+mj-lt"/>
              <a:ea typeface="Times New Roman" panose="02020603050405020304" pitchFamily="18" charset="0"/>
            </a:endParaRPr>
          </a:p>
        </p:txBody>
      </p:sp>
      <p:sp>
        <p:nvSpPr>
          <p:cNvPr id="4" name="Title 4">
            <a:extLst>
              <a:ext uri="{FF2B5EF4-FFF2-40B4-BE49-F238E27FC236}">
                <a16:creationId xmlns:a16="http://schemas.microsoft.com/office/drawing/2014/main" id="{CC831267-ED98-A656-2CF8-BDE9C6BCF2A8}"/>
              </a:ext>
            </a:extLst>
          </p:cNvPr>
          <p:cNvSpPr txBox="1">
            <a:spLocks/>
          </p:cNvSpPr>
          <p:nvPr/>
        </p:nvSpPr>
        <p:spPr>
          <a:xfrm>
            <a:off x="3975618" y="0"/>
            <a:ext cx="8216384" cy="1517713"/>
          </a:xfrm>
          <a:prstGeom prst="rect">
            <a:avLst/>
          </a:prstGeom>
        </p:spPr>
        <p:txBody>
          <a:bodyPr vert="horz" lIns="91440" tIns="45720" rIns="91440" bIns="45720" rtlCol="0" anchor="ctr">
            <a:normAutofit fontScale="4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20000"/>
              </a:lnSpc>
            </a:pPr>
            <a:r>
              <a:rPr lang="en-US" sz="5100" dirty="0">
                <a:latin typeface="+mn-lt"/>
              </a:rPr>
              <a:t> </a:t>
            </a:r>
          </a:p>
          <a:p>
            <a:pPr algn="r">
              <a:lnSpc>
                <a:spcPct val="120000"/>
              </a:lnSpc>
            </a:pPr>
            <a:r>
              <a:rPr lang="en-US" sz="7800" spc="-5" dirty="0">
                <a:solidFill>
                  <a:schemeClr val="bg1"/>
                </a:solidFill>
                <a:latin typeface="+mn-lt"/>
                <a:cs typeface="Times New Roman" panose="02020603050405020304" pitchFamily="18" charset="0"/>
              </a:rPr>
              <a:t>Zumberge Preliminary Studies Research Award</a:t>
            </a:r>
          </a:p>
          <a:p>
            <a:pPr algn="r">
              <a:lnSpc>
                <a:spcPct val="120000"/>
              </a:lnSpc>
            </a:pPr>
            <a:r>
              <a:rPr lang="en-US" sz="7800" spc="-5" dirty="0">
                <a:solidFill>
                  <a:schemeClr val="bg1"/>
                </a:solidFill>
                <a:latin typeface="+mn-lt"/>
                <a:cs typeface="Times New Roman" panose="02020603050405020304" pitchFamily="18" charset="0"/>
              </a:rPr>
              <a:t>(Zumberge PSRA)</a:t>
            </a:r>
            <a:endParaRPr lang="en-US" dirty="0"/>
          </a:p>
        </p:txBody>
      </p:sp>
      <p:sp>
        <p:nvSpPr>
          <p:cNvPr id="5" name="TextBox 4">
            <a:extLst>
              <a:ext uri="{FF2B5EF4-FFF2-40B4-BE49-F238E27FC236}">
                <a16:creationId xmlns:a16="http://schemas.microsoft.com/office/drawing/2014/main" id="{DF9AF469-DE8A-B54D-6D9F-65A196D7D8AF}"/>
              </a:ext>
            </a:extLst>
          </p:cNvPr>
          <p:cNvSpPr txBox="1"/>
          <p:nvPr/>
        </p:nvSpPr>
        <p:spPr>
          <a:xfrm>
            <a:off x="228816" y="2493985"/>
            <a:ext cx="11214100" cy="4247317"/>
          </a:xfrm>
          <a:prstGeom prst="rect">
            <a:avLst/>
          </a:prstGeom>
          <a:noFill/>
        </p:spPr>
        <p:txBody>
          <a:bodyPr wrap="square">
            <a:spAutoFit/>
          </a:bodyPr>
          <a:lstStyle/>
          <a:p>
            <a:r>
              <a:rPr lang="en-US" b="1" dirty="0">
                <a:solidFill>
                  <a:srgbClr val="991B1E"/>
                </a:solidFill>
              </a:rPr>
              <a:t>STEM PROGRAM AWARD</a:t>
            </a:r>
          </a:p>
          <a:p>
            <a:endParaRPr lang="en-US" dirty="0"/>
          </a:p>
          <a:p>
            <a:r>
              <a:rPr lang="en-US" dirty="0"/>
              <a:t>Replaces Rose Hills program.</a:t>
            </a:r>
          </a:p>
          <a:p>
            <a:endParaRPr lang="en-US" dirty="0"/>
          </a:p>
          <a:p>
            <a:r>
              <a:rPr lang="en-US" dirty="0"/>
              <a:t>The STEM Program Award accepts proposals with a focus on broad disciplines in the physical and life sciences, architecture, technology, engineering, mathematics, education and engagement in STEM research and related areas of study. </a:t>
            </a:r>
          </a:p>
          <a:p>
            <a:endParaRPr lang="en-US" dirty="0"/>
          </a:p>
          <a:p>
            <a:r>
              <a:rPr lang="en-US" dirty="0"/>
              <a:t>The aim of the program is to provide </a:t>
            </a:r>
            <a:r>
              <a:rPr lang="en-US" b="1" dirty="0"/>
              <a:t>junior faculty </a:t>
            </a:r>
            <a:r>
              <a:rPr lang="en-US" dirty="0"/>
              <a:t>in the fields of science, technology, engineering, architecture and math (STEM), with seed funds to launch their scholarly research careers. To be eligible, faculty must be of the rank of Assistant Professor (Ph.D. or MD); non-tenured-track </a:t>
            </a:r>
            <a:r>
              <a:rPr lang="en-US" b="1" dirty="0"/>
              <a:t>Assistant Professors </a:t>
            </a:r>
            <a:r>
              <a:rPr lang="en-US" dirty="0"/>
              <a:t>who have research as a job expectation are eligible.</a:t>
            </a:r>
          </a:p>
          <a:p>
            <a:endParaRPr lang="en-US" dirty="0"/>
          </a:p>
          <a:p>
            <a:r>
              <a:rPr lang="en-US" dirty="0"/>
              <a:t>Non-traditional biomedical research, such as psychology or behavioral, studies are not eligible to apply; investigators in these fields are directed to apply to other R&amp;I award programs.</a:t>
            </a:r>
          </a:p>
        </p:txBody>
      </p:sp>
    </p:spTree>
    <p:extLst>
      <p:ext uri="{BB962C8B-B14F-4D97-AF65-F5344CB8AC3E}">
        <p14:creationId xmlns:p14="http://schemas.microsoft.com/office/powerpoint/2010/main" val="25751800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38355DE-973C-ED62-13E9-E19556DE846E}"/>
              </a:ext>
            </a:extLst>
          </p:cNvPr>
          <p:cNvSpPr/>
          <p:nvPr/>
        </p:nvSpPr>
        <p:spPr>
          <a:xfrm>
            <a:off x="0" y="0"/>
            <a:ext cx="12192000" cy="1517713"/>
          </a:xfrm>
          <a:prstGeom prst="rect">
            <a:avLst/>
          </a:prstGeom>
          <a:solidFill>
            <a:srgbClr val="991B1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tabLst>
                <a:tab pos="2628900" algn="l"/>
              </a:tabLst>
            </a:pP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Text&#10;&#10;Description automatically generated with medium confidence">
            <a:extLst>
              <a:ext uri="{FF2B5EF4-FFF2-40B4-BE49-F238E27FC236}">
                <a16:creationId xmlns:a16="http://schemas.microsoft.com/office/drawing/2014/main" id="{36C5AEB0-57DD-DFAC-5071-504ACFB7DC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816" y="278399"/>
            <a:ext cx="3517985" cy="1045303"/>
          </a:xfrm>
          <a:prstGeom prst="rect">
            <a:avLst/>
          </a:prstGeom>
        </p:spPr>
      </p:pic>
      <p:sp>
        <p:nvSpPr>
          <p:cNvPr id="2" name="TextBox 1">
            <a:extLst>
              <a:ext uri="{FF2B5EF4-FFF2-40B4-BE49-F238E27FC236}">
                <a16:creationId xmlns:a16="http://schemas.microsoft.com/office/drawing/2014/main" id="{A9E89B83-70FB-E497-46EB-7D9D04581A21}"/>
              </a:ext>
            </a:extLst>
          </p:cNvPr>
          <p:cNvSpPr txBox="1"/>
          <p:nvPr/>
        </p:nvSpPr>
        <p:spPr>
          <a:xfrm>
            <a:off x="1" y="1821183"/>
            <a:ext cx="12192000" cy="369332"/>
          </a:xfrm>
          <a:prstGeom prst="rect">
            <a:avLst/>
          </a:prstGeom>
          <a:noFill/>
        </p:spPr>
        <p:txBody>
          <a:bodyPr wrap="square">
            <a:spAutoFit/>
          </a:bodyPr>
          <a:lstStyle/>
          <a:p>
            <a:pPr algn="ctr">
              <a:spcBef>
                <a:spcPts val="600"/>
              </a:spcBef>
              <a:spcAft>
                <a:spcPts val="600"/>
              </a:spcAft>
            </a:pPr>
            <a:r>
              <a:rPr lang="en-US" b="1" dirty="0">
                <a:solidFill>
                  <a:srgbClr val="991B1E"/>
                </a:solidFill>
                <a:effectLst/>
                <a:latin typeface="+mj-lt"/>
                <a:ea typeface="Calibri" panose="020F0502020204030204" pitchFamily="34" charset="0"/>
              </a:rPr>
              <a:t>Zumberge PSRA PROGRAMS</a:t>
            </a:r>
            <a:endParaRPr lang="en-US" dirty="0">
              <a:latin typeface="+mj-lt"/>
              <a:ea typeface="Times New Roman" panose="02020603050405020304" pitchFamily="18" charset="0"/>
            </a:endParaRPr>
          </a:p>
        </p:txBody>
      </p:sp>
      <p:sp>
        <p:nvSpPr>
          <p:cNvPr id="4" name="Title 4">
            <a:extLst>
              <a:ext uri="{FF2B5EF4-FFF2-40B4-BE49-F238E27FC236}">
                <a16:creationId xmlns:a16="http://schemas.microsoft.com/office/drawing/2014/main" id="{CC831267-ED98-A656-2CF8-BDE9C6BCF2A8}"/>
              </a:ext>
            </a:extLst>
          </p:cNvPr>
          <p:cNvSpPr txBox="1">
            <a:spLocks/>
          </p:cNvSpPr>
          <p:nvPr/>
        </p:nvSpPr>
        <p:spPr>
          <a:xfrm>
            <a:off x="3975618" y="0"/>
            <a:ext cx="8216384" cy="1517713"/>
          </a:xfrm>
          <a:prstGeom prst="rect">
            <a:avLst/>
          </a:prstGeom>
        </p:spPr>
        <p:txBody>
          <a:bodyPr vert="horz" lIns="91440" tIns="45720" rIns="91440" bIns="45720" rtlCol="0" anchor="ctr">
            <a:normAutofit fontScale="4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20000"/>
              </a:lnSpc>
            </a:pPr>
            <a:r>
              <a:rPr lang="en-US" sz="5100" dirty="0">
                <a:latin typeface="+mn-lt"/>
              </a:rPr>
              <a:t> </a:t>
            </a:r>
          </a:p>
          <a:p>
            <a:pPr algn="r">
              <a:lnSpc>
                <a:spcPct val="120000"/>
              </a:lnSpc>
            </a:pPr>
            <a:r>
              <a:rPr lang="en-US" sz="7800" spc="-5" dirty="0">
                <a:solidFill>
                  <a:schemeClr val="bg1"/>
                </a:solidFill>
                <a:latin typeface="+mn-lt"/>
                <a:cs typeface="Times New Roman" panose="02020603050405020304" pitchFamily="18" charset="0"/>
              </a:rPr>
              <a:t>Zumberge Preliminary Studies Research Award</a:t>
            </a:r>
          </a:p>
          <a:p>
            <a:pPr algn="r">
              <a:lnSpc>
                <a:spcPct val="120000"/>
              </a:lnSpc>
            </a:pPr>
            <a:r>
              <a:rPr lang="en-US" sz="7800" spc="-5" dirty="0">
                <a:solidFill>
                  <a:schemeClr val="bg1"/>
                </a:solidFill>
                <a:latin typeface="+mn-lt"/>
                <a:cs typeface="Times New Roman" panose="02020603050405020304" pitchFamily="18" charset="0"/>
              </a:rPr>
              <a:t>(Zumberge PSRA)</a:t>
            </a:r>
            <a:endParaRPr lang="en-US" dirty="0"/>
          </a:p>
        </p:txBody>
      </p:sp>
      <p:sp>
        <p:nvSpPr>
          <p:cNvPr id="5" name="TextBox 4">
            <a:extLst>
              <a:ext uri="{FF2B5EF4-FFF2-40B4-BE49-F238E27FC236}">
                <a16:creationId xmlns:a16="http://schemas.microsoft.com/office/drawing/2014/main" id="{DF9AF469-DE8A-B54D-6D9F-65A196D7D8AF}"/>
              </a:ext>
            </a:extLst>
          </p:cNvPr>
          <p:cNvSpPr txBox="1"/>
          <p:nvPr/>
        </p:nvSpPr>
        <p:spPr>
          <a:xfrm>
            <a:off x="228816" y="2493985"/>
            <a:ext cx="11214100" cy="3693319"/>
          </a:xfrm>
          <a:prstGeom prst="rect">
            <a:avLst/>
          </a:prstGeom>
          <a:noFill/>
        </p:spPr>
        <p:txBody>
          <a:bodyPr wrap="square">
            <a:spAutoFit/>
          </a:bodyPr>
          <a:lstStyle/>
          <a:p>
            <a:r>
              <a:rPr lang="en-US" b="1" dirty="0">
                <a:solidFill>
                  <a:srgbClr val="991B1E"/>
                </a:solidFill>
              </a:rPr>
              <a:t>STEM PROGRAM AWARD</a:t>
            </a:r>
          </a:p>
          <a:p>
            <a:endParaRPr lang="en-US" dirty="0"/>
          </a:p>
          <a:p>
            <a:r>
              <a:rPr lang="en-US" dirty="0"/>
              <a:t>Awardees will receive funding to support </a:t>
            </a:r>
            <a:r>
              <a:rPr lang="en-US" b="1" dirty="0"/>
              <a:t>preliminary research, team building, and other planning activities </a:t>
            </a:r>
            <a:r>
              <a:rPr lang="en-US" dirty="0"/>
              <a:t>needed to apply to STEM-related grant programs of federal agency and other external sponsors. </a:t>
            </a:r>
          </a:p>
          <a:p>
            <a:endParaRPr lang="en-US" dirty="0"/>
          </a:p>
          <a:p>
            <a:r>
              <a:rPr lang="en-US" dirty="0"/>
              <a:t>Among eligible faculty, the potential for future external funding will be an important consideration in making awards, with priority given to awards that make an appreciable difference in faculty research potential. </a:t>
            </a:r>
          </a:p>
          <a:p>
            <a:endParaRPr lang="en-US" dirty="0"/>
          </a:p>
          <a:p>
            <a:endParaRPr lang="en-US" dirty="0"/>
          </a:p>
          <a:p>
            <a:pPr algn="ctr"/>
            <a:r>
              <a:rPr lang="en-US" b="1" dirty="0"/>
              <a:t>Applicants must have previously applied for external funding to government agencies (e.g., NSF and NIH) and are required to submit reviewer comments from their previous submission as part of the application process. </a:t>
            </a:r>
          </a:p>
          <a:p>
            <a:endParaRPr lang="en-US" dirty="0"/>
          </a:p>
          <a:p>
            <a:endParaRPr lang="en-US" dirty="0"/>
          </a:p>
        </p:txBody>
      </p:sp>
    </p:spTree>
    <p:extLst>
      <p:ext uri="{BB962C8B-B14F-4D97-AF65-F5344CB8AC3E}">
        <p14:creationId xmlns:p14="http://schemas.microsoft.com/office/powerpoint/2010/main" val="6292887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 </a:t>
            </a:r>
          </a:p>
        </p:txBody>
      </p:sp>
      <p:sp>
        <p:nvSpPr>
          <p:cNvPr id="3" name="Rectangle 2">
            <a:extLst>
              <a:ext uri="{FF2B5EF4-FFF2-40B4-BE49-F238E27FC236}">
                <a16:creationId xmlns:a16="http://schemas.microsoft.com/office/drawing/2014/main" id="{C38355DE-973C-ED62-13E9-E19556DE846E}"/>
              </a:ext>
            </a:extLst>
          </p:cNvPr>
          <p:cNvSpPr/>
          <p:nvPr/>
        </p:nvSpPr>
        <p:spPr>
          <a:xfrm>
            <a:off x="0" y="-1"/>
            <a:ext cx="12192000" cy="1517713"/>
          </a:xfrm>
          <a:prstGeom prst="rect">
            <a:avLst/>
          </a:prstGeom>
          <a:solidFill>
            <a:srgbClr val="991B1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Text&#10;&#10;Description automatically generated with medium confidence">
            <a:extLst>
              <a:ext uri="{FF2B5EF4-FFF2-40B4-BE49-F238E27FC236}">
                <a16:creationId xmlns:a16="http://schemas.microsoft.com/office/drawing/2014/main" id="{36C5AEB0-57DD-DFAC-5071-504ACFB7DC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816" y="278399"/>
            <a:ext cx="3517985" cy="1045303"/>
          </a:xfrm>
          <a:prstGeom prst="rect">
            <a:avLst/>
          </a:prstGeom>
        </p:spPr>
      </p:pic>
      <p:sp>
        <p:nvSpPr>
          <p:cNvPr id="2" name="TextBox 1">
            <a:extLst>
              <a:ext uri="{FF2B5EF4-FFF2-40B4-BE49-F238E27FC236}">
                <a16:creationId xmlns:a16="http://schemas.microsoft.com/office/drawing/2014/main" id="{6E2EE0F1-74AA-35CC-B3F7-235ECBD787C9}"/>
              </a:ext>
            </a:extLst>
          </p:cNvPr>
          <p:cNvSpPr txBox="1"/>
          <p:nvPr/>
        </p:nvSpPr>
        <p:spPr>
          <a:xfrm>
            <a:off x="1" y="1821183"/>
            <a:ext cx="12192000" cy="369332"/>
          </a:xfrm>
          <a:prstGeom prst="rect">
            <a:avLst/>
          </a:prstGeom>
          <a:noFill/>
        </p:spPr>
        <p:txBody>
          <a:bodyPr wrap="square">
            <a:spAutoFit/>
          </a:bodyPr>
          <a:lstStyle/>
          <a:p>
            <a:pPr algn="ctr">
              <a:spcBef>
                <a:spcPts val="600"/>
              </a:spcBef>
              <a:spcAft>
                <a:spcPts val="600"/>
              </a:spcAft>
            </a:pPr>
            <a:r>
              <a:rPr lang="en-US" b="1" dirty="0">
                <a:solidFill>
                  <a:srgbClr val="991B1E"/>
                </a:solidFill>
                <a:effectLst/>
                <a:ea typeface="Calibri" panose="020F0502020204030204" pitchFamily="34" charset="0"/>
              </a:rPr>
              <a:t>Zumberge PSRA PROGRAMS</a:t>
            </a:r>
            <a:endParaRPr lang="en-US" dirty="0">
              <a:ea typeface="Times New Roman" panose="02020603050405020304" pitchFamily="18" charset="0"/>
            </a:endParaRPr>
          </a:p>
        </p:txBody>
      </p:sp>
      <p:sp>
        <p:nvSpPr>
          <p:cNvPr id="4" name="Title 4">
            <a:extLst>
              <a:ext uri="{FF2B5EF4-FFF2-40B4-BE49-F238E27FC236}">
                <a16:creationId xmlns:a16="http://schemas.microsoft.com/office/drawing/2014/main" id="{E3D2289F-2949-DA77-D8B5-22485E7B52BF}"/>
              </a:ext>
            </a:extLst>
          </p:cNvPr>
          <p:cNvSpPr txBox="1">
            <a:spLocks/>
          </p:cNvSpPr>
          <p:nvPr/>
        </p:nvSpPr>
        <p:spPr>
          <a:xfrm>
            <a:off x="3975618" y="0"/>
            <a:ext cx="8216384" cy="1517713"/>
          </a:xfrm>
          <a:prstGeom prst="rect">
            <a:avLst/>
          </a:prstGeom>
        </p:spPr>
        <p:txBody>
          <a:bodyPr vert="horz" lIns="91440" tIns="45720" rIns="91440" bIns="45720" rtlCol="0" anchor="ctr">
            <a:normAutofit fontScale="4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20000"/>
              </a:lnSpc>
            </a:pPr>
            <a:r>
              <a:rPr lang="en-US" sz="5100" dirty="0">
                <a:latin typeface="+mn-lt"/>
              </a:rPr>
              <a:t> </a:t>
            </a:r>
          </a:p>
          <a:p>
            <a:pPr algn="r">
              <a:lnSpc>
                <a:spcPct val="120000"/>
              </a:lnSpc>
            </a:pPr>
            <a:r>
              <a:rPr lang="en-US" sz="7800" spc="-5" dirty="0">
                <a:solidFill>
                  <a:schemeClr val="bg1"/>
                </a:solidFill>
                <a:latin typeface="+mn-lt"/>
                <a:cs typeface="Times New Roman" panose="02020603050405020304" pitchFamily="18" charset="0"/>
              </a:rPr>
              <a:t>Zumberge Preliminary Studies Research Award</a:t>
            </a:r>
          </a:p>
          <a:p>
            <a:pPr algn="r">
              <a:lnSpc>
                <a:spcPct val="120000"/>
              </a:lnSpc>
            </a:pPr>
            <a:r>
              <a:rPr lang="en-US" sz="7800" spc="-5" dirty="0">
                <a:solidFill>
                  <a:schemeClr val="bg1"/>
                </a:solidFill>
                <a:latin typeface="+mn-lt"/>
                <a:cs typeface="Times New Roman" panose="02020603050405020304" pitchFamily="18" charset="0"/>
              </a:rPr>
              <a:t>(Zumberge PSRA)</a:t>
            </a:r>
            <a:endParaRPr lang="en-US" dirty="0"/>
          </a:p>
        </p:txBody>
      </p:sp>
      <p:sp>
        <p:nvSpPr>
          <p:cNvPr id="6" name="TextBox 5">
            <a:extLst>
              <a:ext uri="{FF2B5EF4-FFF2-40B4-BE49-F238E27FC236}">
                <a16:creationId xmlns:a16="http://schemas.microsoft.com/office/drawing/2014/main" id="{2E9A81C7-DC03-9D4A-3F65-389FD831AD7A}"/>
              </a:ext>
            </a:extLst>
          </p:cNvPr>
          <p:cNvSpPr txBox="1"/>
          <p:nvPr/>
        </p:nvSpPr>
        <p:spPr>
          <a:xfrm>
            <a:off x="228816" y="2493985"/>
            <a:ext cx="11214100" cy="2862322"/>
          </a:xfrm>
          <a:prstGeom prst="rect">
            <a:avLst/>
          </a:prstGeom>
          <a:noFill/>
        </p:spPr>
        <p:txBody>
          <a:bodyPr wrap="square">
            <a:spAutoFit/>
          </a:bodyPr>
          <a:lstStyle/>
          <a:p>
            <a:r>
              <a:rPr lang="en-US" b="1" dirty="0">
                <a:solidFill>
                  <a:srgbClr val="991B1E"/>
                </a:solidFill>
              </a:rPr>
              <a:t>DIVERSITY,  EQUITY,  AND  INCLUSION (DEI) IN RESEARCH AWARD</a:t>
            </a:r>
          </a:p>
          <a:p>
            <a:endParaRPr lang="en-US" dirty="0"/>
          </a:p>
          <a:p>
            <a:r>
              <a:rPr lang="en-US" dirty="0"/>
              <a:t>The DEI in Research Award accepts proposals that address critical gaps in knowledge on equity, diversity, and inclusion, and those that benefit underrepresented and disenfranchised communities. </a:t>
            </a:r>
          </a:p>
          <a:p>
            <a:endParaRPr lang="en-US" dirty="0"/>
          </a:p>
          <a:p>
            <a:r>
              <a:rPr lang="en-US" dirty="0"/>
              <a:t>Awardees will receive funding for projects focused on diversity-related research, including but not limited to topics such as health disparities and health-related outcomes in underrepresented populations, community health, socioeconomic status, sociocultural factors, education and workforce development, among others. </a:t>
            </a:r>
          </a:p>
          <a:p>
            <a:endParaRPr lang="en-US" dirty="0"/>
          </a:p>
          <a:p>
            <a:endParaRPr lang="en-US" dirty="0"/>
          </a:p>
        </p:txBody>
      </p:sp>
    </p:spTree>
    <p:extLst>
      <p:ext uri="{BB962C8B-B14F-4D97-AF65-F5344CB8AC3E}">
        <p14:creationId xmlns:p14="http://schemas.microsoft.com/office/powerpoint/2010/main" val="22230847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 </a:t>
            </a:r>
          </a:p>
        </p:txBody>
      </p:sp>
      <p:sp>
        <p:nvSpPr>
          <p:cNvPr id="3" name="Rectangle 2">
            <a:extLst>
              <a:ext uri="{FF2B5EF4-FFF2-40B4-BE49-F238E27FC236}">
                <a16:creationId xmlns:a16="http://schemas.microsoft.com/office/drawing/2014/main" id="{C38355DE-973C-ED62-13E9-E19556DE846E}"/>
              </a:ext>
            </a:extLst>
          </p:cNvPr>
          <p:cNvSpPr/>
          <p:nvPr/>
        </p:nvSpPr>
        <p:spPr>
          <a:xfrm>
            <a:off x="0" y="-1"/>
            <a:ext cx="12192000" cy="1517713"/>
          </a:xfrm>
          <a:prstGeom prst="rect">
            <a:avLst/>
          </a:prstGeom>
          <a:solidFill>
            <a:srgbClr val="991B1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Text&#10;&#10;Description automatically generated with medium confidence">
            <a:extLst>
              <a:ext uri="{FF2B5EF4-FFF2-40B4-BE49-F238E27FC236}">
                <a16:creationId xmlns:a16="http://schemas.microsoft.com/office/drawing/2014/main" id="{36C5AEB0-57DD-DFAC-5071-504ACFB7DC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816" y="278399"/>
            <a:ext cx="3517985" cy="1045303"/>
          </a:xfrm>
          <a:prstGeom prst="rect">
            <a:avLst/>
          </a:prstGeom>
        </p:spPr>
      </p:pic>
      <p:sp>
        <p:nvSpPr>
          <p:cNvPr id="4" name="TextBox 3">
            <a:extLst>
              <a:ext uri="{FF2B5EF4-FFF2-40B4-BE49-F238E27FC236}">
                <a16:creationId xmlns:a16="http://schemas.microsoft.com/office/drawing/2014/main" id="{2332A91F-BB89-1044-E92A-8C3744AB821C}"/>
              </a:ext>
            </a:extLst>
          </p:cNvPr>
          <p:cNvSpPr txBox="1"/>
          <p:nvPr/>
        </p:nvSpPr>
        <p:spPr>
          <a:xfrm>
            <a:off x="228816" y="2055814"/>
            <a:ext cx="11575834" cy="3970318"/>
          </a:xfrm>
          <a:prstGeom prst="rect">
            <a:avLst/>
          </a:prstGeom>
          <a:noFill/>
        </p:spPr>
        <p:txBody>
          <a:bodyPr wrap="square">
            <a:spAutoFit/>
          </a:bodyPr>
          <a:lstStyle/>
          <a:p>
            <a:r>
              <a:rPr lang="en-US" b="1" dirty="0">
                <a:solidFill>
                  <a:srgbClr val="991B1E"/>
                </a:solidFill>
              </a:rPr>
              <a:t>FOCUS</a:t>
            </a:r>
          </a:p>
          <a:p>
            <a:endParaRPr lang="en-US" dirty="0"/>
          </a:p>
          <a:p>
            <a:r>
              <a:rPr lang="en-US" dirty="0"/>
              <a:t>USC Research and Innovation (R&amp;I) Collaborative Research Planning Award is meant to support the </a:t>
            </a:r>
            <a:r>
              <a:rPr lang="en-US" b="1" dirty="0"/>
              <a:t>configuration of research teams among USC faculty i</a:t>
            </a:r>
            <a:r>
              <a:rPr lang="en-US" dirty="0"/>
              <a:t>nterested in applying to federal agencies and other external sponsors for the funding of collaborative research efforts. </a:t>
            </a:r>
          </a:p>
          <a:p>
            <a:endParaRPr lang="en-US" dirty="0"/>
          </a:p>
          <a:p>
            <a:r>
              <a:rPr lang="en-US" dirty="0"/>
              <a:t>Supports planning and other activities by which research teams and partnerships are developed, and planning activities that will enable submission of a competitive research proposal. </a:t>
            </a:r>
          </a:p>
          <a:p>
            <a:endParaRPr lang="en-US" dirty="0"/>
          </a:p>
          <a:p>
            <a:r>
              <a:rPr lang="en-US" dirty="0"/>
              <a:t>This program is meant </a:t>
            </a:r>
            <a:r>
              <a:rPr lang="en-US" b="1" dirty="0"/>
              <a:t>not to support research </a:t>
            </a:r>
            <a:r>
              <a:rPr lang="en-US" dirty="0"/>
              <a:t>but to facilitate the development of a collaborative research team that is well prepared to take the next step in preparing for the generation of a grant proposal. </a:t>
            </a:r>
          </a:p>
          <a:p>
            <a:endParaRPr lang="en-US" dirty="0"/>
          </a:p>
          <a:p>
            <a:r>
              <a:rPr lang="en-US" dirty="0"/>
              <a:t>This next step typically requires the generation of preliminary study data. Applicants funded under this program are encouraged – after funding has ended - to apply for Zumberge Preliminary Studies Research Award funding.</a:t>
            </a:r>
          </a:p>
        </p:txBody>
      </p:sp>
      <p:sp>
        <p:nvSpPr>
          <p:cNvPr id="6" name="Title 4">
            <a:extLst>
              <a:ext uri="{FF2B5EF4-FFF2-40B4-BE49-F238E27FC236}">
                <a16:creationId xmlns:a16="http://schemas.microsoft.com/office/drawing/2014/main" id="{A8855C0D-3D88-44CA-B9FD-9F810280114B}"/>
              </a:ext>
            </a:extLst>
          </p:cNvPr>
          <p:cNvSpPr txBox="1">
            <a:spLocks/>
          </p:cNvSpPr>
          <p:nvPr/>
        </p:nvSpPr>
        <p:spPr>
          <a:xfrm>
            <a:off x="3975618" y="0"/>
            <a:ext cx="8216384" cy="1517713"/>
          </a:xfrm>
          <a:prstGeom prst="rect">
            <a:avLst/>
          </a:prstGeom>
        </p:spPr>
        <p:txBody>
          <a:bodyPr vert="horz" lIns="91440" tIns="45720" rIns="91440" bIns="45720" rtlCol="0" anchor="ctr">
            <a:normAutofit fontScale="4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20000"/>
              </a:lnSpc>
            </a:pPr>
            <a:r>
              <a:rPr lang="en-US" sz="5100" dirty="0">
                <a:latin typeface="+mn-lt"/>
              </a:rPr>
              <a:t> </a:t>
            </a:r>
          </a:p>
          <a:p>
            <a:pPr algn="r">
              <a:lnSpc>
                <a:spcPct val="120000"/>
              </a:lnSpc>
            </a:pPr>
            <a:r>
              <a:rPr lang="en-US" sz="6500" spc="-5" dirty="0">
                <a:solidFill>
                  <a:schemeClr val="bg1"/>
                </a:solidFill>
                <a:latin typeface="+mn-lt"/>
                <a:cs typeface="Times New Roman" panose="02020603050405020304" pitchFamily="18" charset="0"/>
              </a:rPr>
              <a:t>Collaborative Research Planning Award</a:t>
            </a:r>
          </a:p>
          <a:p>
            <a:pPr algn="r">
              <a:lnSpc>
                <a:spcPct val="120000"/>
              </a:lnSpc>
            </a:pPr>
            <a:r>
              <a:rPr lang="en-US" sz="6500" spc="-5" dirty="0">
                <a:solidFill>
                  <a:schemeClr val="bg1"/>
                </a:solidFill>
                <a:latin typeface="+mn-lt"/>
                <a:cs typeface="Times New Roman" panose="02020603050405020304" pitchFamily="18" charset="0"/>
              </a:rPr>
              <a:t>(CRPA)</a:t>
            </a:r>
            <a:endParaRPr lang="en-US" sz="6500" dirty="0"/>
          </a:p>
        </p:txBody>
      </p:sp>
    </p:spTree>
    <p:extLst>
      <p:ext uri="{BB962C8B-B14F-4D97-AF65-F5344CB8AC3E}">
        <p14:creationId xmlns:p14="http://schemas.microsoft.com/office/powerpoint/2010/main" val="12986644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 </a:t>
            </a:r>
          </a:p>
        </p:txBody>
      </p:sp>
      <p:sp>
        <p:nvSpPr>
          <p:cNvPr id="3" name="Rectangle 2">
            <a:extLst>
              <a:ext uri="{FF2B5EF4-FFF2-40B4-BE49-F238E27FC236}">
                <a16:creationId xmlns:a16="http://schemas.microsoft.com/office/drawing/2014/main" id="{C38355DE-973C-ED62-13E9-E19556DE846E}"/>
              </a:ext>
            </a:extLst>
          </p:cNvPr>
          <p:cNvSpPr/>
          <p:nvPr/>
        </p:nvSpPr>
        <p:spPr>
          <a:xfrm>
            <a:off x="0" y="-1"/>
            <a:ext cx="12192000" cy="1517713"/>
          </a:xfrm>
          <a:prstGeom prst="rect">
            <a:avLst/>
          </a:prstGeom>
          <a:solidFill>
            <a:srgbClr val="991B1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Text&#10;&#10;Description automatically generated with medium confidence">
            <a:extLst>
              <a:ext uri="{FF2B5EF4-FFF2-40B4-BE49-F238E27FC236}">
                <a16:creationId xmlns:a16="http://schemas.microsoft.com/office/drawing/2014/main" id="{36C5AEB0-57DD-DFAC-5071-504ACFB7DC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816" y="278399"/>
            <a:ext cx="3517985" cy="1045303"/>
          </a:xfrm>
          <a:prstGeom prst="rect">
            <a:avLst/>
          </a:prstGeom>
        </p:spPr>
      </p:pic>
      <p:sp>
        <p:nvSpPr>
          <p:cNvPr id="2" name="Title 4">
            <a:extLst>
              <a:ext uri="{FF2B5EF4-FFF2-40B4-BE49-F238E27FC236}">
                <a16:creationId xmlns:a16="http://schemas.microsoft.com/office/drawing/2014/main" id="{94354422-424D-642A-4FB5-667BEAAC6D7F}"/>
              </a:ext>
            </a:extLst>
          </p:cNvPr>
          <p:cNvSpPr txBox="1">
            <a:spLocks/>
          </p:cNvSpPr>
          <p:nvPr/>
        </p:nvSpPr>
        <p:spPr>
          <a:xfrm>
            <a:off x="3975618" y="0"/>
            <a:ext cx="8216384" cy="1517713"/>
          </a:xfrm>
          <a:prstGeom prst="rect">
            <a:avLst/>
          </a:prstGeom>
        </p:spPr>
        <p:txBody>
          <a:bodyPr vert="horz" lIns="91440" tIns="45720" rIns="91440" bIns="45720" rtlCol="0" anchor="ctr">
            <a:normAutofit fontScale="4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20000"/>
              </a:lnSpc>
            </a:pPr>
            <a:r>
              <a:rPr lang="en-US" sz="5100" dirty="0">
                <a:latin typeface="+mn-lt"/>
              </a:rPr>
              <a:t> </a:t>
            </a:r>
          </a:p>
          <a:p>
            <a:pPr algn="r">
              <a:lnSpc>
                <a:spcPct val="120000"/>
              </a:lnSpc>
            </a:pPr>
            <a:r>
              <a:rPr lang="en-US" sz="6500" spc="-5" dirty="0">
                <a:solidFill>
                  <a:schemeClr val="bg1"/>
                </a:solidFill>
                <a:latin typeface="+mn-lt"/>
                <a:cs typeface="Times New Roman" panose="02020603050405020304" pitchFamily="18" charset="0"/>
              </a:rPr>
              <a:t>Collaborative Research Planning Award</a:t>
            </a:r>
          </a:p>
          <a:p>
            <a:pPr algn="r">
              <a:lnSpc>
                <a:spcPct val="120000"/>
              </a:lnSpc>
            </a:pPr>
            <a:r>
              <a:rPr lang="en-US" sz="6500" spc="-5" dirty="0">
                <a:solidFill>
                  <a:schemeClr val="bg1"/>
                </a:solidFill>
                <a:latin typeface="+mn-lt"/>
                <a:cs typeface="Times New Roman" panose="02020603050405020304" pitchFamily="18" charset="0"/>
              </a:rPr>
              <a:t>(CRPA)</a:t>
            </a:r>
            <a:endParaRPr lang="en-US" sz="6500" dirty="0"/>
          </a:p>
        </p:txBody>
      </p:sp>
      <p:sp>
        <p:nvSpPr>
          <p:cNvPr id="4" name="TextBox 3">
            <a:extLst>
              <a:ext uri="{FF2B5EF4-FFF2-40B4-BE49-F238E27FC236}">
                <a16:creationId xmlns:a16="http://schemas.microsoft.com/office/drawing/2014/main" id="{7EEFDA62-4A45-491B-CFB1-D792EEDC2576}"/>
              </a:ext>
            </a:extLst>
          </p:cNvPr>
          <p:cNvSpPr txBox="1"/>
          <p:nvPr/>
        </p:nvSpPr>
        <p:spPr>
          <a:xfrm>
            <a:off x="1" y="1821183"/>
            <a:ext cx="12192000" cy="369332"/>
          </a:xfrm>
          <a:prstGeom prst="rect">
            <a:avLst/>
          </a:prstGeom>
          <a:noFill/>
        </p:spPr>
        <p:txBody>
          <a:bodyPr wrap="square">
            <a:spAutoFit/>
          </a:bodyPr>
          <a:lstStyle/>
          <a:p>
            <a:pPr algn="ctr">
              <a:spcBef>
                <a:spcPts val="600"/>
              </a:spcBef>
              <a:spcAft>
                <a:spcPts val="600"/>
              </a:spcAft>
            </a:pPr>
            <a:r>
              <a:rPr lang="en-US" b="1" dirty="0">
                <a:solidFill>
                  <a:srgbClr val="991B1E"/>
                </a:solidFill>
                <a:effectLst/>
                <a:ea typeface="Calibri" panose="020F0502020204030204" pitchFamily="34" charset="0"/>
              </a:rPr>
              <a:t>CRPA PROGRAMS</a:t>
            </a:r>
            <a:endParaRPr lang="en-US" dirty="0">
              <a:ea typeface="Times New Roman" panose="02020603050405020304" pitchFamily="18" charset="0"/>
            </a:endParaRPr>
          </a:p>
        </p:txBody>
      </p:sp>
      <p:sp>
        <p:nvSpPr>
          <p:cNvPr id="6" name="TextBox 5">
            <a:extLst>
              <a:ext uri="{FF2B5EF4-FFF2-40B4-BE49-F238E27FC236}">
                <a16:creationId xmlns:a16="http://schemas.microsoft.com/office/drawing/2014/main" id="{13921032-6242-12B8-0715-647DB0ED632F}"/>
              </a:ext>
            </a:extLst>
          </p:cNvPr>
          <p:cNvSpPr txBox="1"/>
          <p:nvPr/>
        </p:nvSpPr>
        <p:spPr>
          <a:xfrm>
            <a:off x="228816" y="2493986"/>
            <a:ext cx="11683784" cy="3693319"/>
          </a:xfrm>
          <a:prstGeom prst="rect">
            <a:avLst/>
          </a:prstGeom>
          <a:noFill/>
        </p:spPr>
        <p:txBody>
          <a:bodyPr wrap="square">
            <a:spAutoFit/>
          </a:bodyPr>
          <a:lstStyle/>
          <a:p>
            <a:r>
              <a:rPr lang="en-US" b="1" dirty="0">
                <a:solidFill>
                  <a:srgbClr val="991B1E"/>
                </a:solidFill>
                <a:effectLst/>
                <a:ea typeface="Calibri" panose="020F0502020204030204" pitchFamily="34" charset="0"/>
              </a:rPr>
              <a:t>SMALL PROGRAM AWARD</a:t>
            </a:r>
          </a:p>
          <a:p>
            <a:endParaRPr lang="en-US" b="1" dirty="0">
              <a:solidFill>
                <a:srgbClr val="991B1E"/>
              </a:solidFill>
              <a:effectLst/>
              <a:ea typeface="Calibri" panose="020F0502020204030204" pitchFamily="34" charset="0"/>
            </a:endParaRPr>
          </a:p>
          <a:p>
            <a:r>
              <a:rPr lang="en-US" dirty="0">
                <a:effectLst/>
                <a:ea typeface="Calibri" panose="020F0502020204030204" pitchFamily="34" charset="0"/>
              </a:rPr>
              <a:t>The Small Program Award is meant to support the formation of a team of researchers that are the very beginnings of their collaboration. </a:t>
            </a:r>
          </a:p>
          <a:p>
            <a:endParaRPr lang="en-US" dirty="0">
              <a:ea typeface="Calibri" panose="020F0502020204030204" pitchFamily="34" charset="0"/>
            </a:endParaRPr>
          </a:p>
          <a:p>
            <a:r>
              <a:rPr lang="en-US" dirty="0">
                <a:effectLst/>
                <a:ea typeface="Calibri" panose="020F0502020204030204" pitchFamily="34" charset="0"/>
              </a:rPr>
              <a:t>Applicants may request up to $25,000/yr</a:t>
            </a:r>
            <a:r>
              <a:rPr lang="en-US" dirty="0">
                <a:ea typeface="Calibri" panose="020F0502020204030204" pitchFamily="34" charset="0"/>
              </a:rPr>
              <a:t>. The duration of the award is two years. </a:t>
            </a:r>
          </a:p>
          <a:p>
            <a:endParaRPr lang="en-US" dirty="0">
              <a:ea typeface="Calibri" panose="020F0502020204030204" pitchFamily="34" charset="0"/>
            </a:endParaRPr>
          </a:p>
          <a:p>
            <a:r>
              <a:rPr lang="en-US" dirty="0">
                <a:ea typeface="Calibri" panose="020F0502020204030204" pitchFamily="34" charset="0"/>
              </a:rPr>
              <a:t>The </a:t>
            </a:r>
            <a:r>
              <a:rPr lang="en-US" dirty="0">
                <a:effectLst/>
                <a:ea typeface="Calibri" panose="020F0502020204030204" pitchFamily="34" charset="0"/>
              </a:rPr>
              <a:t>full extent and scope of the proposed work may not be identified at the time of the submission of an application to this program. </a:t>
            </a:r>
          </a:p>
          <a:p>
            <a:endParaRPr lang="en-US" dirty="0">
              <a:ea typeface="Calibri" panose="020F0502020204030204" pitchFamily="34" charset="0"/>
            </a:endParaRPr>
          </a:p>
          <a:p>
            <a:endParaRPr lang="en-US" dirty="0">
              <a:effectLst/>
              <a:ea typeface="Calibri" panose="020F0502020204030204" pitchFamily="34" charset="0"/>
            </a:endParaRPr>
          </a:p>
          <a:p>
            <a:r>
              <a:rPr lang="en-US" dirty="0">
                <a:effectLst/>
                <a:ea typeface="Calibri" panose="020F0502020204030204" pitchFamily="34" charset="0"/>
              </a:rPr>
              <a:t>By the end of the first year, the team will focus their efforts on identifying a unifying research theme that will focus their efforts. </a:t>
            </a:r>
          </a:p>
        </p:txBody>
      </p:sp>
    </p:spTree>
    <p:extLst>
      <p:ext uri="{BB962C8B-B14F-4D97-AF65-F5344CB8AC3E}">
        <p14:creationId xmlns:p14="http://schemas.microsoft.com/office/powerpoint/2010/main" val="18468375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 </a:t>
            </a:r>
          </a:p>
        </p:txBody>
      </p:sp>
      <p:sp>
        <p:nvSpPr>
          <p:cNvPr id="3" name="Rectangle 2">
            <a:extLst>
              <a:ext uri="{FF2B5EF4-FFF2-40B4-BE49-F238E27FC236}">
                <a16:creationId xmlns:a16="http://schemas.microsoft.com/office/drawing/2014/main" id="{C38355DE-973C-ED62-13E9-E19556DE846E}"/>
              </a:ext>
            </a:extLst>
          </p:cNvPr>
          <p:cNvSpPr/>
          <p:nvPr/>
        </p:nvSpPr>
        <p:spPr>
          <a:xfrm>
            <a:off x="0" y="-1"/>
            <a:ext cx="12192000" cy="1517713"/>
          </a:xfrm>
          <a:prstGeom prst="rect">
            <a:avLst/>
          </a:prstGeom>
          <a:solidFill>
            <a:srgbClr val="991B1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Text&#10;&#10;Description automatically generated with medium confidence">
            <a:extLst>
              <a:ext uri="{FF2B5EF4-FFF2-40B4-BE49-F238E27FC236}">
                <a16:creationId xmlns:a16="http://schemas.microsoft.com/office/drawing/2014/main" id="{36C5AEB0-57DD-DFAC-5071-504ACFB7DC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816" y="278399"/>
            <a:ext cx="3517985" cy="1045303"/>
          </a:xfrm>
          <a:prstGeom prst="rect">
            <a:avLst/>
          </a:prstGeom>
        </p:spPr>
      </p:pic>
      <p:sp>
        <p:nvSpPr>
          <p:cNvPr id="2" name="Title 4">
            <a:extLst>
              <a:ext uri="{FF2B5EF4-FFF2-40B4-BE49-F238E27FC236}">
                <a16:creationId xmlns:a16="http://schemas.microsoft.com/office/drawing/2014/main" id="{94354422-424D-642A-4FB5-667BEAAC6D7F}"/>
              </a:ext>
            </a:extLst>
          </p:cNvPr>
          <p:cNvSpPr txBox="1">
            <a:spLocks/>
          </p:cNvSpPr>
          <p:nvPr/>
        </p:nvSpPr>
        <p:spPr>
          <a:xfrm>
            <a:off x="3975618" y="0"/>
            <a:ext cx="8216384" cy="1517713"/>
          </a:xfrm>
          <a:prstGeom prst="rect">
            <a:avLst/>
          </a:prstGeom>
        </p:spPr>
        <p:txBody>
          <a:bodyPr vert="horz" lIns="91440" tIns="45720" rIns="91440" bIns="45720" rtlCol="0" anchor="ctr">
            <a:normAutofit fontScale="4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20000"/>
              </a:lnSpc>
            </a:pPr>
            <a:r>
              <a:rPr lang="en-US" sz="5100" dirty="0">
                <a:latin typeface="+mn-lt"/>
              </a:rPr>
              <a:t> </a:t>
            </a:r>
          </a:p>
          <a:p>
            <a:pPr algn="r">
              <a:lnSpc>
                <a:spcPct val="120000"/>
              </a:lnSpc>
            </a:pPr>
            <a:r>
              <a:rPr lang="en-US" sz="6500" spc="-5" dirty="0">
                <a:solidFill>
                  <a:schemeClr val="bg1"/>
                </a:solidFill>
                <a:latin typeface="+mn-lt"/>
                <a:cs typeface="Times New Roman" panose="02020603050405020304" pitchFamily="18" charset="0"/>
              </a:rPr>
              <a:t>Collaborative Research Planning Award</a:t>
            </a:r>
          </a:p>
          <a:p>
            <a:pPr algn="r">
              <a:lnSpc>
                <a:spcPct val="120000"/>
              </a:lnSpc>
            </a:pPr>
            <a:r>
              <a:rPr lang="en-US" sz="6500" spc="-5" dirty="0">
                <a:solidFill>
                  <a:schemeClr val="bg1"/>
                </a:solidFill>
                <a:latin typeface="+mn-lt"/>
                <a:cs typeface="Times New Roman" panose="02020603050405020304" pitchFamily="18" charset="0"/>
              </a:rPr>
              <a:t>(CRPA)</a:t>
            </a:r>
            <a:endParaRPr lang="en-US" sz="6500" dirty="0"/>
          </a:p>
        </p:txBody>
      </p:sp>
      <p:sp>
        <p:nvSpPr>
          <p:cNvPr id="4" name="TextBox 3">
            <a:extLst>
              <a:ext uri="{FF2B5EF4-FFF2-40B4-BE49-F238E27FC236}">
                <a16:creationId xmlns:a16="http://schemas.microsoft.com/office/drawing/2014/main" id="{7EEFDA62-4A45-491B-CFB1-D792EEDC2576}"/>
              </a:ext>
            </a:extLst>
          </p:cNvPr>
          <p:cNvSpPr txBox="1"/>
          <p:nvPr/>
        </p:nvSpPr>
        <p:spPr>
          <a:xfrm>
            <a:off x="1" y="1821183"/>
            <a:ext cx="12192000" cy="369332"/>
          </a:xfrm>
          <a:prstGeom prst="rect">
            <a:avLst/>
          </a:prstGeom>
          <a:noFill/>
        </p:spPr>
        <p:txBody>
          <a:bodyPr wrap="square">
            <a:spAutoFit/>
          </a:bodyPr>
          <a:lstStyle/>
          <a:p>
            <a:pPr algn="ctr">
              <a:spcBef>
                <a:spcPts val="600"/>
              </a:spcBef>
              <a:spcAft>
                <a:spcPts val="600"/>
              </a:spcAft>
            </a:pPr>
            <a:r>
              <a:rPr lang="en-US" b="1" dirty="0">
                <a:solidFill>
                  <a:srgbClr val="991B1E"/>
                </a:solidFill>
                <a:effectLst/>
                <a:ea typeface="Calibri" panose="020F0502020204030204" pitchFamily="34" charset="0"/>
              </a:rPr>
              <a:t>CRPA PROGRAMS</a:t>
            </a:r>
            <a:endParaRPr lang="en-US" dirty="0">
              <a:ea typeface="Times New Roman" panose="02020603050405020304" pitchFamily="18" charset="0"/>
            </a:endParaRPr>
          </a:p>
        </p:txBody>
      </p:sp>
      <p:sp>
        <p:nvSpPr>
          <p:cNvPr id="6" name="TextBox 5">
            <a:extLst>
              <a:ext uri="{FF2B5EF4-FFF2-40B4-BE49-F238E27FC236}">
                <a16:creationId xmlns:a16="http://schemas.microsoft.com/office/drawing/2014/main" id="{13921032-6242-12B8-0715-647DB0ED632F}"/>
              </a:ext>
            </a:extLst>
          </p:cNvPr>
          <p:cNvSpPr txBox="1"/>
          <p:nvPr/>
        </p:nvSpPr>
        <p:spPr>
          <a:xfrm>
            <a:off x="228816" y="2525884"/>
            <a:ext cx="11683784" cy="3416320"/>
          </a:xfrm>
          <a:prstGeom prst="rect">
            <a:avLst/>
          </a:prstGeom>
          <a:noFill/>
        </p:spPr>
        <p:txBody>
          <a:bodyPr wrap="square">
            <a:spAutoFit/>
          </a:bodyPr>
          <a:lstStyle/>
          <a:p>
            <a:r>
              <a:rPr lang="en-US" b="1" dirty="0">
                <a:solidFill>
                  <a:srgbClr val="991B1E"/>
                </a:solidFill>
                <a:effectLst/>
                <a:ea typeface="Calibri" panose="020F0502020204030204" pitchFamily="34" charset="0"/>
              </a:rPr>
              <a:t>LARGE AWARD PROGRAM</a:t>
            </a:r>
          </a:p>
          <a:p>
            <a:endParaRPr lang="en-US" b="1" dirty="0">
              <a:solidFill>
                <a:srgbClr val="991B1E"/>
              </a:solidFill>
            </a:endParaRPr>
          </a:p>
          <a:p>
            <a:r>
              <a:rPr lang="en-US" dirty="0"/>
              <a:t>The Large Program Award is meant to support the formation of a team of researchers that already have an idea of the specific research theme of their proposed activities. </a:t>
            </a:r>
          </a:p>
          <a:p>
            <a:endParaRPr lang="en-US" dirty="0"/>
          </a:p>
          <a:p>
            <a:r>
              <a:rPr lang="en-US" dirty="0"/>
              <a:t>A Large Program Award provides support to bring such a group together, in order to catalyze and support all of the activities necessary to assemble a large proposal that will be submitted to a federal funding agency or another external sponsor. </a:t>
            </a:r>
          </a:p>
          <a:p>
            <a:endParaRPr lang="en-US" dirty="0"/>
          </a:p>
          <a:p>
            <a:r>
              <a:rPr lang="en-US" dirty="0"/>
              <a:t>PIs are strongly encouraged to include researchers from other universities and institutions</a:t>
            </a:r>
          </a:p>
          <a:p>
            <a:endParaRPr lang="en-US" dirty="0"/>
          </a:p>
          <a:p>
            <a:r>
              <a:rPr lang="en-US" dirty="0"/>
              <a:t>One year award.</a:t>
            </a:r>
          </a:p>
          <a:p>
            <a:endParaRPr lang="en-US" dirty="0"/>
          </a:p>
        </p:txBody>
      </p:sp>
    </p:spTree>
    <p:extLst>
      <p:ext uri="{BB962C8B-B14F-4D97-AF65-F5344CB8AC3E}">
        <p14:creationId xmlns:p14="http://schemas.microsoft.com/office/powerpoint/2010/main" val="7394390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 </a:t>
            </a:r>
          </a:p>
        </p:txBody>
      </p:sp>
      <p:sp>
        <p:nvSpPr>
          <p:cNvPr id="3" name="Rectangle 2">
            <a:extLst>
              <a:ext uri="{FF2B5EF4-FFF2-40B4-BE49-F238E27FC236}">
                <a16:creationId xmlns:a16="http://schemas.microsoft.com/office/drawing/2014/main" id="{C38355DE-973C-ED62-13E9-E19556DE846E}"/>
              </a:ext>
            </a:extLst>
          </p:cNvPr>
          <p:cNvSpPr/>
          <p:nvPr/>
        </p:nvSpPr>
        <p:spPr>
          <a:xfrm>
            <a:off x="0" y="-1"/>
            <a:ext cx="12192000" cy="1517713"/>
          </a:xfrm>
          <a:prstGeom prst="rect">
            <a:avLst/>
          </a:prstGeom>
          <a:solidFill>
            <a:srgbClr val="991B1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Text&#10;&#10;Description automatically generated with medium confidence">
            <a:extLst>
              <a:ext uri="{FF2B5EF4-FFF2-40B4-BE49-F238E27FC236}">
                <a16:creationId xmlns:a16="http://schemas.microsoft.com/office/drawing/2014/main" id="{36C5AEB0-57DD-DFAC-5071-504ACFB7DC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816" y="278399"/>
            <a:ext cx="3517985" cy="1045303"/>
          </a:xfrm>
          <a:prstGeom prst="rect">
            <a:avLst/>
          </a:prstGeom>
        </p:spPr>
      </p:pic>
      <p:sp>
        <p:nvSpPr>
          <p:cNvPr id="4" name="TextBox 3">
            <a:extLst>
              <a:ext uri="{FF2B5EF4-FFF2-40B4-BE49-F238E27FC236}">
                <a16:creationId xmlns:a16="http://schemas.microsoft.com/office/drawing/2014/main" id="{BB72E450-8885-E602-6E28-DDC18C37C378}"/>
              </a:ext>
            </a:extLst>
          </p:cNvPr>
          <p:cNvSpPr txBox="1"/>
          <p:nvPr/>
        </p:nvSpPr>
        <p:spPr>
          <a:xfrm>
            <a:off x="228816" y="2493986"/>
            <a:ext cx="11683784" cy="3477875"/>
          </a:xfrm>
          <a:prstGeom prst="rect">
            <a:avLst/>
          </a:prstGeom>
          <a:noFill/>
        </p:spPr>
        <p:txBody>
          <a:bodyPr wrap="square">
            <a:spAutoFit/>
          </a:bodyPr>
          <a:lstStyle/>
          <a:p>
            <a:r>
              <a:rPr lang="en-US" b="1" dirty="0">
                <a:solidFill>
                  <a:srgbClr val="991B1E"/>
                </a:solidFill>
                <a:effectLst/>
                <a:ea typeface="Calibri" panose="020F0502020204030204" pitchFamily="34" charset="0"/>
              </a:rPr>
              <a:t>Large Award Program</a:t>
            </a:r>
            <a:endParaRPr lang="en-US" dirty="0"/>
          </a:p>
          <a:p>
            <a:pPr marL="342900" indent="-342900">
              <a:spcAft>
                <a:spcPts val="1200"/>
              </a:spcAft>
              <a:buAutoNum type="arabicParenBoth"/>
            </a:pPr>
            <a:endParaRPr lang="en-US" dirty="0"/>
          </a:p>
          <a:p>
            <a:pPr marL="342900" indent="-342900">
              <a:spcAft>
                <a:spcPts val="1200"/>
              </a:spcAft>
              <a:buAutoNum type="arabicParenBoth"/>
            </a:pPr>
            <a:r>
              <a:rPr lang="en-US" dirty="0"/>
              <a:t>identification of a significantly larger Funding Target, that typically will be a center, program project, etc.; </a:t>
            </a:r>
          </a:p>
          <a:p>
            <a:pPr marL="342900" indent="-342900">
              <a:spcAft>
                <a:spcPts val="1200"/>
              </a:spcAft>
              <a:buAutoNum type="arabicParenBoth"/>
            </a:pPr>
            <a:r>
              <a:rPr lang="en-US" dirty="0"/>
              <a:t>this Funding Target is specified at the time of the submission of an application for a Large Program Award; </a:t>
            </a:r>
          </a:p>
          <a:p>
            <a:pPr marL="342900" indent="-342900">
              <a:spcAft>
                <a:spcPts val="1200"/>
              </a:spcAft>
              <a:buAutoNum type="arabicParenBoth"/>
            </a:pPr>
            <a:r>
              <a:rPr lang="en-US" dirty="0"/>
              <a:t>the PI and co-PIs are strongly encouraged to </a:t>
            </a:r>
            <a:r>
              <a:rPr lang="en-US" b="1" dirty="0"/>
              <a:t>include researchers from other universities and institutions</a:t>
            </a:r>
            <a:r>
              <a:rPr lang="en-US" dirty="0"/>
              <a:t>, given the fact that the large research programs of many federal funding agencies and other external sponsors targeted by the team expect a competitive proposal to include multiple universities and other partners; </a:t>
            </a:r>
          </a:p>
          <a:p>
            <a:pPr marL="342900" indent="-342900">
              <a:spcAft>
                <a:spcPts val="1200"/>
              </a:spcAft>
              <a:buAutoNum type="arabicParenBoth"/>
            </a:pPr>
            <a:r>
              <a:rPr lang="en-US" dirty="0"/>
              <a:t>by virtue of the need for such larger efforts to have a well-developed and integrated research vision, it is expected that the </a:t>
            </a:r>
            <a:r>
              <a:rPr lang="en-US" b="1" dirty="0"/>
              <a:t>PI and co-PIs will have already developed a sufficient focus and an idea of specific collaborators at USC or other institutions. </a:t>
            </a:r>
          </a:p>
        </p:txBody>
      </p:sp>
      <p:sp>
        <p:nvSpPr>
          <p:cNvPr id="6" name="TextBox 5">
            <a:extLst>
              <a:ext uri="{FF2B5EF4-FFF2-40B4-BE49-F238E27FC236}">
                <a16:creationId xmlns:a16="http://schemas.microsoft.com/office/drawing/2014/main" id="{FE52E3E1-0815-917D-0577-CBDBB3D9DDFA}"/>
              </a:ext>
            </a:extLst>
          </p:cNvPr>
          <p:cNvSpPr txBox="1"/>
          <p:nvPr/>
        </p:nvSpPr>
        <p:spPr>
          <a:xfrm>
            <a:off x="1" y="1821183"/>
            <a:ext cx="12192000" cy="369332"/>
          </a:xfrm>
          <a:prstGeom prst="rect">
            <a:avLst/>
          </a:prstGeom>
          <a:noFill/>
        </p:spPr>
        <p:txBody>
          <a:bodyPr wrap="square">
            <a:spAutoFit/>
          </a:bodyPr>
          <a:lstStyle/>
          <a:p>
            <a:pPr algn="ctr">
              <a:spcBef>
                <a:spcPts val="600"/>
              </a:spcBef>
              <a:spcAft>
                <a:spcPts val="600"/>
              </a:spcAft>
            </a:pPr>
            <a:r>
              <a:rPr lang="en-US" b="1" dirty="0">
                <a:solidFill>
                  <a:srgbClr val="991B1E"/>
                </a:solidFill>
                <a:effectLst/>
                <a:ea typeface="Calibri" panose="020F0502020204030204" pitchFamily="34" charset="0"/>
              </a:rPr>
              <a:t>MAJOR DIFFERENCES BETWEEN THE SMALL AND LARGE AWARD PROGRAM</a:t>
            </a:r>
          </a:p>
        </p:txBody>
      </p:sp>
      <p:sp>
        <p:nvSpPr>
          <p:cNvPr id="2" name="Title 4">
            <a:extLst>
              <a:ext uri="{FF2B5EF4-FFF2-40B4-BE49-F238E27FC236}">
                <a16:creationId xmlns:a16="http://schemas.microsoft.com/office/drawing/2014/main" id="{736CE347-E4BF-52C9-6FC2-038B7569C9EF}"/>
              </a:ext>
            </a:extLst>
          </p:cNvPr>
          <p:cNvSpPr txBox="1">
            <a:spLocks/>
          </p:cNvSpPr>
          <p:nvPr/>
        </p:nvSpPr>
        <p:spPr>
          <a:xfrm>
            <a:off x="3975618" y="0"/>
            <a:ext cx="8216384" cy="1517713"/>
          </a:xfrm>
          <a:prstGeom prst="rect">
            <a:avLst/>
          </a:prstGeom>
        </p:spPr>
        <p:txBody>
          <a:bodyPr vert="horz" lIns="91440" tIns="45720" rIns="91440" bIns="45720" rtlCol="0" anchor="ctr">
            <a:normAutofit fontScale="4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20000"/>
              </a:lnSpc>
            </a:pPr>
            <a:r>
              <a:rPr lang="en-US" sz="5100" dirty="0">
                <a:latin typeface="+mn-lt"/>
              </a:rPr>
              <a:t> </a:t>
            </a:r>
          </a:p>
          <a:p>
            <a:pPr algn="r">
              <a:lnSpc>
                <a:spcPct val="120000"/>
              </a:lnSpc>
            </a:pPr>
            <a:r>
              <a:rPr lang="en-US" sz="6500" spc="-5" dirty="0">
                <a:solidFill>
                  <a:schemeClr val="bg1"/>
                </a:solidFill>
                <a:latin typeface="+mn-lt"/>
                <a:cs typeface="Times New Roman" panose="02020603050405020304" pitchFamily="18" charset="0"/>
              </a:rPr>
              <a:t>Collaborative Research Planning Award</a:t>
            </a:r>
          </a:p>
          <a:p>
            <a:pPr algn="r">
              <a:lnSpc>
                <a:spcPct val="120000"/>
              </a:lnSpc>
            </a:pPr>
            <a:r>
              <a:rPr lang="en-US" sz="6500" spc="-5" dirty="0">
                <a:solidFill>
                  <a:schemeClr val="bg1"/>
                </a:solidFill>
                <a:latin typeface="+mn-lt"/>
                <a:cs typeface="Times New Roman" panose="02020603050405020304" pitchFamily="18" charset="0"/>
              </a:rPr>
              <a:t>(CRPA)</a:t>
            </a:r>
            <a:endParaRPr lang="en-US" sz="6500" dirty="0"/>
          </a:p>
        </p:txBody>
      </p:sp>
    </p:spTree>
    <p:extLst>
      <p:ext uri="{BB962C8B-B14F-4D97-AF65-F5344CB8AC3E}">
        <p14:creationId xmlns:p14="http://schemas.microsoft.com/office/powerpoint/2010/main" val="10789973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 </a:t>
            </a:r>
          </a:p>
        </p:txBody>
      </p:sp>
      <p:sp>
        <p:nvSpPr>
          <p:cNvPr id="3" name="Rectangle 2">
            <a:extLst>
              <a:ext uri="{FF2B5EF4-FFF2-40B4-BE49-F238E27FC236}">
                <a16:creationId xmlns:a16="http://schemas.microsoft.com/office/drawing/2014/main" id="{C38355DE-973C-ED62-13E9-E19556DE846E}"/>
              </a:ext>
            </a:extLst>
          </p:cNvPr>
          <p:cNvSpPr/>
          <p:nvPr/>
        </p:nvSpPr>
        <p:spPr>
          <a:xfrm>
            <a:off x="0" y="-1"/>
            <a:ext cx="12192000" cy="1517713"/>
          </a:xfrm>
          <a:prstGeom prst="rect">
            <a:avLst/>
          </a:prstGeom>
          <a:solidFill>
            <a:srgbClr val="991B1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Text&#10;&#10;Description automatically generated with medium confidence">
            <a:extLst>
              <a:ext uri="{FF2B5EF4-FFF2-40B4-BE49-F238E27FC236}">
                <a16:creationId xmlns:a16="http://schemas.microsoft.com/office/drawing/2014/main" id="{36C5AEB0-57DD-DFAC-5071-504ACFB7DC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816" y="278399"/>
            <a:ext cx="3517985" cy="1045303"/>
          </a:xfrm>
          <a:prstGeom prst="rect">
            <a:avLst/>
          </a:prstGeom>
        </p:spPr>
      </p:pic>
      <p:sp>
        <p:nvSpPr>
          <p:cNvPr id="6" name="Title 4">
            <a:extLst>
              <a:ext uri="{FF2B5EF4-FFF2-40B4-BE49-F238E27FC236}">
                <a16:creationId xmlns:a16="http://schemas.microsoft.com/office/drawing/2014/main" id="{D3FFF87A-6D87-AE13-12F9-D5C54921596F}"/>
              </a:ext>
            </a:extLst>
          </p:cNvPr>
          <p:cNvSpPr txBox="1">
            <a:spLocks/>
          </p:cNvSpPr>
          <p:nvPr/>
        </p:nvSpPr>
        <p:spPr>
          <a:xfrm>
            <a:off x="3975618" y="0"/>
            <a:ext cx="8216384" cy="1517713"/>
          </a:xfrm>
          <a:prstGeom prst="rect">
            <a:avLst/>
          </a:prstGeom>
        </p:spPr>
        <p:txBody>
          <a:bodyPr vert="horz" lIns="91440" tIns="45720" rIns="91440" bIns="45720" rtlCol="0" anchor="ctr">
            <a:normAutofit fontScale="3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20000"/>
              </a:lnSpc>
            </a:pPr>
            <a:r>
              <a:rPr lang="en-US" sz="5100" dirty="0">
                <a:latin typeface="+mn-lt"/>
              </a:rPr>
              <a:t> </a:t>
            </a:r>
          </a:p>
          <a:p>
            <a:pPr algn="r">
              <a:lnSpc>
                <a:spcPct val="120000"/>
              </a:lnSpc>
            </a:pPr>
            <a:r>
              <a:rPr lang="en-US" sz="7800" spc="-5" dirty="0">
                <a:solidFill>
                  <a:schemeClr val="bg1"/>
                </a:solidFill>
                <a:latin typeface="+mn-lt"/>
                <a:cs typeface="Times New Roman" panose="02020603050405020304" pitchFamily="18" charset="0"/>
              </a:rPr>
              <a:t>Small Business Innovation Research</a:t>
            </a:r>
          </a:p>
          <a:p>
            <a:pPr algn="r">
              <a:lnSpc>
                <a:spcPct val="120000"/>
              </a:lnSpc>
            </a:pPr>
            <a:r>
              <a:rPr lang="en-US" sz="7800" spc="-5" dirty="0">
                <a:solidFill>
                  <a:schemeClr val="bg1"/>
                </a:solidFill>
                <a:latin typeface="+mn-lt"/>
                <a:cs typeface="Times New Roman" panose="02020603050405020304" pitchFamily="18" charset="0"/>
              </a:rPr>
              <a:t>Small Business Technology Transfer</a:t>
            </a:r>
          </a:p>
          <a:p>
            <a:pPr algn="r">
              <a:lnSpc>
                <a:spcPct val="120000"/>
              </a:lnSpc>
            </a:pPr>
            <a:r>
              <a:rPr lang="en-US" sz="7800" spc="-5" dirty="0">
                <a:solidFill>
                  <a:schemeClr val="bg1"/>
                </a:solidFill>
                <a:latin typeface="+mn-lt"/>
                <a:cs typeface="Times New Roman" panose="02020603050405020304" pitchFamily="18" charset="0"/>
              </a:rPr>
              <a:t>(SBIR/STTR Planning Award)</a:t>
            </a:r>
          </a:p>
          <a:p>
            <a:pPr algn="r"/>
            <a:endParaRPr lang="en-US" dirty="0"/>
          </a:p>
        </p:txBody>
      </p:sp>
      <p:sp>
        <p:nvSpPr>
          <p:cNvPr id="9" name="TextBox 8">
            <a:extLst>
              <a:ext uri="{FF2B5EF4-FFF2-40B4-BE49-F238E27FC236}">
                <a16:creationId xmlns:a16="http://schemas.microsoft.com/office/drawing/2014/main" id="{EF0E4065-E05E-9C84-1D38-C39141ECB334}"/>
              </a:ext>
            </a:extLst>
          </p:cNvPr>
          <p:cNvSpPr txBox="1"/>
          <p:nvPr/>
        </p:nvSpPr>
        <p:spPr>
          <a:xfrm>
            <a:off x="228816" y="2055813"/>
            <a:ext cx="11417084" cy="3493264"/>
          </a:xfrm>
          <a:prstGeom prst="rect">
            <a:avLst/>
          </a:prstGeom>
          <a:noFill/>
        </p:spPr>
        <p:txBody>
          <a:bodyPr wrap="square">
            <a:spAutoFit/>
          </a:bodyPr>
          <a:lstStyle/>
          <a:p>
            <a:r>
              <a:rPr lang="en-US" b="1" dirty="0">
                <a:solidFill>
                  <a:srgbClr val="991B1E"/>
                </a:solidFill>
              </a:rPr>
              <a:t>SBIR/STTR PROGRAMS</a:t>
            </a:r>
          </a:p>
          <a:p>
            <a:endParaRPr lang="en-US" b="1" dirty="0"/>
          </a:p>
          <a:p>
            <a:r>
              <a:rPr lang="en-US" dirty="0"/>
              <a:t>The Small Business Innovation Research (SBIR) and Small Business Technology Transfer (STTR) programs across multiple federal funding agencies, also known as America's Seed Fund, are one of the largest sources of early-stage capital for technology commercialization in the United States. </a:t>
            </a:r>
          </a:p>
          <a:p>
            <a:endParaRPr lang="en-US" dirty="0"/>
          </a:p>
          <a:p>
            <a:r>
              <a:rPr lang="en-US" dirty="0"/>
              <a:t>These programs enable US-owned and operated small businesses to conduct research and development that has a strong potential for commercialization. </a:t>
            </a:r>
          </a:p>
          <a:p>
            <a:endParaRPr lang="en-US" dirty="0"/>
          </a:p>
          <a:p>
            <a:pPr marL="457200" indent="-228600">
              <a:spcAft>
                <a:spcPts val="600"/>
              </a:spcAft>
              <a:buFont typeface="Arial" panose="020B0604020202020204" pitchFamily="34" charset="0"/>
              <a:buChar char="•"/>
              <a:tabLst>
                <a:tab pos="1371600" algn="l"/>
              </a:tabLst>
            </a:pPr>
            <a:r>
              <a:rPr lang="en-US" dirty="0"/>
              <a:t>Phase I: 	to establish the technical merit and feasibility of the proposed research and development efforts. </a:t>
            </a:r>
          </a:p>
          <a:p>
            <a:pPr marL="457200" indent="-228600">
              <a:spcAft>
                <a:spcPts val="600"/>
              </a:spcAft>
              <a:buFont typeface="Arial" panose="020B0604020202020204" pitchFamily="34" charset="0"/>
              <a:buChar char="•"/>
              <a:tabLst>
                <a:tab pos="1371600" algn="l"/>
              </a:tabLst>
            </a:pPr>
            <a:r>
              <a:rPr lang="en-US" dirty="0"/>
              <a:t>Phase II: 	businesses that have already demonstrated scientific and technical merit and feasibility; project continues 	R&amp;D efforts to advance the technology toward ultimate commercialization</a:t>
            </a:r>
          </a:p>
        </p:txBody>
      </p:sp>
    </p:spTree>
    <p:extLst>
      <p:ext uri="{BB962C8B-B14F-4D97-AF65-F5344CB8AC3E}">
        <p14:creationId xmlns:p14="http://schemas.microsoft.com/office/powerpoint/2010/main" val="3397664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81F92C-942F-227B-AF69-4BC2DFD497F1}"/>
              </a:ext>
            </a:extLst>
          </p:cNvPr>
          <p:cNvPicPr>
            <a:picLocks noChangeAspect="1"/>
          </p:cNvPicPr>
          <p:nvPr/>
        </p:nvPicPr>
        <p:blipFill>
          <a:blip r:embed="rId3"/>
          <a:stretch>
            <a:fillRect/>
          </a:stretch>
        </p:blipFill>
        <p:spPr>
          <a:xfrm>
            <a:off x="4561906" y="2469226"/>
            <a:ext cx="3618076" cy="3993723"/>
          </a:xfrm>
          <a:prstGeom prst="rect">
            <a:avLst/>
          </a:prstGeom>
        </p:spPr>
      </p:pic>
      <p:sp>
        <p:nvSpPr>
          <p:cNvPr id="3" name="Rectangle 2">
            <a:extLst>
              <a:ext uri="{FF2B5EF4-FFF2-40B4-BE49-F238E27FC236}">
                <a16:creationId xmlns:a16="http://schemas.microsoft.com/office/drawing/2014/main" id="{C38355DE-973C-ED62-13E9-E19556DE846E}"/>
              </a:ext>
            </a:extLst>
          </p:cNvPr>
          <p:cNvSpPr/>
          <p:nvPr/>
        </p:nvSpPr>
        <p:spPr>
          <a:xfrm>
            <a:off x="0" y="0"/>
            <a:ext cx="12192000" cy="1517713"/>
          </a:xfrm>
          <a:prstGeom prst="rect">
            <a:avLst/>
          </a:prstGeom>
          <a:solidFill>
            <a:srgbClr val="991B1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tabLst>
                <a:tab pos="2628900" algn="l"/>
              </a:tabLst>
            </a:pP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Text&#10;&#10;Description automatically generated with medium confidence">
            <a:extLst>
              <a:ext uri="{FF2B5EF4-FFF2-40B4-BE49-F238E27FC236}">
                <a16:creationId xmlns:a16="http://schemas.microsoft.com/office/drawing/2014/main" id="{36C5AEB0-57DD-DFAC-5071-504ACFB7DC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816" y="278399"/>
            <a:ext cx="3517985" cy="1045303"/>
          </a:xfrm>
          <a:prstGeom prst="rect">
            <a:avLst/>
          </a:prstGeom>
        </p:spPr>
      </p:pic>
      <p:sp>
        <p:nvSpPr>
          <p:cNvPr id="7" name="Title 4">
            <a:extLst>
              <a:ext uri="{FF2B5EF4-FFF2-40B4-BE49-F238E27FC236}">
                <a16:creationId xmlns:a16="http://schemas.microsoft.com/office/drawing/2014/main" id="{01D5D91A-2FA6-782C-0827-5BD748F3C679}"/>
              </a:ext>
            </a:extLst>
          </p:cNvPr>
          <p:cNvSpPr>
            <a:spLocks noGrp="1"/>
          </p:cNvSpPr>
          <p:nvPr>
            <p:ph type="title"/>
          </p:nvPr>
        </p:nvSpPr>
        <p:spPr>
          <a:xfrm>
            <a:off x="3975618" y="0"/>
            <a:ext cx="8216384" cy="1517713"/>
          </a:xfrm>
        </p:spPr>
        <p:txBody>
          <a:bodyPr>
            <a:normAutofit/>
          </a:bodyPr>
          <a:lstStyle/>
          <a:p>
            <a:pPr algn="r"/>
            <a:r>
              <a:rPr lang="en-US" dirty="0"/>
              <a:t> </a:t>
            </a:r>
            <a:r>
              <a:rPr lang="en-US" sz="3100" spc="-5" dirty="0">
                <a:solidFill>
                  <a:schemeClr val="bg1"/>
                </a:solidFill>
                <a:latin typeface="Adobe Caslon Pro" panose="0205050205050A020403" pitchFamily="18" charset="0"/>
                <a:cs typeface="Times New Roman" panose="02020603050405020304" pitchFamily="18" charset="0"/>
              </a:rPr>
              <a:t>www.rii.usc.edu</a:t>
            </a:r>
            <a:endParaRPr lang="en-US" dirty="0"/>
          </a:p>
        </p:txBody>
      </p:sp>
      <p:cxnSp>
        <p:nvCxnSpPr>
          <p:cNvPr id="20" name="Straight Arrow Connector 19">
            <a:extLst>
              <a:ext uri="{FF2B5EF4-FFF2-40B4-BE49-F238E27FC236}">
                <a16:creationId xmlns:a16="http://schemas.microsoft.com/office/drawing/2014/main" id="{0712916D-55DB-692E-9B9A-4C0CE42C25F1}"/>
              </a:ext>
            </a:extLst>
          </p:cNvPr>
          <p:cNvCxnSpPr>
            <a:cxnSpLocks/>
          </p:cNvCxnSpPr>
          <p:nvPr/>
        </p:nvCxnSpPr>
        <p:spPr>
          <a:xfrm>
            <a:off x="6251709" y="1679713"/>
            <a:ext cx="0" cy="66592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70CA314-9022-0537-B2D8-EB17CACB45E9}"/>
              </a:ext>
            </a:extLst>
          </p:cNvPr>
          <p:cNvCxnSpPr>
            <a:cxnSpLocks/>
          </p:cNvCxnSpPr>
          <p:nvPr/>
        </p:nvCxnSpPr>
        <p:spPr>
          <a:xfrm>
            <a:off x="556589" y="1679713"/>
            <a:ext cx="569512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55ED956-9912-2734-0294-748A1DD1DC81}"/>
              </a:ext>
            </a:extLst>
          </p:cNvPr>
          <p:cNvCxnSpPr/>
          <p:nvPr/>
        </p:nvCxnSpPr>
        <p:spPr>
          <a:xfrm>
            <a:off x="566528" y="1693921"/>
            <a:ext cx="0" cy="62437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30" name="Picture 29">
            <a:extLst>
              <a:ext uri="{FF2B5EF4-FFF2-40B4-BE49-F238E27FC236}">
                <a16:creationId xmlns:a16="http://schemas.microsoft.com/office/drawing/2014/main" id="{28ADDD72-D958-CAA2-640F-6CBCBD1307B3}"/>
              </a:ext>
            </a:extLst>
          </p:cNvPr>
          <p:cNvPicPr>
            <a:picLocks noChangeAspect="1"/>
          </p:cNvPicPr>
          <p:nvPr/>
        </p:nvPicPr>
        <p:blipFill>
          <a:blip r:embed="rId5"/>
          <a:stretch>
            <a:fillRect/>
          </a:stretch>
        </p:blipFill>
        <p:spPr>
          <a:xfrm>
            <a:off x="368212" y="2188850"/>
            <a:ext cx="3526716" cy="4274099"/>
          </a:xfrm>
          <a:prstGeom prst="rect">
            <a:avLst/>
          </a:prstGeom>
        </p:spPr>
      </p:pic>
      <p:pic>
        <p:nvPicPr>
          <p:cNvPr id="38" name="Picture 37">
            <a:extLst>
              <a:ext uri="{FF2B5EF4-FFF2-40B4-BE49-F238E27FC236}">
                <a16:creationId xmlns:a16="http://schemas.microsoft.com/office/drawing/2014/main" id="{26CDB030-7A02-3879-5D53-E9CDEA152D16}"/>
              </a:ext>
            </a:extLst>
          </p:cNvPr>
          <p:cNvPicPr>
            <a:picLocks noChangeAspect="1"/>
          </p:cNvPicPr>
          <p:nvPr/>
        </p:nvPicPr>
        <p:blipFill>
          <a:blip r:embed="rId6"/>
          <a:stretch>
            <a:fillRect/>
          </a:stretch>
        </p:blipFill>
        <p:spPr>
          <a:xfrm>
            <a:off x="9398230" y="2615112"/>
            <a:ext cx="2425558" cy="3650405"/>
          </a:xfrm>
          <a:prstGeom prst="rect">
            <a:avLst/>
          </a:prstGeom>
        </p:spPr>
      </p:pic>
      <p:cxnSp>
        <p:nvCxnSpPr>
          <p:cNvPr id="62" name="Straight Arrow Connector 61">
            <a:extLst>
              <a:ext uri="{FF2B5EF4-FFF2-40B4-BE49-F238E27FC236}">
                <a16:creationId xmlns:a16="http://schemas.microsoft.com/office/drawing/2014/main" id="{0CBBBDF4-CD6E-DE60-3F0D-45EB63521043}"/>
              </a:ext>
            </a:extLst>
          </p:cNvPr>
          <p:cNvCxnSpPr/>
          <p:nvPr/>
        </p:nvCxnSpPr>
        <p:spPr>
          <a:xfrm>
            <a:off x="8835887" y="2832652"/>
            <a:ext cx="469344"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5C0930A-FFE9-D6BB-CFE1-9C4BE5C5E3D4}"/>
              </a:ext>
            </a:extLst>
          </p:cNvPr>
          <p:cNvCxnSpPr>
            <a:cxnSpLocks/>
          </p:cNvCxnSpPr>
          <p:nvPr/>
        </p:nvCxnSpPr>
        <p:spPr>
          <a:xfrm>
            <a:off x="8835887" y="2832652"/>
            <a:ext cx="0" cy="221642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298070AC-358C-2758-92C8-B31F22B35627}"/>
              </a:ext>
            </a:extLst>
          </p:cNvPr>
          <p:cNvCxnSpPr/>
          <p:nvPr/>
        </p:nvCxnSpPr>
        <p:spPr>
          <a:xfrm flipH="1">
            <a:off x="5685183" y="5049077"/>
            <a:ext cx="315070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6ACEEBBB-0CAE-527A-9027-28830CBAA3BC}"/>
              </a:ext>
            </a:extLst>
          </p:cNvPr>
          <p:cNvCxnSpPr/>
          <p:nvPr/>
        </p:nvCxnSpPr>
        <p:spPr>
          <a:xfrm>
            <a:off x="5685183" y="5049077"/>
            <a:ext cx="0" cy="29817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58104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 </a:t>
            </a:r>
          </a:p>
        </p:txBody>
      </p:sp>
      <p:sp>
        <p:nvSpPr>
          <p:cNvPr id="3" name="Rectangle 2">
            <a:extLst>
              <a:ext uri="{FF2B5EF4-FFF2-40B4-BE49-F238E27FC236}">
                <a16:creationId xmlns:a16="http://schemas.microsoft.com/office/drawing/2014/main" id="{C38355DE-973C-ED62-13E9-E19556DE846E}"/>
              </a:ext>
            </a:extLst>
          </p:cNvPr>
          <p:cNvSpPr/>
          <p:nvPr/>
        </p:nvSpPr>
        <p:spPr>
          <a:xfrm>
            <a:off x="0" y="-1"/>
            <a:ext cx="12192000" cy="1517713"/>
          </a:xfrm>
          <a:prstGeom prst="rect">
            <a:avLst/>
          </a:prstGeom>
          <a:solidFill>
            <a:srgbClr val="991B1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Text&#10;&#10;Description automatically generated with medium confidence">
            <a:extLst>
              <a:ext uri="{FF2B5EF4-FFF2-40B4-BE49-F238E27FC236}">
                <a16:creationId xmlns:a16="http://schemas.microsoft.com/office/drawing/2014/main" id="{36C5AEB0-57DD-DFAC-5071-504ACFB7DC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816" y="278399"/>
            <a:ext cx="3517985" cy="1045303"/>
          </a:xfrm>
          <a:prstGeom prst="rect">
            <a:avLst/>
          </a:prstGeom>
        </p:spPr>
      </p:pic>
      <p:sp>
        <p:nvSpPr>
          <p:cNvPr id="2" name="Title 4">
            <a:extLst>
              <a:ext uri="{FF2B5EF4-FFF2-40B4-BE49-F238E27FC236}">
                <a16:creationId xmlns:a16="http://schemas.microsoft.com/office/drawing/2014/main" id="{6AD0BB1F-C80D-1EF1-EAB1-7F3D30F70042}"/>
              </a:ext>
            </a:extLst>
          </p:cNvPr>
          <p:cNvSpPr txBox="1">
            <a:spLocks/>
          </p:cNvSpPr>
          <p:nvPr/>
        </p:nvSpPr>
        <p:spPr>
          <a:xfrm>
            <a:off x="3975618" y="0"/>
            <a:ext cx="8216384" cy="1517713"/>
          </a:xfrm>
          <a:prstGeom prst="rect">
            <a:avLst/>
          </a:prstGeom>
        </p:spPr>
        <p:txBody>
          <a:bodyPr vert="horz" lIns="91440" tIns="45720" rIns="91440" bIns="45720" rtlCol="0" anchor="ctr">
            <a:normAutofit fontScale="3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20000"/>
              </a:lnSpc>
            </a:pPr>
            <a:r>
              <a:rPr lang="en-US" sz="5100" dirty="0">
                <a:latin typeface="+mn-lt"/>
              </a:rPr>
              <a:t> </a:t>
            </a:r>
          </a:p>
          <a:p>
            <a:pPr algn="r">
              <a:lnSpc>
                <a:spcPct val="120000"/>
              </a:lnSpc>
            </a:pPr>
            <a:r>
              <a:rPr lang="en-US" sz="7800" spc="-5" dirty="0">
                <a:solidFill>
                  <a:schemeClr val="bg1"/>
                </a:solidFill>
                <a:latin typeface="+mn-lt"/>
                <a:cs typeface="Times New Roman" panose="02020603050405020304" pitchFamily="18" charset="0"/>
              </a:rPr>
              <a:t>Small Business Innovation Research</a:t>
            </a:r>
          </a:p>
          <a:p>
            <a:pPr algn="r">
              <a:lnSpc>
                <a:spcPct val="120000"/>
              </a:lnSpc>
            </a:pPr>
            <a:r>
              <a:rPr lang="en-US" sz="7800" spc="-5" dirty="0">
                <a:solidFill>
                  <a:schemeClr val="bg1"/>
                </a:solidFill>
                <a:latin typeface="+mn-lt"/>
                <a:cs typeface="Times New Roman" panose="02020603050405020304" pitchFamily="18" charset="0"/>
              </a:rPr>
              <a:t>Small Business Technology Transfer</a:t>
            </a:r>
          </a:p>
          <a:p>
            <a:pPr algn="r">
              <a:lnSpc>
                <a:spcPct val="120000"/>
              </a:lnSpc>
            </a:pPr>
            <a:r>
              <a:rPr lang="en-US" sz="7800" spc="-5" dirty="0">
                <a:solidFill>
                  <a:schemeClr val="bg1"/>
                </a:solidFill>
                <a:latin typeface="+mn-lt"/>
                <a:cs typeface="Times New Roman" panose="02020603050405020304" pitchFamily="18" charset="0"/>
              </a:rPr>
              <a:t>(SBIR/STTR Planning Award)</a:t>
            </a:r>
          </a:p>
          <a:p>
            <a:pPr algn="r"/>
            <a:endParaRPr lang="en-US" dirty="0"/>
          </a:p>
        </p:txBody>
      </p:sp>
      <p:sp>
        <p:nvSpPr>
          <p:cNvPr id="6" name="TextBox 5">
            <a:extLst>
              <a:ext uri="{FF2B5EF4-FFF2-40B4-BE49-F238E27FC236}">
                <a16:creationId xmlns:a16="http://schemas.microsoft.com/office/drawing/2014/main" id="{8A775DFF-5C11-5261-166F-4EAF5204F1C5}"/>
              </a:ext>
            </a:extLst>
          </p:cNvPr>
          <p:cNvSpPr txBox="1"/>
          <p:nvPr/>
        </p:nvSpPr>
        <p:spPr>
          <a:xfrm>
            <a:off x="228816" y="2055813"/>
            <a:ext cx="11398034" cy="4585871"/>
          </a:xfrm>
          <a:prstGeom prst="rect">
            <a:avLst/>
          </a:prstGeom>
          <a:noFill/>
        </p:spPr>
        <p:txBody>
          <a:bodyPr wrap="square">
            <a:spAutoFit/>
          </a:bodyPr>
          <a:lstStyle/>
          <a:p>
            <a:pPr marL="0" marR="0" algn="just">
              <a:spcBef>
                <a:spcPts val="0"/>
              </a:spcBef>
              <a:spcAft>
                <a:spcPts val="1200"/>
              </a:spcAft>
            </a:pPr>
            <a:r>
              <a:rPr lang="en-US" sz="1800" b="1" dirty="0">
                <a:solidFill>
                  <a:srgbClr val="943634"/>
                </a:solidFill>
                <a:effectLst/>
                <a:ea typeface="Calibri" panose="020F0502020204030204" pitchFamily="34" charset="0"/>
                <a:cs typeface="Times New Roman" panose="02020603050405020304" pitchFamily="18" charset="0"/>
              </a:rPr>
              <a:t>ROLE OF USC FACULTY</a:t>
            </a:r>
            <a:endParaRPr lang="en-US" sz="1800" dirty="0">
              <a:effectLst/>
              <a:ea typeface="Calibri" panose="020F0502020204030204" pitchFamily="34" charset="0"/>
              <a:cs typeface="Times New Roman" panose="02020603050405020304" pitchFamily="18" charset="0"/>
            </a:endParaRPr>
          </a:p>
          <a:p>
            <a:pPr marL="0" marR="0" algn="just">
              <a:spcBef>
                <a:spcPts val="0"/>
              </a:spcBef>
              <a:spcAft>
                <a:spcPts val="1200"/>
              </a:spcAft>
            </a:pPr>
            <a:r>
              <a:rPr lang="en-US" sz="1800" dirty="0">
                <a:effectLst/>
                <a:ea typeface="Calibri" panose="020F0502020204030204" pitchFamily="34" charset="0"/>
                <a:cs typeface="Times New Roman" panose="02020603050405020304" pitchFamily="18" charset="0"/>
              </a:rPr>
              <a:t>Only a small business can submit SBIR/STTR proposals. </a:t>
            </a:r>
          </a:p>
          <a:p>
            <a:pPr algn="just">
              <a:spcAft>
                <a:spcPts val="1200"/>
              </a:spcAft>
            </a:pPr>
            <a:r>
              <a:rPr lang="en-US" dirty="0">
                <a:ea typeface="Calibri" panose="020F0502020204030204" pitchFamily="34" charset="0"/>
                <a:cs typeface="Times New Roman" panose="02020603050405020304" pitchFamily="18" charset="0"/>
              </a:rPr>
              <a:t>The PI to a SBIR/STTR Planning Award may not serve as an SBIR PI, and may not serve as both the STTR PI and the USC subcontract PI on an STTR proposal. </a:t>
            </a:r>
          </a:p>
          <a:p>
            <a:pPr algn="just">
              <a:spcAft>
                <a:spcPts val="1200"/>
              </a:spcAft>
            </a:pPr>
            <a:r>
              <a:rPr lang="en-US" dirty="0">
                <a:ea typeface="Calibri" panose="020F0502020204030204" pitchFamily="34" charset="0"/>
                <a:cs typeface="Times New Roman" panose="02020603050405020304" pitchFamily="18" charset="0"/>
              </a:rPr>
              <a:t>A USC faculty member who is PI of a proposal funded under this program is </a:t>
            </a:r>
            <a:r>
              <a:rPr lang="en-US" u="sng" dirty="0">
                <a:ea typeface="Calibri" panose="020F0502020204030204" pitchFamily="34" charset="0"/>
                <a:cs typeface="Times New Roman" panose="02020603050405020304" pitchFamily="18" charset="0"/>
              </a:rPr>
              <a:t>required</a:t>
            </a:r>
            <a:r>
              <a:rPr lang="en-US" dirty="0">
                <a:ea typeface="Calibri" panose="020F0502020204030204" pitchFamily="34" charset="0"/>
                <a:cs typeface="Times New Roman" panose="02020603050405020304" pitchFamily="18" charset="0"/>
              </a:rPr>
              <a:t> to participate in the SBIR or STTR application submitted by the small business </a:t>
            </a:r>
            <a:r>
              <a:rPr lang="en-US" sz="1800" dirty="0">
                <a:effectLst/>
                <a:ea typeface="Calibri" panose="020F0502020204030204" pitchFamily="34" charset="0"/>
                <a:cs typeface="Times New Roman" panose="02020603050405020304" pitchFamily="18" charset="0"/>
              </a:rPr>
              <a:t>in one of the following roles:</a:t>
            </a:r>
          </a:p>
          <a:p>
            <a:pPr marL="228600" marR="0" algn="just">
              <a:spcBef>
                <a:spcPts val="0"/>
              </a:spcBef>
              <a:spcAft>
                <a:spcPts val="0"/>
              </a:spcAft>
            </a:pPr>
            <a:r>
              <a:rPr lang="en-US" sz="1800" dirty="0">
                <a:effectLst/>
                <a:ea typeface="Calibri" panose="020F0502020204030204" pitchFamily="34" charset="0"/>
                <a:cs typeface="Times New Roman" panose="02020603050405020304" pitchFamily="18" charset="0"/>
              </a:rPr>
              <a:t> </a:t>
            </a:r>
          </a:p>
          <a:p>
            <a:pPr marL="0" marR="0" algn="just">
              <a:spcBef>
                <a:spcPts val="0"/>
              </a:spcBef>
              <a:spcAft>
                <a:spcPts val="0"/>
              </a:spcAft>
            </a:pPr>
            <a:endParaRPr lang="en-US" dirty="0">
              <a:ea typeface="Calibri" panose="020F0502020204030204" pitchFamily="34" charset="0"/>
              <a:cs typeface="Times New Roman" panose="02020603050405020304" pitchFamily="18" charset="0"/>
            </a:endParaRPr>
          </a:p>
          <a:p>
            <a:pPr marL="0" marR="0" algn="just">
              <a:spcBef>
                <a:spcPts val="0"/>
              </a:spcBef>
              <a:spcAft>
                <a:spcPts val="0"/>
              </a:spcAft>
            </a:pPr>
            <a:endParaRPr lang="en-US" sz="1800" dirty="0">
              <a:effectLst/>
              <a:ea typeface="Calibri" panose="020F0502020204030204" pitchFamily="34" charset="0"/>
              <a:cs typeface="Times New Roman" panose="02020603050405020304" pitchFamily="18" charset="0"/>
            </a:endParaRPr>
          </a:p>
          <a:p>
            <a:pPr marL="0" marR="0" algn="just">
              <a:spcBef>
                <a:spcPts val="0"/>
              </a:spcBef>
              <a:spcAft>
                <a:spcPts val="0"/>
              </a:spcAft>
            </a:pPr>
            <a:endParaRPr lang="en-US" dirty="0">
              <a:ea typeface="Calibri" panose="020F0502020204030204" pitchFamily="34" charset="0"/>
              <a:cs typeface="Times New Roman" panose="02020603050405020304" pitchFamily="18" charset="0"/>
            </a:endParaRPr>
          </a:p>
          <a:p>
            <a:pPr marL="0" marR="0" algn="just">
              <a:spcBef>
                <a:spcPts val="0"/>
              </a:spcBef>
              <a:spcAft>
                <a:spcPts val="0"/>
              </a:spcAft>
            </a:pPr>
            <a:endParaRPr lang="en-US" sz="1800" dirty="0">
              <a:effectLst/>
              <a:ea typeface="Calibri" panose="020F0502020204030204" pitchFamily="34" charset="0"/>
              <a:cs typeface="Times New Roman" panose="02020603050405020304" pitchFamily="18" charset="0"/>
            </a:endParaRPr>
          </a:p>
          <a:p>
            <a:pPr marL="0" marR="0" algn="just">
              <a:spcBef>
                <a:spcPts val="0"/>
              </a:spcBef>
              <a:spcAft>
                <a:spcPts val="0"/>
              </a:spcAft>
            </a:pPr>
            <a:endParaRPr lang="en-US" dirty="0">
              <a:ea typeface="Calibri" panose="020F0502020204030204" pitchFamily="34" charset="0"/>
              <a:cs typeface="Times New Roman" panose="02020603050405020304" pitchFamily="18" charset="0"/>
            </a:endParaRPr>
          </a:p>
          <a:p>
            <a:pPr marL="0" marR="0" algn="just">
              <a:spcBef>
                <a:spcPts val="0"/>
              </a:spcBef>
              <a:spcAft>
                <a:spcPts val="0"/>
              </a:spcAft>
            </a:pPr>
            <a:r>
              <a:rPr lang="en-US" sz="1800" dirty="0">
                <a:effectLst/>
                <a:ea typeface="Calibri" panose="020F0502020204030204" pitchFamily="34" charset="0"/>
                <a:cs typeface="Times New Roman" panose="02020603050405020304" pitchFamily="18" charset="0"/>
              </a:rPr>
              <a:t>For further guidance, refer to USC’s guidelines for faculty participation in an SBIR or STTR, please contact Robyn Hejmej (robyngil@usc.edu), Research Strategy &amp; Development (RSD) office. </a:t>
            </a:r>
          </a:p>
        </p:txBody>
      </p:sp>
      <p:sp>
        <p:nvSpPr>
          <p:cNvPr id="4" name="Rectangle 3">
            <a:extLst>
              <a:ext uri="{FF2B5EF4-FFF2-40B4-BE49-F238E27FC236}">
                <a16:creationId xmlns:a16="http://schemas.microsoft.com/office/drawing/2014/main" id="{1F005046-CA38-8D7F-0884-11B6077000F3}"/>
              </a:ext>
            </a:extLst>
          </p:cNvPr>
          <p:cNvSpPr/>
          <p:nvPr/>
        </p:nvSpPr>
        <p:spPr>
          <a:xfrm>
            <a:off x="1454150" y="4470400"/>
            <a:ext cx="396875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spcBef>
                <a:spcPts val="0"/>
              </a:spcBef>
              <a:spcAft>
                <a:spcPts val="0"/>
              </a:spcAft>
            </a:pPr>
            <a:r>
              <a:rPr lang="en-US" sz="1800" dirty="0">
                <a:solidFill>
                  <a:schemeClr val="tx1"/>
                </a:solidFill>
                <a:effectLst/>
                <a:ea typeface="Calibri" panose="020F0502020204030204" pitchFamily="34" charset="0"/>
                <a:cs typeface="Times New Roman" panose="02020603050405020304" pitchFamily="18" charset="0"/>
              </a:rPr>
              <a:t>SBIR</a:t>
            </a:r>
          </a:p>
          <a:p>
            <a:pPr marL="457200" marR="0" lvl="0" indent="-228600" algn="just">
              <a:spcBef>
                <a:spcPts val="0"/>
              </a:spcBef>
              <a:spcAft>
                <a:spcPts val="0"/>
              </a:spcAft>
              <a:buFont typeface="Arial" panose="020B0604020202020204" pitchFamily="34" charset="0"/>
              <a:buChar char="•"/>
            </a:pPr>
            <a:r>
              <a:rPr lang="en-US" sz="1800" dirty="0">
                <a:solidFill>
                  <a:schemeClr val="tx1"/>
                </a:solidFill>
                <a:effectLst/>
                <a:ea typeface="Calibri" panose="020F0502020204030204" pitchFamily="34" charset="0"/>
                <a:cs typeface="Times New Roman" panose="02020603050405020304" pitchFamily="18" charset="0"/>
              </a:rPr>
              <a:t>PI on a USC subcontract</a:t>
            </a:r>
          </a:p>
          <a:p>
            <a:pPr marL="457200" marR="0" lvl="0" indent="-228600" algn="just">
              <a:spcBef>
                <a:spcPts val="0"/>
              </a:spcBef>
              <a:spcAft>
                <a:spcPts val="0"/>
              </a:spcAft>
              <a:buFont typeface="Arial" panose="020B0604020202020204" pitchFamily="34" charset="0"/>
              <a:buChar char="•"/>
            </a:pPr>
            <a:r>
              <a:rPr lang="en-US" sz="1800" dirty="0">
                <a:solidFill>
                  <a:schemeClr val="tx1"/>
                </a:solidFill>
                <a:effectLst/>
                <a:ea typeface="Calibri" panose="020F0502020204030204" pitchFamily="34" charset="0"/>
                <a:cs typeface="Times New Roman" panose="02020603050405020304" pitchFamily="18" charset="0"/>
              </a:rPr>
              <a:t>Consultant</a:t>
            </a:r>
          </a:p>
        </p:txBody>
      </p:sp>
      <p:sp>
        <p:nvSpPr>
          <p:cNvPr id="7" name="Rectangle 6">
            <a:extLst>
              <a:ext uri="{FF2B5EF4-FFF2-40B4-BE49-F238E27FC236}">
                <a16:creationId xmlns:a16="http://schemas.microsoft.com/office/drawing/2014/main" id="{8D0061D2-F2EE-FC69-09D8-28634D4BEF9A}"/>
              </a:ext>
            </a:extLst>
          </p:cNvPr>
          <p:cNvSpPr/>
          <p:nvPr/>
        </p:nvSpPr>
        <p:spPr>
          <a:xfrm>
            <a:off x="5769084" y="4152900"/>
            <a:ext cx="5298966" cy="1689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just">
              <a:spcBef>
                <a:spcPts val="0"/>
              </a:spcBef>
              <a:spcAft>
                <a:spcPts val="0"/>
              </a:spcAft>
            </a:pPr>
            <a:r>
              <a:rPr lang="en-US" sz="1800" dirty="0">
                <a:solidFill>
                  <a:schemeClr val="tx1"/>
                </a:solidFill>
                <a:effectLst/>
                <a:ea typeface="Calibri" panose="020F0502020204030204" pitchFamily="34" charset="0"/>
                <a:cs typeface="Times New Roman" panose="02020603050405020304" pitchFamily="18" charset="0"/>
              </a:rPr>
              <a:t>STTR</a:t>
            </a:r>
          </a:p>
          <a:p>
            <a:pPr marL="457200" marR="0" lvl="0" indent="-228600" algn="just">
              <a:spcBef>
                <a:spcPts val="0"/>
              </a:spcBef>
              <a:spcAft>
                <a:spcPts val="0"/>
              </a:spcAft>
              <a:buFont typeface="Arial" panose="020B0604020202020204" pitchFamily="34" charset="0"/>
              <a:buChar char="•"/>
            </a:pPr>
            <a:r>
              <a:rPr lang="en-US" sz="1800" dirty="0">
                <a:solidFill>
                  <a:schemeClr val="tx1"/>
                </a:solidFill>
                <a:effectLst/>
                <a:ea typeface="Calibri" panose="020F0502020204030204" pitchFamily="34" charset="0"/>
                <a:cs typeface="Times New Roman" panose="02020603050405020304" pitchFamily="18" charset="0"/>
              </a:rPr>
              <a:t>PI on the STTR, on behalf of the small business</a:t>
            </a:r>
          </a:p>
          <a:p>
            <a:pPr marL="457200" marR="0" lvl="0" indent="-228600" algn="just">
              <a:spcBef>
                <a:spcPts val="0"/>
              </a:spcBef>
              <a:spcAft>
                <a:spcPts val="0"/>
              </a:spcAft>
              <a:buFont typeface="Arial" panose="020B0604020202020204" pitchFamily="34" charset="0"/>
              <a:buChar char="•"/>
            </a:pPr>
            <a:r>
              <a:rPr lang="en-US" sz="1800" dirty="0">
                <a:solidFill>
                  <a:schemeClr val="tx1"/>
                </a:solidFill>
                <a:effectLst/>
                <a:ea typeface="Calibri" panose="020F0502020204030204" pitchFamily="34" charset="0"/>
                <a:cs typeface="Times New Roman" panose="02020603050405020304" pitchFamily="18" charset="0"/>
              </a:rPr>
              <a:t>PI on a USC subcontract</a:t>
            </a:r>
          </a:p>
          <a:p>
            <a:pPr marL="457200" marR="0" lvl="0" indent="-228600" algn="just">
              <a:spcBef>
                <a:spcPts val="0"/>
              </a:spcBef>
              <a:spcAft>
                <a:spcPts val="0"/>
              </a:spcAft>
              <a:buFont typeface="Arial" panose="020B0604020202020204" pitchFamily="34" charset="0"/>
              <a:buChar char="•"/>
            </a:pPr>
            <a:r>
              <a:rPr lang="en-US" sz="1800" dirty="0">
                <a:solidFill>
                  <a:schemeClr val="tx1"/>
                </a:solidFill>
                <a:effectLst/>
                <a:ea typeface="Calibri" panose="020F0502020204030204" pitchFamily="34" charset="0"/>
                <a:cs typeface="Times New Roman" panose="02020603050405020304" pitchFamily="18" charset="0"/>
              </a:rPr>
              <a:t>Consultant</a:t>
            </a:r>
          </a:p>
        </p:txBody>
      </p:sp>
    </p:spTree>
    <p:extLst>
      <p:ext uri="{BB962C8B-B14F-4D97-AF65-F5344CB8AC3E}">
        <p14:creationId xmlns:p14="http://schemas.microsoft.com/office/powerpoint/2010/main" val="6160997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 </a:t>
            </a:r>
          </a:p>
        </p:txBody>
      </p:sp>
      <p:sp>
        <p:nvSpPr>
          <p:cNvPr id="3" name="Rectangle 2">
            <a:extLst>
              <a:ext uri="{FF2B5EF4-FFF2-40B4-BE49-F238E27FC236}">
                <a16:creationId xmlns:a16="http://schemas.microsoft.com/office/drawing/2014/main" id="{C38355DE-973C-ED62-13E9-E19556DE846E}"/>
              </a:ext>
            </a:extLst>
          </p:cNvPr>
          <p:cNvSpPr/>
          <p:nvPr/>
        </p:nvSpPr>
        <p:spPr>
          <a:xfrm>
            <a:off x="0" y="-1"/>
            <a:ext cx="12192000" cy="1517713"/>
          </a:xfrm>
          <a:prstGeom prst="rect">
            <a:avLst/>
          </a:prstGeom>
          <a:solidFill>
            <a:srgbClr val="991B1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Text&#10;&#10;Description automatically generated with medium confidence">
            <a:extLst>
              <a:ext uri="{FF2B5EF4-FFF2-40B4-BE49-F238E27FC236}">
                <a16:creationId xmlns:a16="http://schemas.microsoft.com/office/drawing/2014/main" id="{36C5AEB0-57DD-DFAC-5071-504ACFB7DC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816" y="278399"/>
            <a:ext cx="3517985" cy="1045303"/>
          </a:xfrm>
          <a:prstGeom prst="rect">
            <a:avLst/>
          </a:prstGeom>
        </p:spPr>
      </p:pic>
      <p:sp>
        <p:nvSpPr>
          <p:cNvPr id="2" name="Title 4">
            <a:extLst>
              <a:ext uri="{FF2B5EF4-FFF2-40B4-BE49-F238E27FC236}">
                <a16:creationId xmlns:a16="http://schemas.microsoft.com/office/drawing/2014/main" id="{D8C28996-DCE5-7C85-C883-81CDF9F837DA}"/>
              </a:ext>
            </a:extLst>
          </p:cNvPr>
          <p:cNvSpPr txBox="1">
            <a:spLocks/>
          </p:cNvSpPr>
          <p:nvPr/>
        </p:nvSpPr>
        <p:spPr>
          <a:xfrm>
            <a:off x="3975618" y="0"/>
            <a:ext cx="8216384" cy="1517713"/>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20000"/>
              </a:lnSpc>
            </a:pPr>
            <a:r>
              <a:rPr lang="en-US" sz="5100" dirty="0">
                <a:latin typeface="+mn-lt"/>
              </a:rPr>
              <a:t> </a:t>
            </a:r>
          </a:p>
          <a:p>
            <a:pPr algn="r">
              <a:lnSpc>
                <a:spcPct val="120000"/>
              </a:lnSpc>
            </a:pPr>
            <a:r>
              <a:rPr lang="en-US" sz="12400" spc="-5" dirty="0">
                <a:solidFill>
                  <a:schemeClr val="bg1"/>
                </a:solidFill>
                <a:latin typeface="+mn-lt"/>
                <a:cs typeface="Times New Roman" panose="02020603050405020304" pitchFamily="18" charset="0"/>
              </a:rPr>
              <a:t>Humanities &amp; Humanistic Social Sciences </a:t>
            </a:r>
          </a:p>
          <a:p>
            <a:pPr algn="r">
              <a:lnSpc>
                <a:spcPct val="120000"/>
              </a:lnSpc>
            </a:pPr>
            <a:r>
              <a:rPr lang="en-US" sz="12400" spc="-5" dirty="0">
                <a:solidFill>
                  <a:schemeClr val="bg1"/>
                </a:solidFill>
                <a:latin typeface="+mn-lt"/>
                <a:cs typeface="Times New Roman" panose="02020603050405020304" pitchFamily="18" charset="0"/>
              </a:rPr>
              <a:t>(HHSS)</a:t>
            </a:r>
          </a:p>
          <a:p>
            <a:pPr algn="r"/>
            <a:endParaRPr lang="en-US" dirty="0"/>
          </a:p>
        </p:txBody>
      </p:sp>
      <p:sp>
        <p:nvSpPr>
          <p:cNvPr id="6" name="TextBox 5">
            <a:extLst>
              <a:ext uri="{FF2B5EF4-FFF2-40B4-BE49-F238E27FC236}">
                <a16:creationId xmlns:a16="http://schemas.microsoft.com/office/drawing/2014/main" id="{E776B664-F482-DCF1-297A-E64D837222A7}"/>
              </a:ext>
            </a:extLst>
          </p:cNvPr>
          <p:cNvSpPr txBox="1"/>
          <p:nvPr/>
        </p:nvSpPr>
        <p:spPr>
          <a:xfrm>
            <a:off x="228816" y="2055813"/>
            <a:ext cx="11556784" cy="4708981"/>
          </a:xfrm>
          <a:prstGeom prst="rect">
            <a:avLst/>
          </a:prstGeom>
          <a:noFill/>
        </p:spPr>
        <p:txBody>
          <a:bodyPr wrap="square">
            <a:spAutoFit/>
          </a:bodyPr>
          <a:lstStyle/>
          <a:p>
            <a:pPr>
              <a:spcAft>
                <a:spcPts val="600"/>
              </a:spcAft>
            </a:pPr>
            <a:r>
              <a:rPr lang="en-US" b="1" dirty="0">
                <a:solidFill>
                  <a:srgbClr val="991B1E"/>
                </a:solidFill>
              </a:rPr>
              <a:t>FOCUS</a:t>
            </a:r>
          </a:p>
          <a:p>
            <a:pPr>
              <a:spcAft>
                <a:spcPts val="600"/>
              </a:spcAft>
            </a:pPr>
            <a:r>
              <a:rPr lang="en-US" dirty="0"/>
              <a:t>A</a:t>
            </a:r>
            <a:r>
              <a:rPr lang="en-US" sz="1800" dirty="0">
                <a:effectLst/>
                <a:ea typeface="Times New Roman" panose="02020603050405020304" pitchFamily="18" charset="0"/>
              </a:rPr>
              <a:t>ims to promote creativity and excellence by supporting humanities and humanistic social science faculty in their individual and collective scholarly work.</a:t>
            </a:r>
          </a:p>
          <a:p>
            <a:r>
              <a:rPr lang="en-US" dirty="0">
                <a:ea typeface="Times New Roman" panose="02020603050405020304" pitchFamily="18" charset="0"/>
              </a:rPr>
              <a:t>Recognition</a:t>
            </a:r>
            <a:r>
              <a:rPr lang="en-US" sz="1800" dirty="0">
                <a:effectLst/>
                <a:ea typeface="Times New Roman" panose="02020603050405020304" pitchFamily="18" charset="0"/>
              </a:rPr>
              <a:t> of the importance of supporting faculty in the humanities and humanistic social sciences, given their invaluable perspective and consideration of cultural assumptions, patterns, and structures of thought. </a:t>
            </a:r>
          </a:p>
          <a:p>
            <a:endParaRPr lang="en-US" b="1" dirty="0">
              <a:solidFill>
                <a:srgbClr val="991B1E"/>
              </a:solidFill>
            </a:endParaRPr>
          </a:p>
          <a:p>
            <a:pPr>
              <a:spcAft>
                <a:spcPts val="600"/>
              </a:spcAft>
            </a:pPr>
            <a:r>
              <a:rPr lang="en-US" b="1" dirty="0">
                <a:solidFill>
                  <a:srgbClr val="991B1E"/>
                </a:solidFill>
              </a:rPr>
              <a:t>TOPICS</a:t>
            </a:r>
          </a:p>
          <a:p>
            <a:pPr>
              <a:spcAft>
                <a:spcPts val="600"/>
              </a:spcAft>
            </a:pPr>
            <a:r>
              <a:rPr lang="en-US" dirty="0"/>
              <a:t>Examples of HHSS focus areas include, but are not limited to, </a:t>
            </a:r>
          </a:p>
          <a:p>
            <a:pPr marL="457200" indent="-228600">
              <a:spcAft>
                <a:spcPts val="600"/>
              </a:spcAft>
              <a:buFont typeface="Arial" panose="020B0604020202020204" pitchFamily="34" charset="0"/>
              <a:buChar char="•"/>
            </a:pPr>
            <a:r>
              <a:rPr lang="en-US" dirty="0"/>
              <a:t>history, philosophy, law, religion, modern and ancient languages, political science, and psychology</a:t>
            </a:r>
          </a:p>
          <a:p>
            <a:pPr marL="457200" indent="-228600">
              <a:spcAft>
                <a:spcPts val="600"/>
              </a:spcAft>
              <a:buFont typeface="Arial" panose="020B0604020202020204" pitchFamily="34" charset="0"/>
              <a:buChar char="•"/>
            </a:pPr>
            <a:r>
              <a:rPr lang="en-US" dirty="0"/>
              <a:t>public humanities projects such as gallery exhibitions, arts programming, and the development of new high school, undergraduate, or graduate education curriculum. </a:t>
            </a:r>
          </a:p>
          <a:p>
            <a:pPr marL="457200" indent="-228600">
              <a:buFont typeface="Arial" panose="020B0604020202020204" pitchFamily="34" charset="0"/>
              <a:buChar char="•"/>
            </a:pPr>
            <a:r>
              <a:rPr lang="en-US" dirty="0"/>
              <a:t>Specific interdisciplinary topics that are of great importance and interest to local communities in Southern California, including climate change, sustainability, environmental health, social justice, racism, discrimination, and humanities / humanistic social science entrepreneurship.</a:t>
            </a:r>
          </a:p>
          <a:p>
            <a:endParaRPr lang="en-US" b="1" dirty="0">
              <a:solidFill>
                <a:srgbClr val="991B1E"/>
              </a:solidFill>
            </a:endParaRPr>
          </a:p>
        </p:txBody>
      </p:sp>
    </p:spTree>
    <p:extLst>
      <p:ext uri="{BB962C8B-B14F-4D97-AF65-F5344CB8AC3E}">
        <p14:creationId xmlns:p14="http://schemas.microsoft.com/office/powerpoint/2010/main" val="36732094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 </a:t>
            </a:r>
          </a:p>
        </p:txBody>
      </p:sp>
      <p:sp>
        <p:nvSpPr>
          <p:cNvPr id="3" name="Rectangle 2">
            <a:extLst>
              <a:ext uri="{FF2B5EF4-FFF2-40B4-BE49-F238E27FC236}">
                <a16:creationId xmlns:a16="http://schemas.microsoft.com/office/drawing/2014/main" id="{C38355DE-973C-ED62-13E9-E19556DE846E}"/>
              </a:ext>
            </a:extLst>
          </p:cNvPr>
          <p:cNvSpPr/>
          <p:nvPr/>
        </p:nvSpPr>
        <p:spPr>
          <a:xfrm>
            <a:off x="0" y="-1"/>
            <a:ext cx="12192000" cy="1517713"/>
          </a:xfrm>
          <a:prstGeom prst="rect">
            <a:avLst/>
          </a:prstGeom>
          <a:solidFill>
            <a:srgbClr val="991B1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Text&#10;&#10;Description automatically generated with medium confidence">
            <a:extLst>
              <a:ext uri="{FF2B5EF4-FFF2-40B4-BE49-F238E27FC236}">
                <a16:creationId xmlns:a16="http://schemas.microsoft.com/office/drawing/2014/main" id="{36C5AEB0-57DD-DFAC-5071-504ACFB7DC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816" y="278399"/>
            <a:ext cx="3517985" cy="1045303"/>
          </a:xfrm>
          <a:prstGeom prst="rect">
            <a:avLst/>
          </a:prstGeom>
        </p:spPr>
      </p:pic>
      <p:sp>
        <p:nvSpPr>
          <p:cNvPr id="2" name="Title 4">
            <a:extLst>
              <a:ext uri="{FF2B5EF4-FFF2-40B4-BE49-F238E27FC236}">
                <a16:creationId xmlns:a16="http://schemas.microsoft.com/office/drawing/2014/main" id="{D8C28996-DCE5-7C85-C883-81CDF9F837DA}"/>
              </a:ext>
            </a:extLst>
          </p:cNvPr>
          <p:cNvSpPr txBox="1">
            <a:spLocks/>
          </p:cNvSpPr>
          <p:nvPr/>
        </p:nvSpPr>
        <p:spPr>
          <a:xfrm>
            <a:off x="3975618" y="0"/>
            <a:ext cx="8216384" cy="1517713"/>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20000"/>
              </a:lnSpc>
            </a:pPr>
            <a:r>
              <a:rPr lang="en-US" sz="5100" dirty="0">
                <a:latin typeface="+mn-lt"/>
              </a:rPr>
              <a:t> </a:t>
            </a:r>
          </a:p>
          <a:p>
            <a:pPr algn="r">
              <a:lnSpc>
                <a:spcPct val="120000"/>
              </a:lnSpc>
            </a:pPr>
            <a:r>
              <a:rPr lang="en-US" sz="12400" spc="-5" dirty="0">
                <a:solidFill>
                  <a:schemeClr val="bg1"/>
                </a:solidFill>
                <a:latin typeface="+mn-lt"/>
                <a:cs typeface="Times New Roman" panose="02020603050405020304" pitchFamily="18" charset="0"/>
              </a:rPr>
              <a:t>Humanities &amp; Humanistic Social Sciences </a:t>
            </a:r>
          </a:p>
          <a:p>
            <a:pPr algn="r">
              <a:lnSpc>
                <a:spcPct val="120000"/>
              </a:lnSpc>
            </a:pPr>
            <a:r>
              <a:rPr lang="en-US" sz="12400" spc="-5" dirty="0">
                <a:solidFill>
                  <a:schemeClr val="bg1"/>
                </a:solidFill>
                <a:latin typeface="+mn-lt"/>
                <a:cs typeface="Times New Roman" panose="02020603050405020304" pitchFamily="18" charset="0"/>
              </a:rPr>
              <a:t>(HHSS)</a:t>
            </a:r>
          </a:p>
          <a:p>
            <a:pPr algn="r"/>
            <a:endParaRPr lang="en-US" dirty="0"/>
          </a:p>
        </p:txBody>
      </p:sp>
      <p:sp>
        <p:nvSpPr>
          <p:cNvPr id="6" name="TextBox 5">
            <a:extLst>
              <a:ext uri="{FF2B5EF4-FFF2-40B4-BE49-F238E27FC236}">
                <a16:creationId xmlns:a16="http://schemas.microsoft.com/office/drawing/2014/main" id="{19194CF6-5385-CCBD-8EFD-C3EF8AF8907F}"/>
              </a:ext>
            </a:extLst>
          </p:cNvPr>
          <p:cNvSpPr txBox="1"/>
          <p:nvPr/>
        </p:nvSpPr>
        <p:spPr>
          <a:xfrm>
            <a:off x="228816" y="2055812"/>
            <a:ext cx="11467884" cy="4555093"/>
          </a:xfrm>
          <a:prstGeom prst="rect">
            <a:avLst/>
          </a:prstGeom>
          <a:noFill/>
        </p:spPr>
        <p:txBody>
          <a:bodyPr wrap="square">
            <a:spAutoFit/>
          </a:bodyPr>
          <a:lstStyle/>
          <a:p>
            <a:r>
              <a:rPr lang="en-US" b="1" dirty="0">
                <a:solidFill>
                  <a:srgbClr val="991B1E"/>
                </a:solidFill>
              </a:rPr>
              <a:t>HHSS SCHOLARS AWARD</a:t>
            </a:r>
          </a:p>
          <a:p>
            <a:endParaRPr lang="en-US" dirty="0"/>
          </a:p>
          <a:p>
            <a:r>
              <a:rPr lang="en-US" dirty="0"/>
              <a:t>Development of a program (“mentoring” ). Allows faculty to be coached and receive advice on writing more competitive grant applications to external funding organizations.</a:t>
            </a:r>
          </a:p>
          <a:p>
            <a:endParaRPr lang="en-US" dirty="0"/>
          </a:p>
          <a:p>
            <a:pPr marL="457200" indent="-228600">
              <a:spcAft>
                <a:spcPts val="600"/>
              </a:spcAft>
              <a:buFont typeface="Arial" panose="020B0604020202020204" pitchFamily="34" charset="0"/>
              <a:buChar char="•"/>
            </a:pPr>
            <a:r>
              <a:rPr lang="en-US" dirty="0"/>
              <a:t>Provides funding to support a faculty coordinator (applicant PI) and up to 10 individual humanistic and humanistic social science faculty, from the assistant to full professor level. </a:t>
            </a:r>
          </a:p>
          <a:p>
            <a:pPr marL="457200" indent="-228600">
              <a:spcAft>
                <a:spcPts val="600"/>
              </a:spcAft>
              <a:buFont typeface="Arial" panose="020B0604020202020204" pitchFamily="34" charset="0"/>
              <a:buChar char="•"/>
            </a:pPr>
            <a:r>
              <a:rPr lang="en-US" dirty="0"/>
              <a:t>Supports an intensive, one-month summer workshop, which will meet at least once per week, with additional meetings for each of the faculty members with the coordinator.</a:t>
            </a:r>
          </a:p>
          <a:p>
            <a:pPr marL="457200" indent="-228600">
              <a:spcAft>
                <a:spcPts val="600"/>
              </a:spcAft>
              <a:buFont typeface="Arial" panose="020B0604020202020204" pitchFamily="34" charset="0"/>
              <a:buChar char="•"/>
            </a:pPr>
            <a:r>
              <a:rPr lang="en-US" dirty="0"/>
              <a:t>The coordinator, a faculty member, will provide guidance, advice, and an intensive hands-on tutorial in all aspects of preparation necessary for the submission of a grant to a federal funding agency, foundation, or other external funding source. </a:t>
            </a:r>
          </a:p>
          <a:p>
            <a:pPr marL="457200" indent="-228600">
              <a:spcAft>
                <a:spcPts val="600"/>
              </a:spcAft>
              <a:buFont typeface="Arial" panose="020B0604020202020204" pitchFamily="34" charset="0"/>
              <a:buChar char="•"/>
            </a:pPr>
            <a:r>
              <a:rPr lang="en-US" dirty="0"/>
              <a:t>Commitment to submit a grant application to a relevant funding agency by </a:t>
            </a:r>
            <a:r>
              <a:rPr lang="en-US" b="1" dirty="0"/>
              <a:t>June 30 </a:t>
            </a:r>
            <a:r>
              <a:rPr lang="en-US" dirty="0"/>
              <a:t>of the following year. </a:t>
            </a:r>
          </a:p>
          <a:p>
            <a:endParaRPr lang="en-US" b="1" dirty="0"/>
          </a:p>
          <a:p>
            <a:endParaRPr lang="en-US" dirty="0"/>
          </a:p>
        </p:txBody>
      </p:sp>
    </p:spTree>
    <p:extLst>
      <p:ext uri="{BB962C8B-B14F-4D97-AF65-F5344CB8AC3E}">
        <p14:creationId xmlns:p14="http://schemas.microsoft.com/office/powerpoint/2010/main" val="4168022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 </a:t>
            </a:r>
          </a:p>
        </p:txBody>
      </p:sp>
      <p:sp>
        <p:nvSpPr>
          <p:cNvPr id="3" name="Rectangle 2">
            <a:extLst>
              <a:ext uri="{FF2B5EF4-FFF2-40B4-BE49-F238E27FC236}">
                <a16:creationId xmlns:a16="http://schemas.microsoft.com/office/drawing/2014/main" id="{C38355DE-973C-ED62-13E9-E19556DE846E}"/>
              </a:ext>
            </a:extLst>
          </p:cNvPr>
          <p:cNvSpPr/>
          <p:nvPr/>
        </p:nvSpPr>
        <p:spPr>
          <a:xfrm>
            <a:off x="0" y="-1"/>
            <a:ext cx="12192000" cy="1517713"/>
          </a:xfrm>
          <a:prstGeom prst="rect">
            <a:avLst/>
          </a:prstGeom>
          <a:solidFill>
            <a:srgbClr val="991B1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Text&#10;&#10;Description automatically generated with medium confidence">
            <a:extLst>
              <a:ext uri="{FF2B5EF4-FFF2-40B4-BE49-F238E27FC236}">
                <a16:creationId xmlns:a16="http://schemas.microsoft.com/office/drawing/2014/main" id="{36C5AEB0-57DD-DFAC-5071-504ACFB7DC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816" y="278399"/>
            <a:ext cx="3517985" cy="1045303"/>
          </a:xfrm>
          <a:prstGeom prst="rect">
            <a:avLst/>
          </a:prstGeom>
        </p:spPr>
      </p:pic>
      <p:sp>
        <p:nvSpPr>
          <p:cNvPr id="2" name="Title 4">
            <a:extLst>
              <a:ext uri="{FF2B5EF4-FFF2-40B4-BE49-F238E27FC236}">
                <a16:creationId xmlns:a16="http://schemas.microsoft.com/office/drawing/2014/main" id="{D8C28996-DCE5-7C85-C883-81CDF9F837DA}"/>
              </a:ext>
            </a:extLst>
          </p:cNvPr>
          <p:cNvSpPr txBox="1">
            <a:spLocks/>
          </p:cNvSpPr>
          <p:nvPr/>
        </p:nvSpPr>
        <p:spPr>
          <a:xfrm>
            <a:off x="3975618" y="0"/>
            <a:ext cx="8216384" cy="1517713"/>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20000"/>
              </a:lnSpc>
            </a:pPr>
            <a:r>
              <a:rPr lang="en-US" sz="5100" dirty="0">
                <a:latin typeface="+mn-lt"/>
              </a:rPr>
              <a:t> </a:t>
            </a:r>
          </a:p>
          <a:p>
            <a:pPr algn="r">
              <a:lnSpc>
                <a:spcPct val="120000"/>
              </a:lnSpc>
            </a:pPr>
            <a:r>
              <a:rPr lang="en-US" sz="12400" spc="-5" dirty="0">
                <a:solidFill>
                  <a:schemeClr val="bg1"/>
                </a:solidFill>
                <a:latin typeface="+mn-lt"/>
                <a:cs typeface="Times New Roman" panose="02020603050405020304" pitchFamily="18" charset="0"/>
              </a:rPr>
              <a:t>Humanities &amp; Humanistic Social Sciences </a:t>
            </a:r>
          </a:p>
          <a:p>
            <a:pPr algn="r">
              <a:lnSpc>
                <a:spcPct val="120000"/>
              </a:lnSpc>
            </a:pPr>
            <a:r>
              <a:rPr lang="en-US" sz="12400" spc="-5" dirty="0">
                <a:solidFill>
                  <a:schemeClr val="bg1"/>
                </a:solidFill>
                <a:latin typeface="+mn-lt"/>
                <a:cs typeface="Times New Roman" panose="02020603050405020304" pitchFamily="18" charset="0"/>
              </a:rPr>
              <a:t>(HHSS)</a:t>
            </a:r>
          </a:p>
          <a:p>
            <a:pPr algn="r"/>
            <a:endParaRPr lang="en-US" dirty="0"/>
          </a:p>
        </p:txBody>
      </p:sp>
      <p:sp>
        <p:nvSpPr>
          <p:cNvPr id="6" name="TextBox 5">
            <a:extLst>
              <a:ext uri="{FF2B5EF4-FFF2-40B4-BE49-F238E27FC236}">
                <a16:creationId xmlns:a16="http://schemas.microsoft.com/office/drawing/2014/main" id="{19194CF6-5385-CCBD-8EFD-C3EF8AF8907F}"/>
              </a:ext>
            </a:extLst>
          </p:cNvPr>
          <p:cNvSpPr txBox="1"/>
          <p:nvPr/>
        </p:nvSpPr>
        <p:spPr>
          <a:xfrm>
            <a:off x="228816" y="2055812"/>
            <a:ext cx="11467884" cy="3370153"/>
          </a:xfrm>
          <a:prstGeom prst="rect">
            <a:avLst/>
          </a:prstGeom>
          <a:noFill/>
        </p:spPr>
        <p:txBody>
          <a:bodyPr wrap="square">
            <a:spAutoFit/>
          </a:bodyPr>
          <a:lstStyle/>
          <a:p>
            <a:r>
              <a:rPr lang="en-US" b="1" dirty="0">
                <a:solidFill>
                  <a:srgbClr val="991B1E"/>
                </a:solidFill>
              </a:rPr>
              <a:t>HHSS INITIATIVE AWARD</a:t>
            </a:r>
          </a:p>
          <a:p>
            <a:endParaRPr lang="en-US" b="1" dirty="0">
              <a:solidFill>
                <a:srgbClr val="991B1E"/>
              </a:solidFill>
            </a:endParaRPr>
          </a:p>
          <a:p>
            <a:r>
              <a:rPr lang="en-US" dirty="0"/>
              <a:t>Is focused on a larger collaborative effort that includes multiple humanists and humanistic social scientists.</a:t>
            </a:r>
          </a:p>
          <a:p>
            <a:endParaRPr lang="en-US" dirty="0"/>
          </a:p>
          <a:p>
            <a:pPr marL="457200" indent="-228600">
              <a:spcAft>
                <a:spcPts val="600"/>
              </a:spcAft>
              <a:buFont typeface="Arial" panose="020B0604020202020204" pitchFamily="34" charset="0"/>
              <a:buChar char="•"/>
            </a:pPr>
            <a:r>
              <a:rPr lang="en-US" dirty="0"/>
              <a:t>Provides funding for research projects/ scholarly work focused on humanities and humanistic social science-related topics that are interdisciplinary in scope and could lead to future external funding from an external funding source, e.g., federal funding agencies and foundations.</a:t>
            </a:r>
          </a:p>
          <a:p>
            <a:pPr marL="457200" indent="-228600">
              <a:spcAft>
                <a:spcPts val="600"/>
              </a:spcAft>
              <a:buFont typeface="Arial" panose="020B0604020202020204" pitchFamily="34" charset="0"/>
              <a:buChar char="•"/>
            </a:pPr>
            <a:r>
              <a:rPr lang="en-US" dirty="0"/>
              <a:t>Applicants are strongly encouraged to develop interdisciplinary proposals that bridge multiple disciplines in the humanities, humanistic social sciences. </a:t>
            </a:r>
          </a:p>
          <a:p>
            <a:pPr marL="457200" indent="-228600">
              <a:spcAft>
                <a:spcPts val="600"/>
              </a:spcAft>
              <a:buFont typeface="Arial" panose="020B0604020202020204" pitchFamily="34" charset="0"/>
              <a:buChar char="•"/>
            </a:pPr>
            <a:r>
              <a:rPr lang="en-US" dirty="0"/>
              <a:t>Proposals that also include the arts and other disciplines are also encouraged.</a:t>
            </a:r>
          </a:p>
          <a:p>
            <a:endParaRPr lang="en-US" dirty="0"/>
          </a:p>
        </p:txBody>
      </p:sp>
    </p:spTree>
    <p:extLst>
      <p:ext uri="{BB962C8B-B14F-4D97-AF65-F5344CB8AC3E}">
        <p14:creationId xmlns:p14="http://schemas.microsoft.com/office/powerpoint/2010/main" val="10288136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 </a:t>
            </a:r>
          </a:p>
        </p:txBody>
      </p:sp>
      <p:sp>
        <p:nvSpPr>
          <p:cNvPr id="3" name="Rectangle 2">
            <a:extLst>
              <a:ext uri="{FF2B5EF4-FFF2-40B4-BE49-F238E27FC236}">
                <a16:creationId xmlns:a16="http://schemas.microsoft.com/office/drawing/2014/main" id="{C38355DE-973C-ED62-13E9-E19556DE846E}"/>
              </a:ext>
            </a:extLst>
          </p:cNvPr>
          <p:cNvSpPr/>
          <p:nvPr/>
        </p:nvSpPr>
        <p:spPr>
          <a:xfrm>
            <a:off x="0" y="-1"/>
            <a:ext cx="12192000" cy="1517713"/>
          </a:xfrm>
          <a:prstGeom prst="rect">
            <a:avLst/>
          </a:prstGeom>
          <a:solidFill>
            <a:srgbClr val="991B1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Text&#10;&#10;Description automatically generated with medium confidence">
            <a:extLst>
              <a:ext uri="{FF2B5EF4-FFF2-40B4-BE49-F238E27FC236}">
                <a16:creationId xmlns:a16="http://schemas.microsoft.com/office/drawing/2014/main" id="{36C5AEB0-57DD-DFAC-5071-504ACFB7DC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816" y="278399"/>
            <a:ext cx="3517985" cy="1045303"/>
          </a:xfrm>
          <a:prstGeom prst="rect">
            <a:avLst/>
          </a:prstGeom>
        </p:spPr>
      </p:pic>
      <p:sp>
        <p:nvSpPr>
          <p:cNvPr id="4" name="Title 4">
            <a:extLst>
              <a:ext uri="{FF2B5EF4-FFF2-40B4-BE49-F238E27FC236}">
                <a16:creationId xmlns:a16="http://schemas.microsoft.com/office/drawing/2014/main" id="{37DCEAD4-2B1D-9EAD-6238-8DDF68A55EB6}"/>
              </a:ext>
            </a:extLst>
          </p:cNvPr>
          <p:cNvSpPr txBox="1">
            <a:spLocks/>
          </p:cNvSpPr>
          <p:nvPr/>
        </p:nvSpPr>
        <p:spPr>
          <a:xfrm>
            <a:off x="3975618" y="0"/>
            <a:ext cx="8216384" cy="1517713"/>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20000"/>
              </a:lnSpc>
            </a:pPr>
            <a:r>
              <a:rPr lang="en-US" sz="5100" dirty="0">
                <a:latin typeface="+mn-lt"/>
              </a:rPr>
              <a:t> </a:t>
            </a:r>
          </a:p>
          <a:p>
            <a:pPr algn="r">
              <a:lnSpc>
                <a:spcPct val="120000"/>
              </a:lnSpc>
            </a:pPr>
            <a:r>
              <a:rPr lang="en-US" sz="12400" spc="-5" dirty="0">
                <a:solidFill>
                  <a:schemeClr val="bg1"/>
                </a:solidFill>
                <a:latin typeface="+mn-lt"/>
                <a:cs typeface="Times New Roman" panose="02020603050405020304" pitchFamily="18" charset="0"/>
              </a:rPr>
              <a:t>Howard Hughes Medical Institute Mentorship Award </a:t>
            </a:r>
            <a:r>
              <a:rPr lang="en-US" sz="9600" spc="-5" dirty="0">
                <a:solidFill>
                  <a:schemeClr val="bg1"/>
                </a:solidFill>
                <a:latin typeface="+mn-lt"/>
                <a:cs typeface="Times New Roman" panose="02020603050405020304" pitchFamily="18" charset="0"/>
              </a:rPr>
              <a:t>(HHMI) </a:t>
            </a:r>
            <a:endParaRPr lang="en-US" dirty="0"/>
          </a:p>
        </p:txBody>
      </p:sp>
      <p:sp>
        <p:nvSpPr>
          <p:cNvPr id="7" name="TextBox 6">
            <a:extLst>
              <a:ext uri="{FF2B5EF4-FFF2-40B4-BE49-F238E27FC236}">
                <a16:creationId xmlns:a16="http://schemas.microsoft.com/office/drawing/2014/main" id="{5C448E62-4657-13D2-A85A-8483779FBD7B}"/>
              </a:ext>
            </a:extLst>
          </p:cNvPr>
          <p:cNvSpPr txBox="1"/>
          <p:nvPr/>
        </p:nvSpPr>
        <p:spPr>
          <a:xfrm>
            <a:off x="228816" y="2055813"/>
            <a:ext cx="11391684" cy="3493264"/>
          </a:xfrm>
          <a:prstGeom prst="rect">
            <a:avLst/>
          </a:prstGeom>
          <a:noFill/>
        </p:spPr>
        <p:txBody>
          <a:bodyPr wrap="square">
            <a:spAutoFit/>
          </a:bodyPr>
          <a:lstStyle/>
          <a:p>
            <a:pPr>
              <a:spcAft>
                <a:spcPts val="600"/>
              </a:spcAft>
            </a:pPr>
            <a:r>
              <a:rPr lang="en-US" sz="1800" b="1" dirty="0">
                <a:solidFill>
                  <a:srgbClr val="991B1E"/>
                </a:solidFill>
                <a:effectLst/>
                <a:ea typeface="Times New Roman" panose="02020603050405020304" pitchFamily="18" charset="0"/>
              </a:rPr>
              <a:t>FOCUS</a:t>
            </a:r>
          </a:p>
          <a:p>
            <a:r>
              <a:rPr lang="en-US" dirty="0">
                <a:ea typeface="Times New Roman" panose="02020603050405020304" pitchFamily="18" charset="0"/>
              </a:rPr>
              <a:t>T</a:t>
            </a:r>
            <a:r>
              <a:rPr lang="en-US" sz="1800" dirty="0">
                <a:effectLst/>
                <a:ea typeface="Times New Roman" panose="02020603050405020304" pitchFamily="18" charset="0"/>
              </a:rPr>
              <a:t>o enhance the USC researcher pool and the quality of research being conducted by preparing highly qualified researchers to apply to the HHMI Investigator Program. </a:t>
            </a:r>
          </a:p>
          <a:p>
            <a:endParaRPr lang="en-US" dirty="0"/>
          </a:p>
          <a:p>
            <a:r>
              <a:rPr lang="en-US" dirty="0"/>
              <a:t>HHMI is a nonprofit research organization and philanthropy that is the largest private biomedical research institution in the nation.</a:t>
            </a:r>
          </a:p>
          <a:p>
            <a:endParaRPr lang="en-US" dirty="0"/>
          </a:p>
          <a:p>
            <a:r>
              <a:rPr lang="en-US" dirty="0"/>
              <a:t>The HHMI Investigator Program employs nearly 300 scientists who lead research labs at more than 60 top universities, colleges, and other research institutions nationwide. </a:t>
            </a:r>
          </a:p>
          <a:p>
            <a:endParaRPr lang="en-US" dirty="0"/>
          </a:p>
          <a:p>
            <a:endParaRPr lang="en-US" dirty="0"/>
          </a:p>
          <a:p>
            <a:pPr algn="ctr"/>
            <a:r>
              <a:rPr lang="en-US" dirty="0"/>
              <a:t>Currently, USC does not have any active HHMI Investigators</a:t>
            </a:r>
          </a:p>
        </p:txBody>
      </p:sp>
    </p:spTree>
    <p:extLst>
      <p:ext uri="{BB962C8B-B14F-4D97-AF65-F5344CB8AC3E}">
        <p14:creationId xmlns:p14="http://schemas.microsoft.com/office/powerpoint/2010/main" val="29648839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 </a:t>
            </a:r>
          </a:p>
        </p:txBody>
      </p:sp>
      <p:sp>
        <p:nvSpPr>
          <p:cNvPr id="3" name="Rectangle 2">
            <a:extLst>
              <a:ext uri="{FF2B5EF4-FFF2-40B4-BE49-F238E27FC236}">
                <a16:creationId xmlns:a16="http://schemas.microsoft.com/office/drawing/2014/main" id="{C38355DE-973C-ED62-13E9-E19556DE846E}"/>
              </a:ext>
            </a:extLst>
          </p:cNvPr>
          <p:cNvSpPr/>
          <p:nvPr/>
        </p:nvSpPr>
        <p:spPr>
          <a:xfrm>
            <a:off x="0" y="-1"/>
            <a:ext cx="12192000" cy="1517713"/>
          </a:xfrm>
          <a:prstGeom prst="rect">
            <a:avLst/>
          </a:prstGeom>
          <a:solidFill>
            <a:srgbClr val="991B1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Text&#10;&#10;Description automatically generated with medium confidence">
            <a:extLst>
              <a:ext uri="{FF2B5EF4-FFF2-40B4-BE49-F238E27FC236}">
                <a16:creationId xmlns:a16="http://schemas.microsoft.com/office/drawing/2014/main" id="{36C5AEB0-57DD-DFAC-5071-504ACFB7DC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816" y="278399"/>
            <a:ext cx="3517985" cy="1045303"/>
          </a:xfrm>
          <a:prstGeom prst="rect">
            <a:avLst/>
          </a:prstGeom>
        </p:spPr>
      </p:pic>
      <p:sp>
        <p:nvSpPr>
          <p:cNvPr id="4" name="Title 4">
            <a:extLst>
              <a:ext uri="{FF2B5EF4-FFF2-40B4-BE49-F238E27FC236}">
                <a16:creationId xmlns:a16="http://schemas.microsoft.com/office/drawing/2014/main" id="{F324AF3F-04EF-CB2C-2A79-2A180A1AFA15}"/>
              </a:ext>
            </a:extLst>
          </p:cNvPr>
          <p:cNvSpPr txBox="1">
            <a:spLocks/>
          </p:cNvSpPr>
          <p:nvPr/>
        </p:nvSpPr>
        <p:spPr>
          <a:xfrm>
            <a:off x="3975618" y="0"/>
            <a:ext cx="8216384" cy="1517713"/>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20000"/>
              </a:lnSpc>
            </a:pPr>
            <a:r>
              <a:rPr lang="en-US" sz="5100" dirty="0">
                <a:latin typeface="+mn-lt"/>
              </a:rPr>
              <a:t> </a:t>
            </a:r>
          </a:p>
          <a:p>
            <a:pPr algn="r">
              <a:lnSpc>
                <a:spcPct val="120000"/>
              </a:lnSpc>
            </a:pPr>
            <a:r>
              <a:rPr lang="en-US" sz="12400" spc="-5" dirty="0">
                <a:solidFill>
                  <a:schemeClr val="bg1"/>
                </a:solidFill>
                <a:latin typeface="+mn-lt"/>
                <a:cs typeface="Times New Roman" panose="02020603050405020304" pitchFamily="18" charset="0"/>
              </a:rPr>
              <a:t>Howard Hughes Medical Institute Mentorship Award </a:t>
            </a:r>
            <a:r>
              <a:rPr lang="en-US" sz="9600" spc="-5" dirty="0">
                <a:solidFill>
                  <a:schemeClr val="bg1"/>
                </a:solidFill>
                <a:latin typeface="+mn-lt"/>
                <a:cs typeface="Times New Roman" panose="02020603050405020304" pitchFamily="18" charset="0"/>
              </a:rPr>
              <a:t>(HHMI) </a:t>
            </a:r>
            <a:endParaRPr lang="en-US" dirty="0"/>
          </a:p>
        </p:txBody>
      </p:sp>
      <p:sp>
        <p:nvSpPr>
          <p:cNvPr id="7" name="TextBox 6">
            <a:extLst>
              <a:ext uri="{FF2B5EF4-FFF2-40B4-BE49-F238E27FC236}">
                <a16:creationId xmlns:a16="http://schemas.microsoft.com/office/drawing/2014/main" id="{3FE77DE0-5F3D-174C-D317-7C4EFC14A5FF}"/>
              </a:ext>
            </a:extLst>
          </p:cNvPr>
          <p:cNvSpPr txBox="1"/>
          <p:nvPr/>
        </p:nvSpPr>
        <p:spPr>
          <a:xfrm>
            <a:off x="228816" y="2133164"/>
            <a:ext cx="11563134" cy="3139321"/>
          </a:xfrm>
          <a:prstGeom prst="rect">
            <a:avLst/>
          </a:prstGeom>
          <a:noFill/>
        </p:spPr>
        <p:txBody>
          <a:bodyPr wrap="square">
            <a:spAutoFit/>
          </a:bodyPr>
          <a:lstStyle/>
          <a:p>
            <a:r>
              <a:rPr lang="en-US" b="1" dirty="0">
                <a:solidFill>
                  <a:srgbClr val="991B1E"/>
                </a:solidFill>
              </a:rPr>
              <a:t>PROGRAM OBJECTIVES</a:t>
            </a:r>
          </a:p>
          <a:p>
            <a:endParaRPr lang="en-US" dirty="0"/>
          </a:p>
          <a:p>
            <a:r>
              <a:rPr lang="en-US" dirty="0"/>
              <a:t>The primary objective of the HHMI Mentorship Award is to prepare USC researchers with a research and mentoring experience by which they are well prepared to submit a highly competitive application for an open position in the HHMI Investigator Program during a future Open Competition. </a:t>
            </a:r>
          </a:p>
          <a:p>
            <a:endParaRPr lang="en-US" dirty="0"/>
          </a:p>
          <a:p>
            <a:r>
              <a:rPr lang="en-US" dirty="0"/>
              <a:t>The R&amp;I HHMI Mentorship Award will support travel and living expenses for a researcher to travel to an HHMI laboratory and conduct a research project under the mentorship of an HHMI investigator. </a:t>
            </a:r>
          </a:p>
          <a:p>
            <a:endParaRPr lang="en-US" dirty="0"/>
          </a:p>
          <a:p>
            <a:r>
              <a:rPr lang="en-US" b="1" dirty="0"/>
              <a:t>Research topics: </a:t>
            </a:r>
            <a:r>
              <a:rPr lang="en-US" dirty="0"/>
              <a:t>Applications submitted to this RFP should detail potential research of relevance to and align with active HHMI Investigator Program research projects/programs. </a:t>
            </a:r>
          </a:p>
        </p:txBody>
      </p:sp>
    </p:spTree>
    <p:extLst>
      <p:ext uri="{BB962C8B-B14F-4D97-AF65-F5344CB8AC3E}">
        <p14:creationId xmlns:p14="http://schemas.microsoft.com/office/powerpoint/2010/main" val="117575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 </a:t>
            </a:r>
          </a:p>
        </p:txBody>
      </p:sp>
      <p:sp>
        <p:nvSpPr>
          <p:cNvPr id="3" name="Rectangle 2">
            <a:extLst>
              <a:ext uri="{FF2B5EF4-FFF2-40B4-BE49-F238E27FC236}">
                <a16:creationId xmlns:a16="http://schemas.microsoft.com/office/drawing/2014/main" id="{C38355DE-973C-ED62-13E9-E19556DE846E}"/>
              </a:ext>
            </a:extLst>
          </p:cNvPr>
          <p:cNvSpPr/>
          <p:nvPr/>
        </p:nvSpPr>
        <p:spPr>
          <a:xfrm>
            <a:off x="0" y="-1"/>
            <a:ext cx="12192000" cy="1517713"/>
          </a:xfrm>
          <a:prstGeom prst="rect">
            <a:avLst/>
          </a:prstGeom>
          <a:solidFill>
            <a:srgbClr val="991B1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Text&#10;&#10;Description automatically generated with medium confidence">
            <a:extLst>
              <a:ext uri="{FF2B5EF4-FFF2-40B4-BE49-F238E27FC236}">
                <a16:creationId xmlns:a16="http://schemas.microsoft.com/office/drawing/2014/main" id="{36C5AEB0-57DD-DFAC-5071-504ACFB7DC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816" y="278399"/>
            <a:ext cx="3517985" cy="1045303"/>
          </a:xfrm>
          <a:prstGeom prst="rect">
            <a:avLst/>
          </a:prstGeom>
        </p:spPr>
      </p:pic>
      <p:sp>
        <p:nvSpPr>
          <p:cNvPr id="4" name="Title 4">
            <a:extLst>
              <a:ext uri="{FF2B5EF4-FFF2-40B4-BE49-F238E27FC236}">
                <a16:creationId xmlns:a16="http://schemas.microsoft.com/office/drawing/2014/main" id="{37DCEAD4-2B1D-9EAD-6238-8DDF68A55EB6}"/>
              </a:ext>
            </a:extLst>
          </p:cNvPr>
          <p:cNvSpPr txBox="1">
            <a:spLocks/>
          </p:cNvSpPr>
          <p:nvPr/>
        </p:nvSpPr>
        <p:spPr>
          <a:xfrm>
            <a:off x="3975618" y="0"/>
            <a:ext cx="8216384" cy="1517713"/>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20000"/>
              </a:lnSpc>
            </a:pPr>
            <a:r>
              <a:rPr lang="en-US" sz="5100" dirty="0">
                <a:latin typeface="+mn-lt"/>
              </a:rPr>
              <a:t> </a:t>
            </a:r>
          </a:p>
          <a:p>
            <a:pPr algn="r">
              <a:lnSpc>
                <a:spcPct val="120000"/>
              </a:lnSpc>
            </a:pPr>
            <a:r>
              <a:rPr lang="en-US" sz="12400" spc="-5" dirty="0">
                <a:solidFill>
                  <a:schemeClr val="bg1"/>
                </a:solidFill>
                <a:latin typeface="+mn-lt"/>
                <a:cs typeface="Times New Roman" panose="02020603050405020304" pitchFamily="18" charset="0"/>
              </a:rPr>
              <a:t>Howard Hughes Medical Institute Mentorship Award </a:t>
            </a:r>
            <a:r>
              <a:rPr lang="en-US" sz="9600" spc="-5" dirty="0">
                <a:solidFill>
                  <a:schemeClr val="bg1"/>
                </a:solidFill>
                <a:latin typeface="+mn-lt"/>
                <a:cs typeface="Times New Roman" panose="02020603050405020304" pitchFamily="18" charset="0"/>
              </a:rPr>
              <a:t>(HHMI) </a:t>
            </a:r>
            <a:endParaRPr lang="en-US" dirty="0"/>
          </a:p>
        </p:txBody>
      </p:sp>
      <p:sp>
        <p:nvSpPr>
          <p:cNvPr id="6" name="TextBox 5">
            <a:extLst>
              <a:ext uri="{FF2B5EF4-FFF2-40B4-BE49-F238E27FC236}">
                <a16:creationId xmlns:a16="http://schemas.microsoft.com/office/drawing/2014/main" id="{1A14980C-DA86-6215-983D-CA666867A2B4}"/>
              </a:ext>
            </a:extLst>
          </p:cNvPr>
          <p:cNvSpPr txBox="1"/>
          <p:nvPr/>
        </p:nvSpPr>
        <p:spPr>
          <a:xfrm>
            <a:off x="228816" y="2055813"/>
            <a:ext cx="11652034" cy="4324261"/>
          </a:xfrm>
          <a:prstGeom prst="rect">
            <a:avLst/>
          </a:prstGeom>
          <a:noFill/>
        </p:spPr>
        <p:txBody>
          <a:bodyPr wrap="square">
            <a:spAutoFit/>
          </a:bodyPr>
          <a:lstStyle/>
          <a:p>
            <a:r>
              <a:rPr lang="en-US" b="1" dirty="0">
                <a:solidFill>
                  <a:srgbClr val="991B1E"/>
                </a:solidFill>
              </a:rPr>
              <a:t>NOMINATION PROCESS</a:t>
            </a:r>
          </a:p>
          <a:p>
            <a:endParaRPr lang="en-US" b="1" dirty="0">
              <a:solidFill>
                <a:srgbClr val="991B1E"/>
              </a:solidFill>
            </a:endParaRPr>
          </a:p>
          <a:p>
            <a:r>
              <a:rPr lang="en-US" dirty="0"/>
              <a:t>Applicants to the program will only be accepted if they are nominated by the dean of one of six schools who oversees their research. </a:t>
            </a:r>
          </a:p>
          <a:p>
            <a:endParaRPr lang="en-US" dirty="0"/>
          </a:p>
          <a:p>
            <a:r>
              <a:rPr lang="en-US" dirty="0"/>
              <a:t>A nomination letter from the dean is required. </a:t>
            </a:r>
          </a:p>
          <a:p>
            <a:endParaRPr lang="en-US" dirty="0"/>
          </a:p>
          <a:p>
            <a:pPr>
              <a:spcAft>
                <a:spcPts val="600"/>
              </a:spcAft>
            </a:pPr>
            <a:r>
              <a:rPr lang="en-US" dirty="0"/>
              <a:t>This competition is limited to researchers from these six schools because this is where research relevant to the HHMI mission is conducted at USC. Each of the six schools can nominate up to two faculty members, and they include:</a:t>
            </a:r>
          </a:p>
          <a:p>
            <a:pPr marL="457200" indent="-228600"/>
            <a:r>
              <a:rPr lang="en-US" dirty="0"/>
              <a:t>•	Davis School of Gerontology</a:t>
            </a:r>
          </a:p>
          <a:p>
            <a:pPr marL="457200" indent="-228600"/>
            <a:r>
              <a:rPr lang="en-US" dirty="0"/>
              <a:t>•	Dornsife College of Letters, Arts, and Sciences</a:t>
            </a:r>
          </a:p>
          <a:p>
            <a:pPr marL="457200" indent="-228600"/>
            <a:r>
              <a:rPr lang="en-US" dirty="0"/>
              <a:t>•	Keck School of Medicine </a:t>
            </a:r>
          </a:p>
          <a:p>
            <a:pPr marL="457200" indent="-228600"/>
            <a:r>
              <a:rPr lang="en-US" dirty="0"/>
              <a:t>•	Mann School of Pharmacy</a:t>
            </a:r>
          </a:p>
          <a:p>
            <a:pPr marL="457200" indent="-228600"/>
            <a:r>
              <a:rPr lang="en-US" dirty="0"/>
              <a:t>•	Ostrow School of Dentistry</a:t>
            </a:r>
          </a:p>
          <a:p>
            <a:pPr marL="457200" indent="-228600"/>
            <a:r>
              <a:rPr lang="en-US" dirty="0"/>
              <a:t>•	Viterbi School of Engineering</a:t>
            </a:r>
          </a:p>
        </p:txBody>
      </p:sp>
    </p:spTree>
    <p:extLst>
      <p:ext uri="{BB962C8B-B14F-4D97-AF65-F5344CB8AC3E}">
        <p14:creationId xmlns:p14="http://schemas.microsoft.com/office/powerpoint/2010/main" val="3178731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 </a:t>
            </a:r>
          </a:p>
        </p:txBody>
      </p:sp>
      <p:sp>
        <p:nvSpPr>
          <p:cNvPr id="3" name="Rectangle 2">
            <a:extLst>
              <a:ext uri="{FF2B5EF4-FFF2-40B4-BE49-F238E27FC236}">
                <a16:creationId xmlns:a16="http://schemas.microsoft.com/office/drawing/2014/main" id="{C38355DE-973C-ED62-13E9-E19556DE846E}"/>
              </a:ext>
            </a:extLst>
          </p:cNvPr>
          <p:cNvSpPr/>
          <p:nvPr/>
        </p:nvSpPr>
        <p:spPr>
          <a:xfrm>
            <a:off x="0" y="-1"/>
            <a:ext cx="12192000" cy="1517713"/>
          </a:xfrm>
          <a:prstGeom prst="rect">
            <a:avLst/>
          </a:prstGeom>
          <a:solidFill>
            <a:srgbClr val="991B1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Text&#10;&#10;Description automatically generated with medium confidence">
            <a:extLst>
              <a:ext uri="{FF2B5EF4-FFF2-40B4-BE49-F238E27FC236}">
                <a16:creationId xmlns:a16="http://schemas.microsoft.com/office/drawing/2014/main" id="{36C5AEB0-57DD-DFAC-5071-504ACFB7DC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816" y="278399"/>
            <a:ext cx="3517985" cy="1045303"/>
          </a:xfrm>
          <a:prstGeom prst="rect">
            <a:avLst/>
          </a:prstGeom>
        </p:spPr>
      </p:pic>
      <p:sp>
        <p:nvSpPr>
          <p:cNvPr id="4" name="Title 4">
            <a:extLst>
              <a:ext uri="{FF2B5EF4-FFF2-40B4-BE49-F238E27FC236}">
                <a16:creationId xmlns:a16="http://schemas.microsoft.com/office/drawing/2014/main" id="{F324AF3F-04EF-CB2C-2A79-2A180A1AFA15}"/>
              </a:ext>
            </a:extLst>
          </p:cNvPr>
          <p:cNvSpPr txBox="1">
            <a:spLocks/>
          </p:cNvSpPr>
          <p:nvPr/>
        </p:nvSpPr>
        <p:spPr>
          <a:xfrm>
            <a:off x="3975618" y="0"/>
            <a:ext cx="8216384" cy="1517713"/>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20000"/>
              </a:lnSpc>
            </a:pPr>
            <a:r>
              <a:rPr lang="en-US" sz="5100" dirty="0">
                <a:latin typeface="+mn-lt"/>
              </a:rPr>
              <a:t> </a:t>
            </a:r>
          </a:p>
          <a:p>
            <a:pPr algn="r">
              <a:lnSpc>
                <a:spcPct val="120000"/>
              </a:lnSpc>
            </a:pPr>
            <a:r>
              <a:rPr lang="en-US" sz="12400" spc="-5" dirty="0">
                <a:solidFill>
                  <a:schemeClr val="bg1"/>
                </a:solidFill>
                <a:latin typeface="+mn-lt"/>
                <a:cs typeface="Times New Roman" panose="02020603050405020304" pitchFamily="18" charset="0"/>
              </a:rPr>
              <a:t>Institutional Training Planning Award</a:t>
            </a:r>
          </a:p>
          <a:p>
            <a:pPr algn="r">
              <a:lnSpc>
                <a:spcPct val="120000"/>
              </a:lnSpc>
            </a:pPr>
            <a:r>
              <a:rPr lang="en-US" sz="12400" spc="-5" dirty="0">
                <a:solidFill>
                  <a:schemeClr val="bg1"/>
                </a:solidFill>
                <a:latin typeface="+mn-lt"/>
                <a:cs typeface="Times New Roman" panose="02020603050405020304" pitchFamily="18" charset="0"/>
              </a:rPr>
              <a:t>(ITPA)</a:t>
            </a:r>
            <a:endParaRPr lang="en-US" dirty="0"/>
          </a:p>
        </p:txBody>
      </p:sp>
      <p:sp>
        <p:nvSpPr>
          <p:cNvPr id="6" name="TextBox 5">
            <a:extLst>
              <a:ext uri="{FF2B5EF4-FFF2-40B4-BE49-F238E27FC236}">
                <a16:creationId xmlns:a16="http://schemas.microsoft.com/office/drawing/2014/main" id="{BB9251C0-7420-9565-EDAB-F43BDAA6EC3D}"/>
              </a:ext>
            </a:extLst>
          </p:cNvPr>
          <p:cNvSpPr txBox="1"/>
          <p:nvPr/>
        </p:nvSpPr>
        <p:spPr>
          <a:xfrm>
            <a:off x="158966" y="2005013"/>
            <a:ext cx="11449378" cy="3447098"/>
          </a:xfrm>
          <a:prstGeom prst="rect">
            <a:avLst/>
          </a:prstGeom>
          <a:noFill/>
        </p:spPr>
        <p:txBody>
          <a:bodyPr wrap="square">
            <a:spAutoFit/>
          </a:bodyPr>
          <a:lstStyle/>
          <a:p>
            <a:r>
              <a:rPr lang="en-US" b="1" dirty="0">
                <a:solidFill>
                  <a:srgbClr val="991B1E"/>
                </a:solidFill>
                <a:latin typeface="+mj-lt"/>
              </a:rPr>
              <a:t>FOCUS</a:t>
            </a:r>
          </a:p>
          <a:p>
            <a:endParaRPr lang="en-US" dirty="0"/>
          </a:p>
          <a:p>
            <a:endParaRPr lang="en-US" dirty="0"/>
          </a:p>
          <a:p>
            <a:pPr marL="0" marR="0" algn="just">
              <a:spcBef>
                <a:spcPts val="0"/>
              </a:spcBef>
              <a:spcAft>
                <a:spcPts val="600"/>
              </a:spcAft>
            </a:pPr>
            <a:r>
              <a:rPr lang="en-US" sz="1800" dirty="0">
                <a:effectLst/>
                <a:ea typeface="Times New Roman" panose="02020603050405020304" pitchFamily="18" charset="0"/>
              </a:rPr>
              <a:t>Proposals funded under the ITPA program will support the </a:t>
            </a:r>
            <a:r>
              <a:rPr lang="en-US" sz="1800" b="1" dirty="0">
                <a:effectLst/>
                <a:ea typeface="Times New Roman" panose="02020603050405020304" pitchFamily="18" charset="0"/>
              </a:rPr>
              <a:t>planning and preparation </a:t>
            </a:r>
            <a:r>
              <a:rPr lang="en-US" sz="1800" dirty="0">
                <a:effectLst/>
                <a:ea typeface="Times New Roman" panose="02020603050405020304" pitchFamily="18" charset="0"/>
              </a:rPr>
              <a:t>needed to submit applications to federal institutional training programs (e.g., T32) that:  </a:t>
            </a:r>
          </a:p>
          <a:p>
            <a:pPr marL="461963" marR="0" lvl="0" indent="-234950" algn="just">
              <a:spcBef>
                <a:spcPts val="0"/>
              </a:spcBef>
              <a:spcAft>
                <a:spcPts val="600"/>
              </a:spcAft>
              <a:buFont typeface="Symbol" panose="05050102010706020507" pitchFamily="18" charset="2"/>
              <a:buChar char=""/>
            </a:pPr>
            <a:r>
              <a:rPr lang="en-US" sz="1800" dirty="0">
                <a:solidFill>
                  <a:srgbClr val="000000"/>
                </a:solidFill>
                <a:effectLst/>
                <a:ea typeface="Times New Roman" panose="02020603050405020304" pitchFamily="18" charset="0"/>
              </a:rPr>
              <a:t>Catalyze and advance cutting-edge interdisciplinary or convergent research in high federal funding agency priority areas. </a:t>
            </a:r>
            <a:endParaRPr lang="en-US" sz="1800" dirty="0">
              <a:effectLst/>
              <a:ea typeface="Times New Roman" panose="02020603050405020304" pitchFamily="18" charset="0"/>
            </a:endParaRPr>
          </a:p>
          <a:p>
            <a:pPr marL="461963" marR="0" lvl="0" indent="-234950" algn="just">
              <a:spcBef>
                <a:spcPts val="0"/>
              </a:spcBef>
              <a:spcAft>
                <a:spcPts val="600"/>
              </a:spcAft>
              <a:buFont typeface="Symbol" panose="05050102010706020507" pitchFamily="18" charset="2"/>
              <a:buChar char=""/>
            </a:pPr>
            <a:r>
              <a:rPr lang="en-US" sz="1800" dirty="0">
                <a:solidFill>
                  <a:srgbClr val="000000"/>
                </a:solidFill>
                <a:effectLst/>
                <a:ea typeface="Times New Roman" panose="02020603050405020304" pitchFamily="18" charset="0"/>
              </a:rPr>
              <a:t>Develop innovative approaches and knowledge to promote transformative improvements in graduate education. </a:t>
            </a:r>
            <a:endParaRPr lang="en-US" sz="1800" dirty="0">
              <a:effectLst/>
              <a:ea typeface="Times New Roman" panose="02020603050405020304" pitchFamily="18" charset="0"/>
            </a:endParaRPr>
          </a:p>
          <a:p>
            <a:pPr marL="461963" marR="0" lvl="0" indent="-234950" algn="just">
              <a:spcBef>
                <a:spcPts val="0"/>
              </a:spcBef>
              <a:spcAft>
                <a:spcPts val="600"/>
              </a:spcAft>
              <a:buFont typeface="Symbol" panose="05050102010706020507" pitchFamily="18" charset="2"/>
              <a:buChar char=""/>
            </a:pPr>
            <a:r>
              <a:rPr lang="en-US" sz="1800" dirty="0">
                <a:solidFill>
                  <a:srgbClr val="000000"/>
                </a:solidFill>
                <a:effectLst/>
                <a:ea typeface="Times New Roman" panose="02020603050405020304" pitchFamily="18" charset="0"/>
              </a:rPr>
              <a:t>Increase the capacity of pre- and postdoctoral programs to produce diverse cohorts of interdisciplinary STEM, biomedical, behavioral, and clinical researchers. </a:t>
            </a:r>
            <a:endParaRPr lang="en-US" sz="1800" dirty="0">
              <a:effectLst/>
              <a:ea typeface="Times New Roman" panose="02020603050405020304" pitchFamily="18" charset="0"/>
            </a:endParaRPr>
          </a:p>
          <a:p>
            <a:endParaRPr lang="en-US" dirty="0"/>
          </a:p>
        </p:txBody>
      </p:sp>
    </p:spTree>
    <p:extLst>
      <p:ext uri="{BB962C8B-B14F-4D97-AF65-F5344CB8AC3E}">
        <p14:creationId xmlns:p14="http://schemas.microsoft.com/office/powerpoint/2010/main" val="18318181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 </a:t>
            </a:r>
          </a:p>
        </p:txBody>
      </p:sp>
      <p:sp>
        <p:nvSpPr>
          <p:cNvPr id="3" name="Rectangle 2">
            <a:extLst>
              <a:ext uri="{FF2B5EF4-FFF2-40B4-BE49-F238E27FC236}">
                <a16:creationId xmlns:a16="http://schemas.microsoft.com/office/drawing/2014/main" id="{C38355DE-973C-ED62-13E9-E19556DE846E}"/>
              </a:ext>
            </a:extLst>
          </p:cNvPr>
          <p:cNvSpPr/>
          <p:nvPr/>
        </p:nvSpPr>
        <p:spPr>
          <a:xfrm>
            <a:off x="0" y="-1"/>
            <a:ext cx="12192000" cy="1517713"/>
          </a:xfrm>
          <a:prstGeom prst="rect">
            <a:avLst/>
          </a:prstGeom>
          <a:solidFill>
            <a:srgbClr val="991B1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Text&#10;&#10;Description automatically generated with medium confidence">
            <a:extLst>
              <a:ext uri="{FF2B5EF4-FFF2-40B4-BE49-F238E27FC236}">
                <a16:creationId xmlns:a16="http://schemas.microsoft.com/office/drawing/2014/main" id="{36C5AEB0-57DD-DFAC-5071-504ACFB7DC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816" y="278399"/>
            <a:ext cx="3517985" cy="1045303"/>
          </a:xfrm>
          <a:prstGeom prst="rect">
            <a:avLst/>
          </a:prstGeom>
        </p:spPr>
      </p:pic>
      <p:sp>
        <p:nvSpPr>
          <p:cNvPr id="2" name="Title 4">
            <a:extLst>
              <a:ext uri="{FF2B5EF4-FFF2-40B4-BE49-F238E27FC236}">
                <a16:creationId xmlns:a16="http://schemas.microsoft.com/office/drawing/2014/main" id="{6C77A331-A780-0D41-14E4-1CF7083C181C}"/>
              </a:ext>
            </a:extLst>
          </p:cNvPr>
          <p:cNvSpPr txBox="1">
            <a:spLocks/>
          </p:cNvSpPr>
          <p:nvPr/>
        </p:nvSpPr>
        <p:spPr>
          <a:xfrm>
            <a:off x="3975618" y="0"/>
            <a:ext cx="8216384" cy="1517713"/>
          </a:xfrm>
          <a:prstGeom prst="rect">
            <a:avLst/>
          </a:prstGeom>
        </p:spPr>
        <p:txBody>
          <a:bodyPr vert="horz" lIns="91440" tIns="45720" rIns="91440" bIns="45720" rtlCol="0" anchor="ctr">
            <a:normAutofit fontScale="4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20000"/>
              </a:lnSpc>
            </a:pPr>
            <a:r>
              <a:rPr lang="en-US" sz="5100" dirty="0">
                <a:latin typeface="+mn-lt"/>
              </a:rPr>
              <a:t> </a:t>
            </a:r>
          </a:p>
          <a:p>
            <a:pPr algn="r">
              <a:lnSpc>
                <a:spcPct val="120000"/>
              </a:lnSpc>
            </a:pPr>
            <a:r>
              <a:rPr lang="en-US" sz="7800" spc="-5" dirty="0">
                <a:solidFill>
                  <a:schemeClr val="bg1"/>
                </a:solidFill>
                <a:latin typeface="+mn-lt"/>
                <a:cs typeface="Times New Roman" panose="02020603050405020304" pitchFamily="18" charset="0"/>
              </a:rPr>
              <a:t>Alternative Methods to Animal Research Award</a:t>
            </a:r>
          </a:p>
          <a:p>
            <a:pPr algn="r">
              <a:lnSpc>
                <a:spcPct val="120000"/>
              </a:lnSpc>
            </a:pPr>
            <a:r>
              <a:rPr lang="en-US" sz="7800" spc="-5" dirty="0">
                <a:solidFill>
                  <a:schemeClr val="bg1"/>
                </a:solidFill>
                <a:latin typeface="+mn-lt"/>
                <a:cs typeface="Times New Roman" panose="02020603050405020304" pitchFamily="18" charset="0"/>
              </a:rPr>
              <a:t>(AMAR)</a:t>
            </a:r>
            <a:endParaRPr lang="en-US" dirty="0"/>
          </a:p>
        </p:txBody>
      </p:sp>
      <p:sp>
        <p:nvSpPr>
          <p:cNvPr id="7" name="TextBox 6">
            <a:extLst>
              <a:ext uri="{FF2B5EF4-FFF2-40B4-BE49-F238E27FC236}">
                <a16:creationId xmlns:a16="http://schemas.microsoft.com/office/drawing/2014/main" id="{B87D8E02-420F-F349-0672-8EA0C36FFD0A}"/>
              </a:ext>
            </a:extLst>
          </p:cNvPr>
          <p:cNvSpPr txBox="1"/>
          <p:nvPr/>
        </p:nvSpPr>
        <p:spPr>
          <a:xfrm>
            <a:off x="228816" y="1777414"/>
            <a:ext cx="11848884" cy="4524315"/>
          </a:xfrm>
          <a:prstGeom prst="rect">
            <a:avLst/>
          </a:prstGeom>
          <a:noFill/>
        </p:spPr>
        <p:txBody>
          <a:bodyPr wrap="square">
            <a:spAutoFit/>
          </a:bodyPr>
          <a:lstStyle/>
          <a:p>
            <a:r>
              <a:rPr lang="en-US" b="1" dirty="0">
                <a:solidFill>
                  <a:srgbClr val="991B1E"/>
                </a:solidFill>
                <a:ea typeface="Calibri" panose="020F0502020204030204" pitchFamily="34" charset="0"/>
              </a:rPr>
              <a:t>FOCUS</a:t>
            </a:r>
          </a:p>
          <a:p>
            <a:endParaRPr lang="en-US" dirty="0">
              <a:ea typeface="Times New Roman" panose="02020603050405020304" pitchFamily="18" charset="0"/>
            </a:endParaRPr>
          </a:p>
          <a:p>
            <a:r>
              <a:rPr lang="en-US" sz="1800" dirty="0">
                <a:solidFill>
                  <a:srgbClr val="000000"/>
                </a:solidFill>
                <a:effectLst/>
                <a:ea typeface="Times New Roman" panose="02020603050405020304" pitchFamily="18" charset="0"/>
              </a:rPr>
              <a:t>The R&amp;I Alternative Methods to Animal Research Award supports research projects that promote the development, validation, and adoption of non-animal methods in biomedical research, product testing, and education, among other fields.</a:t>
            </a:r>
          </a:p>
          <a:p>
            <a:endParaRPr lang="en-US" dirty="0">
              <a:solidFill>
                <a:srgbClr val="000000"/>
              </a:solidFill>
            </a:endParaRPr>
          </a:p>
          <a:p>
            <a:r>
              <a:rPr lang="en-US" b="1" dirty="0">
                <a:solidFill>
                  <a:srgbClr val="991B1E"/>
                </a:solidFill>
              </a:rPr>
              <a:t>3 Rs:</a:t>
            </a:r>
          </a:p>
          <a:p>
            <a:pPr marL="457200" indent="-228600">
              <a:buFont typeface="Arial" panose="020B0604020202020204" pitchFamily="34" charset="0"/>
              <a:buChar char="•"/>
              <a:tabLst>
                <a:tab pos="1485900" algn="l"/>
              </a:tabLst>
            </a:pPr>
            <a:r>
              <a:rPr lang="en-US" dirty="0"/>
              <a:t>Replace: 	A test method that substitutes traditional animal models with non-animal systems such as computer 	models, biochemical, or cell-based systems, or replaces one animal species with a less developed one (for 	example, replacing a mouse with a worm).</a:t>
            </a:r>
          </a:p>
          <a:p>
            <a:pPr marL="457200" indent="-228600">
              <a:buFont typeface="Arial" panose="020B0604020202020204" pitchFamily="34" charset="0"/>
              <a:buChar char="•"/>
              <a:tabLst>
                <a:tab pos="1485900" algn="l"/>
              </a:tabLst>
            </a:pPr>
            <a:r>
              <a:rPr lang="en-US" dirty="0"/>
              <a:t>Reduce:	A test method that decreases the number of animals required for testing to a minimum while still achieving 	testing objectives.</a:t>
            </a:r>
          </a:p>
          <a:p>
            <a:pPr marL="457200" indent="-228600">
              <a:buFont typeface="Arial" panose="020B0604020202020204" pitchFamily="34" charset="0"/>
              <a:buChar char="•"/>
              <a:tabLst>
                <a:tab pos="1485900" algn="l"/>
              </a:tabLst>
            </a:pPr>
            <a:r>
              <a:rPr lang="en-US" dirty="0"/>
              <a:t>Refine: 	A test method that eliminates pain or distress in animals, </a:t>
            </a:r>
          </a:p>
          <a:p>
            <a:endParaRPr lang="en-US" dirty="0"/>
          </a:p>
          <a:p>
            <a:r>
              <a:rPr lang="en-US" b="1" dirty="0">
                <a:solidFill>
                  <a:srgbClr val="991B1E"/>
                </a:solidFill>
              </a:rPr>
              <a:t>For the purpose of this Request for Proposals is limited to</a:t>
            </a:r>
          </a:p>
          <a:p>
            <a:pPr marL="514350" indent="-285750">
              <a:buFont typeface="Arial" panose="020B0604020202020204" pitchFamily="34" charset="0"/>
              <a:buChar char="•"/>
            </a:pPr>
            <a:r>
              <a:rPr lang="en-US" dirty="0"/>
              <a:t>that fully or partially </a:t>
            </a:r>
            <a:r>
              <a:rPr lang="en-US" b="1" dirty="0"/>
              <a:t>replace</a:t>
            </a:r>
            <a:r>
              <a:rPr lang="en-US" dirty="0"/>
              <a:t> or substitute traditional animal testing models with non-animal systems, and/or </a:t>
            </a:r>
          </a:p>
          <a:p>
            <a:pPr marL="514350" indent="-285750">
              <a:buFont typeface="Arial" panose="020B0604020202020204" pitchFamily="34" charset="0"/>
              <a:buChar char="•"/>
            </a:pPr>
            <a:r>
              <a:rPr lang="en-US" dirty="0"/>
              <a:t>that </a:t>
            </a:r>
            <a:r>
              <a:rPr lang="en-US" b="1" dirty="0"/>
              <a:t>reduce</a:t>
            </a:r>
            <a:r>
              <a:rPr lang="en-US" dirty="0"/>
              <a:t> the number of animals required for testing while still achieving testing objectives. </a:t>
            </a:r>
          </a:p>
        </p:txBody>
      </p:sp>
    </p:spTree>
    <p:extLst>
      <p:ext uri="{BB962C8B-B14F-4D97-AF65-F5344CB8AC3E}">
        <p14:creationId xmlns:p14="http://schemas.microsoft.com/office/powerpoint/2010/main" val="15938441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 </a:t>
            </a:r>
          </a:p>
        </p:txBody>
      </p:sp>
      <p:sp>
        <p:nvSpPr>
          <p:cNvPr id="3" name="Rectangle 2">
            <a:extLst>
              <a:ext uri="{FF2B5EF4-FFF2-40B4-BE49-F238E27FC236}">
                <a16:creationId xmlns:a16="http://schemas.microsoft.com/office/drawing/2014/main" id="{C38355DE-973C-ED62-13E9-E19556DE846E}"/>
              </a:ext>
            </a:extLst>
          </p:cNvPr>
          <p:cNvSpPr/>
          <p:nvPr/>
        </p:nvSpPr>
        <p:spPr>
          <a:xfrm>
            <a:off x="0" y="-1"/>
            <a:ext cx="12192000" cy="1517713"/>
          </a:xfrm>
          <a:prstGeom prst="rect">
            <a:avLst/>
          </a:prstGeom>
          <a:solidFill>
            <a:srgbClr val="991B1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Text&#10;&#10;Description automatically generated with medium confidence">
            <a:extLst>
              <a:ext uri="{FF2B5EF4-FFF2-40B4-BE49-F238E27FC236}">
                <a16:creationId xmlns:a16="http://schemas.microsoft.com/office/drawing/2014/main" id="{36C5AEB0-57DD-DFAC-5071-504ACFB7DC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816" y="278399"/>
            <a:ext cx="3517985" cy="1045303"/>
          </a:xfrm>
          <a:prstGeom prst="rect">
            <a:avLst/>
          </a:prstGeom>
        </p:spPr>
      </p:pic>
      <p:sp>
        <p:nvSpPr>
          <p:cNvPr id="2" name="Title 4">
            <a:extLst>
              <a:ext uri="{FF2B5EF4-FFF2-40B4-BE49-F238E27FC236}">
                <a16:creationId xmlns:a16="http://schemas.microsoft.com/office/drawing/2014/main" id="{6C77A331-A780-0D41-14E4-1CF7083C181C}"/>
              </a:ext>
            </a:extLst>
          </p:cNvPr>
          <p:cNvSpPr txBox="1">
            <a:spLocks/>
          </p:cNvSpPr>
          <p:nvPr/>
        </p:nvSpPr>
        <p:spPr>
          <a:xfrm>
            <a:off x="3975618" y="0"/>
            <a:ext cx="8216384" cy="1517713"/>
          </a:xfrm>
          <a:prstGeom prst="rect">
            <a:avLst/>
          </a:prstGeom>
        </p:spPr>
        <p:txBody>
          <a:bodyPr vert="horz" lIns="91440" tIns="45720" rIns="91440" bIns="45720" rtlCol="0" anchor="ctr">
            <a:normAutofit fontScale="4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20000"/>
              </a:lnSpc>
            </a:pPr>
            <a:r>
              <a:rPr lang="en-US" sz="5100" dirty="0">
                <a:latin typeface="+mn-lt"/>
              </a:rPr>
              <a:t> </a:t>
            </a:r>
          </a:p>
          <a:p>
            <a:pPr algn="r">
              <a:lnSpc>
                <a:spcPct val="120000"/>
              </a:lnSpc>
            </a:pPr>
            <a:r>
              <a:rPr lang="en-US" sz="7800" spc="-5" dirty="0">
                <a:solidFill>
                  <a:schemeClr val="bg1"/>
                </a:solidFill>
                <a:latin typeface="+mn-lt"/>
                <a:cs typeface="Times New Roman" panose="02020603050405020304" pitchFamily="18" charset="0"/>
              </a:rPr>
              <a:t>Alternative Methods to Animal Research Award</a:t>
            </a:r>
          </a:p>
          <a:p>
            <a:pPr algn="r">
              <a:lnSpc>
                <a:spcPct val="120000"/>
              </a:lnSpc>
            </a:pPr>
            <a:r>
              <a:rPr lang="en-US" sz="7800" spc="-5" dirty="0">
                <a:solidFill>
                  <a:schemeClr val="bg1"/>
                </a:solidFill>
                <a:latin typeface="+mn-lt"/>
                <a:cs typeface="Times New Roman" panose="02020603050405020304" pitchFamily="18" charset="0"/>
              </a:rPr>
              <a:t>(AMAR)</a:t>
            </a:r>
            <a:endParaRPr lang="en-US" dirty="0"/>
          </a:p>
        </p:txBody>
      </p:sp>
      <p:sp>
        <p:nvSpPr>
          <p:cNvPr id="7" name="TextBox 6">
            <a:extLst>
              <a:ext uri="{FF2B5EF4-FFF2-40B4-BE49-F238E27FC236}">
                <a16:creationId xmlns:a16="http://schemas.microsoft.com/office/drawing/2014/main" id="{B87D8E02-420F-F349-0672-8EA0C36FFD0A}"/>
              </a:ext>
            </a:extLst>
          </p:cNvPr>
          <p:cNvSpPr txBox="1"/>
          <p:nvPr/>
        </p:nvSpPr>
        <p:spPr>
          <a:xfrm>
            <a:off x="228816" y="1777414"/>
            <a:ext cx="11525034" cy="4955203"/>
          </a:xfrm>
          <a:prstGeom prst="rect">
            <a:avLst/>
          </a:prstGeom>
          <a:noFill/>
        </p:spPr>
        <p:txBody>
          <a:bodyPr wrap="square">
            <a:spAutoFit/>
          </a:bodyPr>
          <a:lstStyle/>
          <a:p>
            <a:pPr>
              <a:spcAft>
                <a:spcPts val="1200"/>
              </a:spcAft>
            </a:pPr>
            <a:r>
              <a:rPr lang="en-US" b="1" dirty="0">
                <a:solidFill>
                  <a:srgbClr val="991B1E"/>
                </a:solidFill>
                <a:ea typeface="Calibri" panose="020F0502020204030204" pitchFamily="34" charset="0"/>
              </a:rPr>
              <a:t>FOCUS</a:t>
            </a:r>
          </a:p>
          <a:p>
            <a:r>
              <a:rPr lang="en-US" dirty="0"/>
              <a:t>Successful applicants are strongly encouraged to develop novel methodologies and technologies that can be used as a complementary approach to ensure rigorous and reproducible research outcomes.</a:t>
            </a:r>
          </a:p>
          <a:p>
            <a:endParaRPr lang="en-US" dirty="0">
              <a:ea typeface="Times New Roman" panose="02020603050405020304" pitchFamily="18" charset="0"/>
            </a:endParaRPr>
          </a:p>
          <a:p>
            <a:r>
              <a:rPr lang="en-US" dirty="0"/>
              <a:t>Examples of projects that would align with the objectives of this program include, but are not limited to: </a:t>
            </a:r>
          </a:p>
          <a:p>
            <a:pPr marL="457200" indent="-228600">
              <a:buFont typeface="Arial" panose="020B0604020202020204" pitchFamily="34" charset="0"/>
              <a:buChar char="•"/>
            </a:pPr>
            <a:r>
              <a:rPr lang="en-US" dirty="0"/>
              <a:t>testing cells and tissues in test tubes or cell cultures; </a:t>
            </a:r>
          </a:p>
          <a:p>
            <a:pPr marL="457200" indent="-228600">
              <a:buFont typeface="Arial" panose="020B0604020202020204" pitchFamily="34" charset="0"/>
              <a:buChar char="•"/>
            </a:pPr>
            <a:r>
              <a:rPr lang="en-US" dirty="0"/>
              <a:t>3D tissue culture, also referred to as organs-on-a-chip; </a:t>
            </a:r>
          </a:p>
          <a:p>
            <a:pPr marL="457200" indent="-228600">
              <a:buFont typeface="Arial" panose="020B0604020202020204" pitchFamily="34" charset="0"/>
              <a:buChar char="•"/>
            </a:pPr>
            <a:r>
              <a:rPr lang="en-US" dirty="0"/>
              <a:t>computational and mathematical models; </a:t>
            </a:r>
          </a:p>
          <a:p>
            <a:pPr marL="457200" indent="-228600">
              <a:buFont typeface="Arial" panose="020B0604020202020204" pitchFamily="34" charset="0"/>
              <a:buChar char="•"/>
            </a:pPr>
            <a:r>
              <a:rPr lang="en-US" dirty="0"/>
              <a:t>stem cell research; or non-invasive diagnostic imaging. </a:t>
            </a:r>
          </a:p>
          <a:p>
            <a:pPr marL="228600"/>
            <a:endParaRPr lang="en-US" dirty="0"/>
          </a:p>
          <a:p>
            <a:r>
              <a:rPr lang="en-US" dirty="0"/>
              <a:t>Test methods recommended by Interagency Coordinating Committee on the Validation of Alternative Methods (ICCVAM) and accepted by U.S. and international regulatory authorities include ways to assess hazards for eye and skin irritation, acute toxicity, and skin sensitization.</a:t>
            </a:r>
          </a:p>
          <a:p>
            <a:endParaRPr lang="en-US" dirty="0"/>
          </a:p>
          <a:p>
            <a:r>
              <a:rPr lang="en-US" dirty="0"/>
              <a:t>We encourage applicants to visit the National Institute of Environmental Health Sciences Alternatives to Animal Testing website and other government agencies (listed in the RFP) </a:t>
            </a:r>
          </a:p>
          <a:p>
            <a:pPr marL="5143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509068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38355DE-973C-ED62-13E9-E19556DE846E}"/>
              </a:ext>
            </a:extLst>
          </p:cNvPr>
          <p:cNvSpPr/>
          <p:nvPr/>
        </p:nvSpPr>
        <p:spPr>
          <a:xfrm>
            <a:off x="0" y="0"/>
            <a:ext cx="12192000" cy="1517713"/>
          </a:xfrm>
          <a:prstGeom prst="rect">
            <a:avLst/>
          </a:prstGeom>
          <a:solidFill>
            <a:srgbClr val="991B1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tabLst>
                <a:tab pos="2628900" algn="l"/>
              </a:tabLst>
            </a:pP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Text&#10;&#10;Description automatically generated with medium confidence">
            <a:extLst>
              <a:ext uri="{FF2B5EF4-FFF2-40B4-BE49-F238E27FC236}">
                <a16:creationId xmlns:a16="http://schemas.microsoft.com/office/drawing/2014/main" id="{36C5AEB0-57DD-DFAC-5071-504ACFB7DC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816" y="278399"/>
            <a:ext cx="3517985" cy="1045303"/>
          </a:xfrm>
          <a:prstGeom prst="rect">
            <a:avLst/>
          </a:prstGeom>
        </p:spPr>
      </p:pic>
      <p:sp>
        <p:nvSpPr>
          <p:cNvPr id="7" name="Title 4">
            <a:extLst>
              <a:ext uri="{FF2B5EF4-FFF2-40B4-BE49-F238E27FC236}">
                <a16:creationId xmlns:a16="http://schemas.microsoft.com/office/drawing/2014/main" id="{01D5D91A-2FA6-782C-0827-5BD748F3C679}"/>
              </a:ext>
            </a:extLst>
          </p:cNvPr>
          <p:cNvSpPr>
            <a:spLocks noGrp="1"/>
          </p:cNvSpPr>
          <p:nvPr>
            <p:ph type="title"/>
          </p:nvPr>
        </p:nvSpPr>
        <p:spPr>
          <a:xfrm>
            <a:off x="3975618" y="0"/>
            <a:ext cx="8216384" cy="1517713"/>
          </a:xfrm>
        </p:spPr>
        <p:txBody>
          <a:bodyPr>
            <a:normAutofit/>
          </a:bodyPr>
          <a:lstStyle/>
          <a:p>
            <a:pPr algn="r"/>
            <a:r>
              <a:rPr lang="en-US" dirty="0"/>
              <a:t> </a:t>
            </a:r>
            <a:r>
              <a:rPr lang="en-US" sz="3100" spc="-5" dirty="0">
                <a:solidFill>
                  <a:schemeClr val="bg1"/>
                </a:solidFill>
                <a:latin typeface="Adobe Caslon Pro" panose="0205050205050A020403" pitchFamily="18" charset="0"/>
                <a:cs typeface="Times New Roman" panose="02020603050405020304" pitchFamily="18" charset="0"/>
              </a:rPr>
              <a:t>Research and Innovation (R&amp;I) </a:t>
            </a:r>
            <a:br>
              <a:rPr lang="en-US" sz="3100" spc="-5" dirty="0">
                <a:solidFill>
                  <a:schemeClr val="bg1"/>
                </a:solidFill>
                <a:latin typeface="Adobe Caslon Pro" panose="0205050205050A020403" pitchFamily="18" charset="0"/>
                <a:cs typeface="Times New Roman" panose="02020603050405020304" pitchFamily="18" charset="0"/>
              </a:rPr>
            </a:br>
            <a:r>
              <a:rPr lang="en-US" sz="3100" spc="-5" dirty="0">
                <a:solidFill>
                  <a:schemeClr val="bg1"/>
                </a:solidFill>
                <a:latin typeface="Adobe Caslon Pro" panose="0205050205050A020403" pitchFamily="18" charset="0"/>
                <a:cs typeface="Times New Roman" panose="02020603050405020304" pitchFamily="18" charset="0"/>
              </a:rPr>
              <a:t>Award Programs</a:t>
            </a:r>
            <a:endParaRPr lang="en-US" dirty="0"/>
          </a:p>
        </p:txBody>
      </p:sp>
      <p:pic>
        <p:nvPicPr>
          <p:cNvPr id="2" name="Picture 1">
            <a:extLst>
              <a:ext uri="{FF2B5EF4-FFF2-40B4-BE49-F238E27FC236}">
                <a16:creationId xmlns:a16="http://schemas.microsoft.com/office/drawing/2014/main" id="{BCEB1FE6-5F72-0A38-7883-5846D496D817}"/>
              </a:ext>
            </a:extLst>
          </p:cNvPr>
          <p:cNvPicPr>
            <a:picLocks noChangeAspect="1"/>
          </p:cNvPicPr>
          <p:nvPr/>
        </p:nvPicPr>
        <p:blipFill>
          <a:blip r:embed="rId4"/>
          <a:stretch>
            <a:fillRect/>
          </a:stretch>
        </p:blipFill>
        <p:spPr>
          <a:xfrm>
            <a:off x="323850" y="2715561"/>
            <a:ext cx="6294664" cy="3685240"/>
          </a:xfrm>
          <a:prstGeom prst="rect">
            <a:avLst/>
          </a:prstGeom>
        </p:spPr>
      </p:pic>
      <p:sp>
        <p:nvSpPr>
          <p:cNvPr id="4" name="TextBox 3">
            <a:extLst>
              <a:ext uri="{FF2B5EF4-FFF2-40B4-BE49-F238E27FC236}">
                <a16:creationId xmlns:a16="http://schemas.microsoft.com/office/drawing/2014/main" id="{ED8C88D6-E853-B30F-7F72-F9E7767C23EE}"/>
              </a:ext>
            </a:extLst>
          </p:cNvPr>
          <p:cNvSpPr txBox="1"/>
          <p:nvPr/>
        </p:nvSpPr>
        <p:spPr>
          <a:xfrm>
            <a:off x="7088776" y="2715561"/>
            <a:ext cx="4883875" cy="3754874"/>
          </a:xfrm>
          <a:prstGeom prst="rect">
            <a:avLst/>
          </a:prstGeom>
          <a:noFill/>
        </p:spPr>
        <p:txBody>
          <a:bodyPr wrap="square" rtlCol="0">
            <a:spAutoFit/>
          </a:bodyPr>
          <a:lstStyle/>
          <a:p>
            <a:pPr>
              <a:spcAft>
                <a:spcPts val="1200"/>
              </a:spcAft>
            </a:pPr>
            <a:r>
              <a:rPr lang="en-US" dirty="0"/>
              <a:t>Supports highly innovative research with benefits and relevance</a:t>
            </a:r>
          </a:p>
          <a:p>
            <a:pPr marL="457200" indent="-228600">
              <a:spcAft>
                <a:spcPts val="1200"/>
              </a:spcAft>
              <a:buFont typeface="Arial" panose="020B0604020202020204" pitchFamily="34" charset="0"/>
              <a:buChar char="•"/>
            </a:pPr>
            <a:r>
              <a:rPr lang="en-US" dirty="0"/>
              <a:t>for society</a:t>
            </a:r>
          </a:p>
          <a:p>
            <a:pPr marL="457200" indent="-228600">
              <a:spcAft>
                <a:spcPts val="1200"/>
              </a:spcAft>
              <a:buFont typeface="Arial" panose="020B0604020202020204" pitchFamily="34" charset="0"/>
              <a:buChar char="•"/>
            </a:pPr>
            <a:r>
              <a:rPr lang="en-US" dirty="0"/>
              <a:t>for the research community, advancing fundamental knowledge with the potential for broad impact in all areas of scholarship - biomedical, behavioral, social sciences, arts, communications, etc.  </a:t>
            </a:r>
          </a:p>
          <a:p>
            <a:pPr marL="457200" indent="-228600">
              <a:spcAft>
                <a:spcPts val="1200"/>
              </a:spcAft>
              <a:buFont typeface="Arial" panose="020B0604020202020204" pitchFamily="34" charset="0"/>
              <a:buChar char="•"/>
            </a:pPr>
            <a:r>
              <a:rPr lang="en-US" dirty="0"/>
              <a:t>for support of USC research </a:t>
            </a:r>
          </a:p>
          <a:p>
            <a:pPr marL="457200" indent="-228600">
              <a:buFont typeface="Arial" panose="020B0604020202020204" pitchFamily="34" charset="0"/>
              <a:buChar char="•"/>
            </a:pPr>
            <a:endParaRPr lang="en-US" dirty="0"/>
          </a:p>
          <a:p>
            <a:pPr algn="ctr"/>
            <a:endParaRPr lang="en-US" dirty="0"/>
          </a:p>
        </p:txBody>
      </p:sp>
      <p:sp>
        <p:nvSpPr>
          <p:cNvPr id="5" name="TextBox 4">
            <a:extLst>
              <a:ext uri="{FF2B5EF4-FFF2-40B4-BE49-F238E27FC236}">
                <a16:creationId xmlns:a16="http://schemas.microsoft.com/office/drawing/2014/main" id="{91BFEDCD-FF7E-695B-BE41-75ABA486285C}"/>
              </a:ext>
            </a:extLst>
          </p:cNvPr>
          <p:cNvSpPr txBox="1"/>
          <p:nvPr/>
        </p:nvSpPr>
        <p:spPr>
          <a:xfrm>
            <a:off x="0" y="2050866"/>
            <a:ext cx="12192000" cy="369332"/>
          </a:xfrm>
          <a:prstGeom prst="rect">
            <a:avLst/>
          </a:prstGeom>
          <a:noFill/>
        </p:spPr>
        <p:txBody>
          <a:bodyPr wrap="square">
            <a:spAutoFit/>
          </a:bodyPr>
          <a:lstStyle/>
          <a:p>
            <a:pPr algn="ctr">
              <a:spcBef>
                <a:spcPts val="600"/>
              </a:spcBef>
              <a:spcAft>
                <a:spcPts val="600"/>
              </a:spcAft>
            </a:pPr>
            <a:r>
              <a:rPr lang="en-US" b="1" dirty="0">
                <a:solidFill>
                  <a:srgbClr val="991B1E"/>
                </a:solidFill>
                <a:effectLst/>
                <a:latin typeface="+mj-lt"/>
                <a:ea typeface="Calibri" panose="020F0502020204030204" pitchFamily="34" charset="0"/>
              </a:rPr>
              <a:t>IMPACT</a:t>
            </a:r>
          </a:p>
        </p:txBody>
      </p:sp>
    </p:spTree>
    <p:extLst>
      <p:ext uri="{BB962C8B-B14F-4D97-AF65-F5344CB8AC3E}">
        <p14:creationId xmlns:p14="http://schemas.microsoft.com/office/powerpoint/2010/main" val="32269848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38355DE-973C-ED62-13E9-E19556DE846E}"/>
              </a:ext>
            </a:extLst>
          </p:cNvPr>
          <p:cNvSpPr/>
          <p:nvPr/>
        </p:nvSpPr>
        <p:spPr>
          <a:xfrm>
            <a:off x="0" y="-1"/>
            <a:ext cx="12192000" cy="1517713"/>
          </a:xfrm>
          <a:prstGeom prst="rect">
            <a:avLst/>
          </a:prstGeom>
          <a:solidFill>
            <a:srgbClr val="991B1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Text&#10;&#10;Description automatically generated with medium confidence">
            <a:extLst>
              <a:ext uri="{FF2B5EF4-FFF2-40B4-BE49-F238E27FC236}">
                <a16:creationId xmlns:a16="http://schemas.microsoft.com/office/drawing/2014/main" id="{36C5AEB0-57DD-DFAC-5071-504ACFB7DC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816" y="278399"/>
            <a:ext cx="3517985" cy="1045303"/>
          </a:xfrm>
          <a:prstGeom prst="rect">
            <a:avLst/>
          </a:prstGeom>
        </p:spPr>
      </p:pic>
      <p:sp>
        <p:nvSpPr>
          <p:cNvPr id="2" name="Title 4">
            <a:extLst>
              <a:ext uri="{FF2B5EF4-FFF2-40B4-BE49-F238E27FC236}">
                <a16:creationId xmlns:a16="http://schemas.microsoft.com/office/drawing/2014/main" id="{6C77A331-A780-0D41-14E4-1CF7083C181C}"/>
              </a:ext>
            </a:extLst>
          </p:cNvPr>
          <p:cNvSpPr txBox="1">
            <a:spLocks/>
          </p:cNvSpPr>
          <p:nvPr/>
        </p:nvSpPr>
        <p:spPr>
          <a:xfrm>
            <a:off x="3975618" y="0"/>
            <a:ext cx="8216384" cy="151771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20000"/>
              </a:lnSpc>
            </a:pPr>
            <a:r>
              <a:rPr lang="en-US" sz="5100" dirty="0">
                <a:latin typeface="+mn-lt"/>
              </a:rPr>
              <a:t> </a:t>
            </a:r>
            <a:r>
              <a:rPr lang="en-US" sz="3100" spc="-5" dirty="0">
                <a:solidFill>
                  <a:schemeClr val="bg1"/>
                </a:solidFill>
                <a:latin typeface="+mn-lt"/>
                <a:cs typeface="Times New Roman" panose="02020603050405020304" pitchFamily="18" charset="0"/>
              </a:rPr>
              <a:t>Limited Submissions</a:t>
            </a:r>
          </a:p>
          <a:p>
            <a:pPr algn="r">
              <a:lnSpc>
                <a:spcPct val="120000"/>
              </a:lnSpc>
            </a:pPr>
            <a:r>
              <a:rPr lang="en-US" sz="3100" spc="-5" dirty="0">
                <a:solidFill>
                  <a:schemeClr val="bg1"/>
                </a:solidFill>
                <a:latin typeface="+mn-lt"/>
                <a:cs typeface="Times New Roman" panose="02020603050405020304" pitchFamily="18" charset="0"/>
              </a:rPr>
              <a:t>www.rii.usc.edu</a:t>
            </a:r>
            <a:endParaRPr lang="en-US" sz="3100" dirty="0"/>
          </a:p>
        </p:txBody>
      </p:sp>
      <p:pic>
        <p:nvPicPr>
          <p:cNvPr id="14" name="Picture 13">
            <a:extLst>
              <a:ext uri="{FF2B5EF4-FFF2-40B4-BE49-F238E27FC236}">
                <a16:creationId xmlns:a16="http://schemas.microsoft.com/office/drawing/2014/main" id="{261E1A51-FBD2-5038-69F4-CEAEB5CA7AD8}"/>
              </a:ext>
            </a:extLst>
          </p:cNvPr>
          <p:cNvPicPr>
            <a:picLocks noChangeAspect="1"/>
          </p:cNvPicPr>
          <p:nvPr/>
        </p:nvPicPr>
        <p:blipFill>
          <a:blip r:embed="rId4"/>
          <a:stretch>
            <a:fillRect/>
          </a:stretch>
        </p:blipFill>
        <p:spPr>
          <a:xfrm>
            <a:off x="4241462" y="2387536"/>
            <a:ext cx="2980630" cy="3543299"/>
          </a:xfrm>
          <a:prstGeom prst="rect">
            <a:avLst/>
          </a:prstGeom>
        </p:spPr>
      </p:pic>
      <p:pic>
        <p:nvPicPr>
          <p:cNvPr id="16" name="Picture 15">
            <a:extLst>
              <a:ext uri="{FF2B5EF4-FFF2-40B4-BE49-F238E27FC236}">
                <a16:creationId xmlns:a16="http://schemas.microsoft.com/office/drawing/2014/main" id="{77F1C183-E3F4-D42D-2D6D-150C471F48B7}"/>
              </a:ext>
            </a:extLst>
          </p:cNvPr>
          <p:cNvPicPr>
            <a:picLocks noChangeAspect="1"/>
          </p:cNvPicPr>
          <p:nvPr/>
        </p:nvPicPr>
        <p:blipFill>
          <a:blip r:embed="rId5"/>
          <a:stretch>
            <a:fillRect/>
          </a:stretch>
        </p:blipFill>
        <p:spPr>
          <a:xfrm>
            <a:off x="228816" y="2433987"/>
            <a:ext cx="3602037" cy="3602037"/>
          </a:xfrm>
          <a:prstGeom prst="rect">
            <a:avLst/>
          </a:prstGeom>
        </p:spPr>
      </p:pic>
      <p:cxnSp>
        <p:nvCxnSpPr>
          <p:cNvPr id="20" name="Straight Arrow Connector 19">
            <a:extLst>
              <a:ext uri="{FF2B5EF4-FFF2-40B4-BE49-F238E27FC236}">
                <a16:creationId xmlns:a16="http://schemas.microsoft.com/office/drawing/2014/main" id="{2D1FEED7-379E-45C2-87F6-AE6CBD1E849B}"/>
              </a:ext>
            </a:extLst>
          </p:cNvPr>
          <p:cNvCxnSpPr>
            <a:cxnSpLocks/>
          </p:cNvCxnSpPr>
          <p:nvPr/>
        </p:nvCxnSpPr>
        <p:spPr>
          <a:xfrm>
            <a:off x="5923936" y="1944688"/>
            <a:ext cx="0" cy="41192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3056EF2-2CCF-D088-582A-99D543D4897A}"/>
              </a:ext>
            </a:extLst>
          </p:cNvPr>
          <p:cNvCxnSpPr>
            <a:cxnSpLocks/>
          </p:cNvCxnSpPr>
          <p:nvPr/>
        </p:nvCxnSpPr>
        <p:spPr>
          <a:xfrm>
            <a:off x="930905" y="1944688"/>
            <a:ext cx="4993031"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F1084A9-D9CC-3522-7192-F3EC10FEA3DC}"/>
              </a:ext>
            </a:extLst>
          </p:cNvPr>
          <p:cNvCxnSpPr>
            <a:cxnSpLocks/>
          </p:cNvCxnSpPr>
          <p:nvPr/>
        </p:nvCxnSpPr>
        <p:spPr>
          <a:xfrm>
            <a:off x="930905" y="1946196"/>
            <a:ext cx="0" cy="727154"/>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80F6D14F-518B-7666-863A-F36F1D9F712A}"/>
              </a:ext>
            </a:extLst>
          </p:cNvPr>
          <p:cNvGrpSpPr/>
          <p:nvPr/>
        </p:nvGrpSpPr>
        <p:grpSpPr>
          <a:xfrm>
            <a:off x="7962901" y="4546600"/>
            <a:ext cx="3816349" cy="2178050"/>
            <a:chOff x="7632701" y="4406900"/>
            <a:chExt cx="3816349" cy="2178050"/>
          </a:xfrm>
        </p:grpSpPr>
        <p:sp>
          <p:nvSpPr>
            <p:cNvPr id="4" name="Rectangle 3">
              <a:extLst>
                <a:ext uri="{FF2B5EF4-FFF2-40B4-BE49-F238E27FC236}">
                  <a16:creationId xmlns:a16="http://schemas.microsoft.com/office/drawing/2014/main" id="{E0CFDC9D-B223-A9CF-3F09-5BF71D1D3155}"/>
                </a:ext>
              </a:extLst>
            </p:cNvPr>
            <p:cNvSpPr/>
            <p:nvPr/>
          </p:nvSpPr>
          <p:spPr>
            <a:xfrm>
              <a:off x="7632701" y="4406900"/>
              <a:ext cx="3816349" cy="2178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5C016373-9CF1-1F90-802F-B09658FF4856}"/>
                </a:ext>
              </a:extLst>
            </p:cNvPr>
            <p:cNvPicPr>
              <a:picLocks noChangeAspect="1"/>
            </p:cNvPicPr>
            <p:nvPr/>
          </p:nvPicPr>
          <p:blipFill>
            <a:blip r:embed="rId6"/>
            <a:stretch>
              <a:fillRect/>
            </a:stretch>
          </p:blipFill>
          <p:spPr>
            <a:xfrm>
              <a:off x="7737475" y="4489450"/>
              <a:ext cx="3620224" cy="2001837"/>
            </a:xfrm>
            <a:prstGeom prst="rect">
              <a:avLst/>
            </a:prstGeom>
          </p:spPr>
        </p:pic>
      </p:grpSp>
      <p:pic>
        <p:nvPicPr>
          <p:cNvPr id="31" name="Picture 30">
            <a:extLst>
              <a:ext uri="{FF2B5EF4-FFF2-40B4-BE49-F238E27FC236}">
                <a16:creationId xmlns:a16="http://schemas.microsoft.com/office/drawing/2014/main" id="{2520A244-1BEC-BD41-5323-1F145198FEE6}"/>
              </a:ext>
            </a:extLst>
          </p:cNvPr>
          <p:cNvPicPr>
            <a:picLocks noChangeAspect="1"/>
          </p:cNvPicPr>
          <p:nvPr/>
        </p:nvPicPr>
        <p:blipFill>
          <a:blip r:embed="rId7"/>
          <a:stretch>
            <a:fillRect/>
          </a:stretch>
        </p:blipFill>
        <p:spPr>
          <a:xfrm>
            <a:off x="8011220" y="2433987"/>
            <a:ext cx="3429687" cy="1861830"/>
          </a:xfrm>
          <a:prstGeom prst="rect">
            <a:avLst/>
          </a:prstGeom>
        </p:spPr>
      </p:pic>
      <p:cxnSp>
        <p:nvCxnSpPr>
          <p:cNvPr id="6" name="Straight Connector 5">
            <a:extLst>
              <a:ext uri="{FF2B5EF4-FFF2-40B4-BE49-F238E27FC236}">
                <a16:creationId xmlns:a16="http://schemas.microsoft.com/office/drawing/2014/main" id="{147470F7-502D-937E-716B-6B371DB143E6}"/>
              </a:ext>
            </a:extLst>
          </p:cNvPr>
          <p:cNvCxnSpPr>
            <a:cxnSpLocks/>
          </p:cNvCxnSpPr>
          <p:nvPr/>
        </p:nvCxnSpPr>
        <p:spPr>
          <a:xfrm>
            <a:off x="6341105" y="1944688"/>
            <a:ext cx="0" cy="41192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914F0E5-075F-96AD-9D9D-9EB534E79FBE}"/>
              </a:ext>
            </a:extLst>
          </p:cNvPr>
          <p:cNvCxnSpPr>
            <a:cxnSpLocks/>
          </p:cNvCxnSpPr>
          <p:nvPr/>
        </p:nvCxnSpPr>
        <p:spPr>
          <a:xfrm>
            <a:off x="6334755" y="1944688"/>
            <a:ext cx="321564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DC2BF8B-5C98-2EFA-32F8-F33CEF402324}"/>
              </a:ext>
            </a:extLst>
          </p:cNvPr>
          <p:cNvCxnSpPr>
            <a:cxnSpLocks/>
          </p:cNvCxnSpPr>
          <p:nvPr/>
        </p:nvCxnSpPr>
        <p:spPr>
          <a:xfrm>
            <a:off x="9550400" y="1944688"/>
            <a:ext cx="0" cy="41192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8990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38355DE-973C-ED62-13E9-E19556DE846E}"/>
              </a:ext>
            </a:extLst>
          </p:cNvPr>
          <p:cNvSpPr/>
          <p:nvPr/>
        </p:nvSpPr>
        <p:spPr>
          <a:xfrm>
            <a:off x="0" y="0"/>
            <a:ext cx="12192000" cy="1517713"/>
          </a:xfrm>
          <a:prstGeom prst="rect">
            <a:avLst/>
          </a:prstGeom>
          <a:solidFill>
            <a:srgbClr val="991B1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tabLst>
                <a:tab pos="2628900" algn="l"/>
              </a:tabLst>
            </a:pP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Text&#10;&#10;Description automatically generated with medium confidence">
            <a:extLst>
              <a:ext uri="{FF2B5EF4-FFF2-40B4-BE49-F238E27FC236}">
                <a16:creationId xmlns:a16="http://schemas.microsoft.com/office/drawing/2014/main" id="{36C5AEB0-57DD-DFAC-5071-504ACFB7DC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816" y="278399"/>
            <a:ext cx="3517985" cy="1045303"/>
          </a:xfrm>
          <a:prstGeom prst="rect">
            <a:avLst/>
          </a:prstGeom>
        </p:spPr>
      </p:pic>
      <p:sp>
        <p:nvSpPr>
          <p:cNvPr id="7" name="Title 4">
            <a:extLst>
              <a:ext uri="{FF2B5EF4-FFF2-40B4-BE49-F238E27FC236}">
                <a16:creationId xmlns:a16="http://schemas.microsoft.com/office/drawing/2014/main" id="{01D5D91A-2FA6-782C-0827-5BD748F3C679}"/>
              </a:ext>
            </a:extLst>
          </p:cNvPr>
          <p:cNvSpPr>
            <a:spLocks noGrp="1"/>
          </p:cNvSpPr>
          <p:nvPr>
            <p:ph type="title"/>
          </p:nvPr>
        </p:nvSpPr>
        <p:spPr>
          <a:xfrm>
            <a:off x="3975618" y="0"/>
            <a:ext cx="8216384" cy="1517713"/>
          </a:xfrm>
        </p:spPr>
        <p:txBody>
          <a:bodyPr>
            <a:normAutofit/>
          </a:bodyPr>
          <a:lstStyle/>
          <a:p>
            <a:pPr algn="r"/>
            <a:r>
              <a:rPr lang="en-US" dirty="0"/>
              <a:t> </a:t>
            </a:r>
            <a:r>
              <a:rPr lang="en-US" sz="3100" spc="-5" dirty="0">
                <a:solidFill>
                  <a:schemeClr val="bg1"/>
                </a:solidFill>
                <a:latin typeface="Adobe Caslon Pro" panose="0205050205050A020403" pitchFamily="18" charset="0"/>
                <a:cs typeface="Times New Roman" panose="02020603050405020304" pitchFamily="18" charset="0"/>
              </a:rPr>
              <a:t>Research and Innovation (R&amp;I) </a:t>
            </a:r>
            <a:br>
              <a:rPr lang="en-US" sz="3100" spc="-5" dirty="0">
                <a:solidFill>
                  <a:schemeClr val="bg1"/>
                </a:solidFill>
                <a:latin typeface="Adobe Caslon Pro" panose="0205050205050A020403" pitchFamily="18" charset="0"/>
                <a:cs typeface="Times New Roman" panose="02020603050405020304" pitchFamily="18" charset="0"/>
              </a:rPr>
            </a:br>
            <a:r>
              <a:rPr lang="en-US" sz="3100" spc="-5" dirty="0">
                <a:solidFill>
                  <a:schemeClr val="bg1"/>
                </a:solidFill>
                <a:latin typeface="Adobe Caslon Pro" panose="0205050205050A020403" pitchFamily="18" charset="0"/>
                <a:cs typeface="Times New Roman" panose="02020603050405020304" pitchFamily="18" charset="0"/>
              </a:rPr>
              <a:t>Award Programs</a:t>
            </a:r>
            <a:endParaRPr lang="en-US" dirty="0"/>
          </a:p>
        </p:txBody>
      </p:sp>
      <p:sp>
        <p:nvSpPr>
          <p:cNvPr id="2" name="TextBox 1">
            <a:extLst>
              <a:ext uri="{FF2B5EF4-FFF2-40B4-BE49-F238E27FC236}">
                <a16:creationId xmlns:a16="http://schemas.microsoft.com/office/drawing/2014/main" id="{31D24BF5-3CB3-02B7-E039-DF4A2E9F78D7}"/>
              </a:ext>
            </a:extLst>
          </p:cNvPr>
          <p:cNvSpPr txBox="1"/>
          <p:nvPr/>
        </p:nvSpPr>
        <p:spPr>
          <a:xfrm>
            <a:off x="0" y="2125395"/>
            <a:ext cx="12192000" cy="2308324"/>
          </a:xfrm>
          <a:prstGeom prst="rect">
            <a:avLst/>
          </a:prstGeom>
          <a:noFill/>
        </p:spPr>
        <p:txBody>
          <a:bodyPr wrap="square" rtlCol="0">
            <a:spAutoFit/>
          </a:bodyPr>
          <a:lstStyle/>
          <a:p>
            <a:pPr algn="ctr"/>
            <a:r>
              <a:rPr lang="en-US" sz="3600" dirty="0"/>
              <a:t>Questions??</a:t>
            </a:r>
          </a:p>
          <a:p>
            <a:pPr algn="ctr"/>
            <a:endParaRPr lang="en-US" sz="3600" dirty="0"/>
          </a:p>
          <a:p>
            <a:pPr algn="ctr"/>
            <a:r>
              <a:rPr lang="en-US" sz="3600" dirty="0"/>
              <a:t>Don’t hesitate to contact us</a:t>
            </a:r>
          </a:p>
          <a:p>
            <a:pPr algn="ctr"/>
            <a:r>
              <a:rPr lang="en-US" sz="3600" dirty="0"/>
              <a:t>rii@usc.edu</a:t>
            </a:r>
          </a:p>
        </p:txBody>
      </p:sp>
      <p:pic>
        <p:nvPicPr>
          <p:cNvPr id="5" name="Picture 4">
            <a:extLst>
              <a:ext uri="{FF2B5EF4-FFF2-40B4-BE49-F238E27FC236}">
                <a16:creationId xmlns:a16="http://schemas.microsoft.com/office/drawing/2014/main" id="{FC3682D9-EB86-14B4-8B80-D2110441264E}"/>
              </a:ext>
            </a:extLst>
          </p:cNvPr>
          <p:cNvPicPr>
            <a:picLocks noChangeAspect="1"/>
          </p:cNvPicPr>
          <p:nvPr/>
        </p:nvPicPr>
        <p:blipFill>
          <a:blip r:embed="rId4"/>
          <a:stretch>
            <a:fillRect/>
          </a:stretch>
        </p:blipFill>
        <p:spPr>
          <a:xfrm>
            <a:off x="3481106" y="4646026"/>
            <a:ext cx="5229788" cy="1933575"/>
          </a:xfrm>
          <a:prstGeom prst="rect">
            <a:avLst/>
          </a:prstGeom>
        </p:spPr>
      </p:pic>
    </p:spTree>
    <p:extLst>
      <p:ext uri="{BB962C8B-B14F-4D97-AF65-F5344CB8AC3E}">
        <p14:creationId xmlns:p14="http://schemas.microsoft.com/office/powerpoint/2010/main" val="1112751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 </a:t>
            </a:r>
          </a:p>
        </p:txBody>
      </p:sp>
      <p:sp>
        <p:nvSpPr>
          <p:cNvPr id="3" name="Rectangle 2">
            <a:extLst>
              <a:ext uri="{FF2B5EF4-FFF2-40B4-BE49-F238E27FC236}">
                <a16:creationId xmlns:a16="http://schemas.microsoft.com/office/drawing/2014/main" id="{C38355DE-973C-ED62-13E9-E19556DE846E}"/>
              </a:ext>
            </a:extLst>
          </p:cNvPr>
          <p:cNvSpPr/>
          <p:nvPr/>
        </p:nvSpPr>
        <p:spPr>
          <a:xfrm>
            <a:off x="0" y="-1"/>
            <a:ext cx="12192000" cy="1517713"/>
          </a:xfrm>
          <a:prstGeom prst="rect">
            <a:avLst/>
          </a:prstGeom>
          <a:solidFill>
            <a:srgbClr val="991B1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Text&#10;&#10;Description automatically generated with medium confidence">
            <a:extLst>
              <a:ext uri="{FF2B5EF4-FFF2-40B4-BE49-F238E27FC236}">
                <a16:creationId xmlns:a16="http://schemas.microsoft.com/office/drawing/2014/main" id="{36C5AEB0-57DD-DFAC-5071-504ACFB7DC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816" y="278399"/>
            <a:ext cx="3517985" cy="1045303"/>
          </a:xfrm>
          <a:prstGeom prst="rect">
            <a:avLst/>
          </a:prstGeom>
        </p:spPr>
      </p:pic>
      <p:sp>
        <p:nvSpPr>
          <p:cNvPr id="4" name="TextBox 3">
            <a:extLst>
              <a:ext uri="{FF2B5EF4-FFF2-40B4-BE49-F238E27FC236}">
                <a16:creationId xmlns:a16="http://schemas.microsoft.com/office/drawing/2014/main" id="{D80F06F7-31CB-D0D1-55F7-630C282B2A85}"/>
              </a:ext>
            </a:extLst>
          </p:cNvPr>
          <p:cNvSpPr txBox="1"/>
          <p:nvPr/>
        </p:nvSpPr>
        <p:spPr>
          <a:xfrm>
            <a:off x="477078" y="1729410"/>
            <a:ext cx="3729162" cy="1200329"/>
          </a:xfrm>
          <a:prstGeom prst="rect">
            <a:avLst/>
          </a:prstGeom>
          <a:noFill/>
        </p:spPr>
        <p:txBody>
          <a:bodyPr wrap="square" rtlCol="0">
            <a:spAutoFit/>
          </a:bodyPr>
          <a:lstStyle/>
          <a:p>
            <a:r>
              <a:rPr lang="en-US" dirty="0"/>
              <a:t>Ming Hsieh Institute Research Award (MHIRA)</a:t>
            </a:r>
          </a:p>
          <a:p>
            <a:pPr algn="r"/>
            <a:r>
              <a:rPr lang="en-US" i="1" dirty="0"/>
              <a:t>Pre-Clinical</a:t>
            </a:r>
          </a:p>
          <a:p>
            <a:pPr algn="r"/>
            <a:r>
              <a:rPr lang="en-US" i="1" dirty="0"/>
              <a:t>Translation Research Project</a:t>
            </a:r>
          </a:p>
        </p:txBody>
      </p:sp>
      <p:sp>
        <p:nvSpPr>
          <p:cNvPr id="15" name="TextBox 14">
            <a:extLst>
              <a:ext uri="{FF2B5EF4-FFF2-40B4-BE49-F238E27FC236}">
                <a16:creationId xmlns:a16="http://schemas.microsoft.com/office/drawing/2014/main" id="{0A7BB7B4-0B64-0C40-9B2E-C52D0DF81604}"/>
              </a:ext>
            </a:extLst>
          </p:cNvPr>
          <p:cNvSpPr txBox="1"/>
          <p:nvPr/>
        </p:nvSpPr>
        <p:spPr>
          <a:xfrm>
            <a:off x="477078" y="3405344"/>
            <a:ext cx="3729162" cy="923330"/>
          </a:xfrm>
          <a:prstGeom prst="rect">
            <a:avLst/>
          </a:prstGeom>
          <a:noFill/>
        </p:spPr>
        <p:txBody>
          <a:bodyPr wrap="square" rtlCol="0">
            <a:spAutoFit/>
          </a:bodyPr>
          <a:lstStyle/>
          <a:p>
            <a:r>
              <a:rPr lang="en-US" dirty="0"/>
              <a:t>Dean’s Matching Fund</a:t>
            </a:r>
          </a:p>
          <a:p>
            <a:r>
              <a:rPr lang="en-US" dirty="0"/>
              <a:t>Core Instrumentation </a:t>
            </a:r>
          </a:p>
          <a:p>
            <a:pPr algn="r"/>
            <a:r>
              <a:rPr lang="en-US" i="1" dirty="0"/>
              <a:t>(Types A &amp; B)</a:t>
            </a:r>
          </a:p>
        </p:txBody>
      </p:sp>
      <p:sp>
        <p:nvSpPr>
          <p:cNvPr id="16" name="Right Brace 15">
            <a:extLst>
              <a:ext uri="{FF2B5EF4-FFF2-40B4-BE49-F238E27FC236}">
                <a16:creationId xmlns:a16="http://schemas.microsoft.com/office/drawing/2014/main" id="{27B7CAEA-6B94-374F-C425-ADBD5DE923B8}"/>
              </a:ext>
            </a:extLst>
          </p:cNvPr>
          <p:cNvSpPr/>
          <p:nvPr/>
        </p:nvSpPr>
        <p:spPr>
          <a:xfrm>
            <a:off x="4365556" y="3415837"/>
            <a:ext cx="258418" cy="80024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n w="38100">
                <a:solidFill>
                  <a:schemeClr val="tx1"/>
                </a:solidFill>
              </a:ln>
            </a:endParaRPr>
          </a:p>
        </p:txBody>
      </p:sp>
      <p:sp>
        <p:nvSpPr>
          <p:cNvPr id="17" name="TextBox 16">
            <a:extLst>
              <a:ext uri="{FF2B5EF4-FFF2-40B4-BE49-F238E27FC236}">
                <a16:creationId xmlns:a16="http://schemas.microsoft.com/office/drawing/2014/main" id="{6E10FABA-4366-B7CB-523D-A6292CBC403F}"/>
              </a:ext>
            </a:extLst>
          </p:cNvPr>
          <p:cNvSpPr txBox="1"/>
          <p:nvPr/>
        </p:nvSpPr>
        <p:spPr>
          <a:xfrm>
            <a:off x="6841150" y="3361799"/>
            <a:ext cx="4873771" cy="923330"/>
          </a:xfrm>
          <a:prstGeom prst="rect">
            <a:avLst/>
          </a:prstGeom>
          <a:noFill/>
        </p:spPr>
        <p:txBody>
          <a:bodyPr wrap="square" rtlCol="0">
            <a:spAutoFit/>
          </a:bodyPr>
          <a:lstStyle/>
          <a:p>
            <a:r>
              <a:rPr lang="en-US" dirty="0"/>
              <a:t>Instrumentation Awards (IA)</a:t>
            </a:r>
          </a:p>
          <a:p>
            <a:pPr algn="r"/>
            <a:r>
              <a:rPr lang="en-US" i="1" dirty="0"/>
              <a:t>Shared Instrumentation Award</a:t>
            </a:r>
          </a:p>
          <a:p>
            <a:pPr algn="r"/>
            <a:r>
              <a:rPr lang="en-US" i="1" dirty="0"/>
              <a:t>Dean’s Matching Fund</a:t>
            </a:r>
          </a:p>
        </p:txBody>
      </p:sp>
      <p:cxnSp>
        <p:nvCxnSpPr>
          <p:cNvPr id="19" name="Straight Arrow Connector 18">
            <a:extLst>
              <a:ext uri="{FF2B5EF4-FFF2-40B4-BE49-F238E27FC236}">
                <a16:creationId xmlns:a16="http://schemas.microsoft.com/office/drawing/2014/main" id="{42A84AA9-DC7E-1FC6-69D6-A59BF831C6FB}"/>
              </a:ext>
            </a:extLst>
          </p:cNvPr>
          <p:cNvCxnSpPr>
            <a:cxnSpLocks/>
          </p:cNvCxnSpPr>
          <p:nvPr/>
        </p:nvCxnSpPr>
        <p:spPr>
          <a:xfrm>
            <a:off x="4726678" y="3818516"/>
            <a:ext cx="182217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itle 4">
            <a:extLst>
              <a:ext uri="{FF2B5EF4-FFF2-40B4-BE49-F238E27FC236}">
                <a16:creationId xmlns:a16="http://schemas.microsoft.com/office/drawing/2014/main" id="{2CC70B78-EF84-A312-AD8E-4034202761A1}"/>
              </a:ext>
            </a:extLst>
          </p:cNvPr>
          <p:cNvSpPr txBox="1">
            <a:spLocks/>
          </p:cNvSpPr>
          <p:nvPr/>
        </p:nvSpPr>
        <p:spPr>
          <a:xfrm>
            <a:off x="3975618" y="0"/>
            <a:ext cx="8216384" cy="15177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a:t> </a:t>
            </a:r>
            <a:r>
              <a:rPr lang="en-US" sz="3100" spc="-5" dirty="0">
                <a:solidFill>
                  <a:schemeClr val="bg1"/>
                </a:solidFill>
                <a:latin typeface="Adobe Caslon Pro" panose="0205050205050A020403" pitchFamily="18" charset="0"/>
                <a:cs typeface="Times New Roman" panose="02020603050405020304" pitchFamily="18" charset="0"/>
              </a:rPr>
              <a:t>Research and Innovation (R&amp;I) </a:t>
            </a:r>
            <a:br>
              <a:rPr lang="en-US" sz="3100" spc="-5" dirty="0">
                <a:solidFill>
                  <a:schemeClr val="bg1"/>
                </a:solidFill>
                <a:latin typeface="Adobe Caslon Pro" panose="0205050205050A020403" pitchFamily="18" charset="0"/>
                <a:cs typeface="Times New Roman" panose="02020603050405020304" pitchFamily="18" charset="0"/>
              </a:rPr>
            </a:br>
            <a:r>
              <a:rPr lang="en-US" sz="3100" spc="-5" dirty="0">
                <a:solidFill>
                  <a:schemeClr val="bg1"/>
                </a:solidFill>
                <a:latin typeface="Adobe Caslon Pro" panose="0205050205050A020403" pitchFamily="18" charset="0"/>
                <a:cs typeface="Times New Roman" panose="02020603050405020304" pitchFamily="18" charset="0"/>
              </a:rPr>
              <a:t>Award Programs</a:t>
            </a:r>
            <a:endParaRPr lang="en-US" dirty="0"/>
          </a:p>
        </p:txBody>
      </p:sp>
      <p:sp>
        <p:nvSpPr>
          <p:cNvPr id="21" name="TextBox 20">
            <a:extLst>
              <a:ext uri="{FF2B5EF4-FFF2-40B4-BE49-F238E27FC236}">
                <a16:creationId xmlns:a16="http://schemas.microsoft.com/office/drawing/2014/main" id="{C55DF32A-BAE0-AA1C-B6E4-94CC8A91F8DA}"/>
              </a:ext>
            </a:extLst>
          </p:cNvPr>
          <p:cNvSpPr txBox="1"/>
          <p:nvPr/>
        </p:nvSpPr>
        <p:spPr>
          <a:xfrm>
            <a:off x="626164" y="4695209"/>
            <a:ext cx="3580075" cy="1754326"/>
          </a:xfrm>
          <a:prstGeom prst="rect">
            <a:avLst/>
          </a:prstGeom>
          <a:noFill/>
        </p:spPr>
        <p:txBody>
          <a:bodyPr wrap="square" rtlCol="0">
            <a:spAutoFit/>
          </a:bodyPr>
          <a:lstStyle/>
          <a:p>
            <a:r>
              <a:rPr lang="en-US" dirty="0"/>
              <a:t>Zumberge</a:t>
            </a:r>
          </a:p>
          <a:p>
            <a:pPr algn="r"/>
            <a:r>
              <a:rPr lang="en-US" i="1" dirty="0"/>
              <a:t>Individual</a:t>
            </a:r>
          </a:p>
          <a:p>
            <a:pPr algn="r"/>
            <a:r>
              <a:rPr lang="en-US" i="1" dirty="0"/>
              <a:t>Interdisciplinary Large</a:t>
            </a:r>
          </a:p>
          <a:p>
            <a:pPr algn="r"/>
            <a:r>
              <a:rPr lang="en-US" i="1" dirty="0"/>
              <a:t>Interdisciplinary Small</a:t>
            </a:r>
          </a:p>
          <a:p>
            <a:pPr algn="r"/>
            <a:r>
              <a:rPr lang="en-US" i="1" dirty="0"/>
              <a:t>Diversity &amp; Inclusion</a:t>
            </a:r>
          </a:p>
          <a:p>
            <a:r>
              <a:rPr lang="en-US" dirty="0"/>
              <a:t>Rose Hills (STEM)</a:t>
            </a:r>
          </a:p>
        </p:txBody>
      </p:sp>
      <p:sp>
        <p:nvSpPr>
          <p:cNvPr id="22" name="Right Brace 21">
            <a:extLst>
              <a:ext uri="{FF2B5EF4-FFF2-40B4-BE49-F238E27FC236}">
                <a16:creationId xmlns:a16="http://schemas.microsoft.com/office/drawing/2014/main" id="{04DBF8AD-AB23-C175-55AA-8B33C1701264}"/>
              </a:ext>
            </a:extLst>
          </p:cNvPr>
          <p:cNvSpPr/>
          <p:nvPr/>
        </p:nvSpPr>
        <p:spPr>
          <a:xfrm>
            <a:off x="4365556" y="4745700"/>
            <a:ext cx="258418" cy="184053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n w="38100">
                <a:solidFill>
                  <a:schemeClr val="tx1"/>
                </a:solidFill>
              </a:ln>
            </a:endParaRPr>
          </a:p>
        </p:txBody>
      </p:sp>
      <p:sp>
        <p:nvSpPr>
          <p:cNvPr id="23" name="TextBox 22">
            <a:extLst>
              <a:ext uri="{FF2B5EF4-FFF2-40B4-BE49-F238E27FC236}">
                <a16:creationId xmlns:a16="http://schemas.microsoft.com/office/drawing/2014/main" id="{D90EB47B-A3CE-3FA4-5C12-7EC443D2EA6F}"/>
              </a:ext>
            </a:extLst>
          </p:cNvPr>
          <p:cNvSpPr txBox="1"/>
          <p:nvPr/>
        </p:nvSpPr>
        <p:spPr>
          <a:xfrm>
            <a:off x="6841150" y="4939059"/>
            <a:ext cx="4938100" cy="1477328"/>
          </a:xfrm>
          <a:prstGeom prst="rect">
            <a:avLst/>
          </a:prstGeom>
          <a:noFill/>
        </p:spPr>
        <p:txBody>
          <a:bodyPr wrap="square" rtlCol="0">
            <a:spAutoFit/>
          </a:bodyPr>
          <a:lstStyle/>
          <a:p>
            <a:r>
              <a:rPr lang="en-US" dirty="0"/>
              <a:t>Zumberge Preliminary Studies Research Awards</a:t>
            </a:r>
          </a:p>
          <a:p>
            <a:pPr algn="r"/>
            <a:r>
              <a:rPr lang="en-US" i="1" dirty="0"/>
              <a:t>Small Award Program</a:t>
            </a:r>
          </a:p>
          <a:p>
            <a:pPr algn="r"/>
            <a:r>
              <a:rPr lang="en-US" i="1" dirty="0"/>
              <a:t>Large Award Program</a:t>
            </a:r>
          </a:p>
          <a:p>
            <a:pPr algn="r"/>
            <a:r>
              <a:rPr lang="en-US" i="1" dirty="0"/>
              <a:t>DEI Award</a:t>
            </a:r>
          </a:p>
          <a:p>
            <a:pPr algn="r"/>
            <a:r>
              <a:rPr lang="en-US" i="1" dirty="0"/>
              <a:t>STEM Program Award</a:t>
            </a:r>
          </a:p>
        </p:txBody>
      </p:sp>
      <p:cxnSp>
        <p:nvCxnSpPr>
          <p:cNvPr id="24" name="Straight Arrow Connector 23">
            <a:extLst>
              <a:ext uri="{FF2B5EF4-FFF2-40B4-BE49-F238E27FC236}">
                <a16:creationId xmlns:a16="http://schemas.microsoft.com/office/drawing/2014/main" id="{39228FED-2078-E1CE-45FC-23EFF5652C17}"/>
              </a:ext>
            </a:extLst>
          </p:cNvPr>
          <p:cNvCxnSpPr>
            <a:cxnSpLocks/>
          </p:cNvCxnSpPr>
          <p:nvPr/>
        </p:nvCxnSpPr>
        <p:spPr>
          <a:xfrm>
            <a:off x="4726678" y="5665210"/>
            <a:ext cx="182217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60C80EC-417F-B1E7-E741-D0125C548BD7}"/>
              </a:ext>
            </a:extLst>
          </p:cNvPr>
          <p:cNvCxnSpPr>
            <a:cxnSpLocks/>
          </p:cNvCxnSpPr>
          <p:nvPr/>
        </p:nvCxnSpPr>
        <p:spPr>
          <a:xfrm>
            <a:off x="4726678" y="2307580"/>
            <a:ext cx="182217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1EBAE135-677D-25A1-D8AB-D1C30B78796D}"/>
              </a:ext>
            </a:extLst>
          </p:cNvPr>
          <p:cNvSpPr txBox="1"/>
          <p:nvPr/>
        </p:nvSpPr>
        <p:spPr>
          <a:xfrm>
            <a:off x="6841149" y="1729409"/>
            <a:ext cx="4779351" cy="1200329"/>
          </a:xfrm>
          <a:prstGeom prst="rect">
            <a:avLst/>
          </a:prstGeom>
          <a:noFill/>
        </p:spPr>
        <p:txBody>
          <a:bodyPr wrap="square" rtlCol="0">
            <a:spAutoFit/>
          </a:bodyPr>
          <a:lstStyle/>
          <a:p>
            <a:r>
              <a:rPr lang="en-US" dirty="0"/>
              <a:t>Ming Hsieh Institute Research Award </a:t>
            </a:r>
          </a:p>
          <a:p>
            <a:r>
              <a:rPr lang="en-US" dirty="0"/>
              <a:t>(MHIRA)</a:t>
            </a:r>
          </a:p>
          <a:p>
            <a:pPr algn="r"/>
            <a:r>
              <a:rPr lang="en-US" i="1" dirty="0"/>
              <a:t>Pre-Clinical</a:t>
            </a:r>
          </a:p>
          <a:p>
            <a:pPr algn="r"/>
            <a:r>
              <a:rPr lang="en-US" i="1" dirty="0"/>
              <a:t>Translation Research Project</a:t>
            </a:r>
          </a:p>
        </p:txBody>
      </p:sp>
      <p:sp>
        <p:nvSpPr>
          <p:cNvPr id="27" name="Right Brace 26">
            <a:extLst>
              <a:ext uri="{FF2B5EF4-FFF2-40B4-BE49-F238E27FC236}">
                <a16:creationId xmlns:a16="http://schemas.microsoft.com/office/drawing/2014/main" id="{F3AF2919-FA05-C653-276D-32EA0B033CDE}"/>
              </a:ext>
            </a:extLst>
          </p:cNvPr>
          <p:cNvSpPr/>
          <p:nvPr/>
        </p:nvSpPr>
        <p:spPr>
          <a:xfrm>
            <a:off x="4365556" y="1844851"/>
            <a:ext cx="258418" cy="94188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n w="38100">
                <a:solidFill>
                  <a:schemeClr val="tx1"/>
                </a:solidFill>
              </a:ln>
            </a:endParaRPr>
          </a:p>
        </p:txBody>
      </p:sp>
    </p:spTree>
    <p:extLst>
      <p:ext uri="{BB962C8B-B14F-4D97-AF65-F5344CB8AC3E}">
        <p14:creationId xmlns:p14="http://schemas.microsoft.com/office/powerpoint/2010/main" val="1372501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 </a:t>
            </a:r>
          </a:p>
        </p:txBody>
      </p:sp>
      <p:sp>
        <p:nvSpPr>
          <p:cNvPr id="3" name="Rectangle 2">
            <a:extLst>
              <a:ext uri="{FF2B5EF4-FFF2-40B4-BE49-F238E27FC236}">
                <a16:creationId xmlns:a16="http://schemas.microsoft.com/office/drawing/2014/main" id="{C38355DE-973C-ED62-13E9-E19556DE846E}"/>
              </a:ext>
            </a:extLst>
          </p:cNvPr>
          <p:cNvSpPr/>
          <p:nvPr/>
        </p:nvSpPr>
        <p:spPr>
          <a:xfrm>
            <a:off x="0" y="-1"/>
            <a:ext cx="12192000" cy="1517713"/>
          </a:xfrm>
          <a:prstGeom prst="rect">
            <a:avLst/>
          </a:prstGeom>
          <a:solidFill>
            <a:srgbClr val="991B1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Text&#10;&#10;Description automatically generated with medium confidence">
            <a:extLst>
              <a:ext uri="{FF2B5EF4-FFF2-40B4-BE49-F238E27FC236}">
                <a16:creationId xmlns:a16="http://schemas.microsoft.com/office/drawing/2014/main" id="{36C5AEB0-57DD-DFAC-5071-504ACFB7DC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816" y="278399"/>
            <a:ext cx="3517985" cy="1045303"/>
          </a:xfrm>
          <a:prstGeom prst="rect">
            <a:avLst/>
          </a:prstGeom>
        </p:spPr>
      </p:pic>
      <p:sp>
        <p:nvSpPr>
          <p:cNvPr id="20" name="Title 4">
            <a:extLst>
              <a:ext uri="{FF2B5EF4-FFF2-40B4-BE49-F238E27FC236}">
                <a16:creationId xmlns:a16="http://schemas.microsoft.com/office/drawing/2014/main" id="{2CC70B78-EF84-A312-AD8E-4034202761A1}"/>
              </a:ext>
            </a:extLst>
          </p:cNvPr>
          <p:cNvSpPr txBox="1">
            <a:spLocks/>
          </p:cNvSpPr>
          <p:nvPr/>
        </p:nvSpPr>
        <p:spPr>
          <a:xfrm>
            <a:off x="3975618" y="0"/>
            <a:ext cx="8216384" cy="15177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a:t> </a:t>
            </a:r>
            <a:r>
              <a:rPr lang="en-US" sz="3100" spc="-5" dirty="0">
                <a:solidFill>
                  <a:schemeClr val="bg1"/>
                </a:solidFill>
                <a:latin typeface="Adobe Caslon Pro" panose="0205050205050A020403" pitchFamily="18" charset="0"/>
                <a:cs typeface="Times New Roman" panose="02020603050405020304" pitchFamily="18" charset="0"/>
              </a:rPr>
              <a:t>Research and Innovation (R&amp;I) </a:t>
            </a:r>
            <a:br>
              <a:rPr lang="en-US" sz="3100" spc="-5" dirty="0">
                <a:solidFill>
                  <a:schemeClr val="bg1"/>
                </a:solidFill>
                <a:latin typeface="Adobe Caslon Pro" panose="0205050205050A020403" pitchFamily="18" charset="0"/>
                <a:cs typeface="Times New Roman" panose="02020603050405020304" pitchFamily="18" charset="0"/>
              </a:rPr>
            </a:br>
            <a:r>
              <a:rPr lang="en-US" sz="3100" spc="-5" dirty="0">
                <a:solidFill>
                  <a:schemeClr val="bg1"/>
                </a:solidFill>
                <a:latin typeface="Adobe Caslon Pro" panose="0205050205050A020403" pitchFamily="18" charset="0"/>
                <a:cs typeface="Times New Roman" panose="02020603050405020304" pitchFamily="18" charset="0"/>
              </a:rPr>
              <a:t>Award Programs</a:t>
            </a:r>
            <a:endParaRPr lang="en-US" dirty="0"/>
          </a:p>
        </p:txBody>
      </p:sp>
      <p:sp>
        <p:nvSpPr>
          <p:cNvPr id="21" name="TextBox 20">
            <a:extLst>
              <a:ext uri="{FF2B5EF4-FFF2-40B4-BE49-F238E27FC236}">
                <a16:creationId xmlns:a16="http://schemas.microsoft.com/office/drawing/2014/main" id="{C55DF32A-BAE0-AA1C-B6E4-94CC8A91F8DA}"/>
              </a:ext>
            </a:extLst>
          </p:cNvPr>
          <p:cNvSpPr txBox="1"/>
          <p:nvPr/>
        </p:nvSpPr>
        <p:spPr>
          <a:xfrm>
            <a:off x="135836" y="3229064"/>
            <a:ext cx="4144616" cy="1077218"/>
          </a:xfrm>
          <a:prstGeom prst="rect">
            <a:avLst/>
          </a:prstGeom>
          <a:noFill/>
        </p:spPr>
        <p:txBody>
          <a:bodyPr wrap="square" rtlCol="0">
            <a:spAutoFit/>
          </a:bodyPr>
          <a:lstStyle/>
          <a:p>
            <a:pPr>
              <a:spcAft>
                <a:spcPts val="600"/>
              </a:spcAft>
            </a:pPr>
            <a:r>
              <a:rPr lang="en-US" dirty="0"/>
              <a:t>Provost’s Innovation Fund</a:t>
            </a:r>
          </a:p>
          <a:p>
            <a:pPr>
              <a:spcAft>
                <a:spcPts val="600"/>
              </a:spcAft>
            </a:pPr>
            <a:r>
              <a:rPr lang="en-US" dirty="0"/>
              <a:t>Research &amp; Development Priorities Award</a:t>
            </a:r>
          </a:p>
          <a:p>
            <a:pPr>
              <a:spcAft>
                <a:spcPts val="600"/>
              </a:spcAft>
            </a:pPr>
            <a:r>
              <a:rPr lang="en-US" dirty="0"/>
              <a:t>Collaboration Fund</a:t>
            </a:r>
          </a:p>
        </p:txBody>
      </p:sp>
      <p:sp>
        <p:nvSpPr>
          <p:cNvPr id="22" name="Right Brace 21">
            <a:extLst>
              <a:ext uri="{FF2B5EF4-FFF2-40B4-BE49-F238E27FC236}">
                <a16:creationId xmlns:a16="http://schemas.microsoft.com/office/drawing/2014/main" id="{04DBF8AD-AB23-C175-55AA-8B33C1701264}"/>
              </a:ext>
            </a:extLst>
          </p:cNvPr>
          <p:cNvSpPr/>
          <p:nvPr/>
        </p:nvSpPr>
        <p:spPr>
          <a:xfrm>
            <a:off x="4171406" y="2761903"/>
            <a:ext cx="251036" cy="178796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n w="38100">
                <a:solidFill>
                  <a:schemeClr val="tx1"/>
                </a:solidFill>
              </a:ln>
            </a:endParaRPr>
          </a:p>
        </p:txBody>
      </p:sp>
      <p:sp>
        <p:nvSpPr>
          <p:cNvPr id="23" name="TextBox 22">
            <a:extLst>
              <a:ext uri="{FF2B5EF4-FFF2-40B4-BE49-F238E27FC236}">
                <a16:creationId xmlns:a16="http://schemas.microsoft.com/office/drawing/2014/main" id="{D90EB47B-A3CE-3FA4-5C12-7EC443D2EA6F}"/>
              </a:ext>
            </a:extLst>
          </p:cNvPr>
          <p:cNvSpPr txBox="1"/>
          <p:nvPr/>
        </p:nvSpPr>
        <p:spPr>
          <a:xfrm>
            <a:off x="5705061" y="2798177"/>
            <a:ext cx="6351103" cy="2139047"/>
          </a:xfrm>
          <a:prstGeom prst="rect">
            <a:avLst/>
          </a:prstGeom>
          <a:noFill/>
        </p:spPr>
        <p:txBody>
          <a:bodyPr wrap="square" rtlCol="0">
            <a:spAutoFit/>
          </a:bodyPr>
          <a:lstStyle/>
          <a:p>
            <a:pPr marL="0" marR="0">
              <a:spcBef>
                <a:spcPts val="600"/>
              </a:spcBef>
              <a:spcAft>
                <a:spcPts val="0"/>
              </a:spcAft>
            </a:pPr>
            <a:r>
              <a:rPr lang="en-US" sz="1800" dirty="0">
                <a:effectLst/>
                <a:ea typeface="Calibri" panose="020F0502020204030204" pitchFamily="34" charset="0"/>
                <a:cs typeface="Times New Roman" panose="02020603050405020304" pitchFamily="18" charset="0"/>
              </a:rPr>
              <a:t>President's Sustainability Initiative Award (PSIA)</a:t>
            </a:r>
          </a:p>
          <a:p>
            <a:pPr marL="0" marR="0">
              <a:spcBef>
                <a:spcPts val="600"/>
              </a:spcBef>
              <a:spcAft>
                <a:spcPts val="0"/>
              </a:spcAft>
            </a:pPr>
            <a:r>
              <a:rPr lang="en-US" sz="1800" dirty="0">
                <a:effectLst/>
                <a:ea typeface="Calibri" panose="020F0502020204030204" pitchFamily="34" charset="0"/>
                <a:cs typeface="Times New Roman" panose="02020603050405020304" pitchFamily="18" charset="0"/>
              </a:rPr>
              <a:t>Howard Hughes Medical Institute Mentorship Award (HHMI)</a:t>
            </a:r>
          </a:p>
          <a:p>
            <a:pPr marL="0" marR="0">
              <a:spcBef>
                <a:spcPts val="600"/>
              </a:spcBef>
              <a:spcAft>
                <a:spcPts val="0"/>
              </a:spcAft>
            </a:pPr>
            <a:r>
              <a:rPr lang="en-US" sz="1800" dirty="0">
                <a:effectLst/>
                <a:ea typeface="Calibri" panose="020F0502020204030204" pitchFamily="34" charset="0"/>
                <a:cs typeface="Times New Roman" panose="02020603050405020304" pitchFamily="18" charset="0"/>
              </a:rPr>
              <a:t>Humanities and Humanistic Social Sciences (HHSS)</a:t>
            </a:r>
          </a:p>
          <a:p>
            <a:pPr marL="0" marR="0">
              <a:spcBef>
                <a:spcPts val="600"/>
              </a:spcBef>
              <a:spcAft>
                <a:spcPts val="0"/>
              </a:spcAft>
            </a:pPr>
            <a:r>
              <a:rPr lang="en-US" sz="1800" dirty="0">
                <a:effectLst/>
                <a:ea typeface="Calibri" panose="020F0502020204030204" pitchFamily="34" charset="0"/>
                <a:cs typeface="Times New Roman" panose="02020603050405020304" pitchFamily="18" charset="0"/>
              </a:rPr>
              <a:t>Institutional Training Planning Award (ITPA)</a:t>
            </a:r>
          </a:p>
          <a:p>
            <a:pPr marL="0" marR="0">
              <a:spcBef>
                <a:spcPts val="600"/>
              </a:spcBef>
              <a:spcAft>
                <a:spcPts val="0"/>
              </a:spcAft>
            </a:pPr>
            <a:r>
              <a:rPr lang="en-US" dirty="0">
                <a:ea typeface="Calibri" panose="020F0502020204030204" pitchFamily="34" charset="0"/>
                <a:cs typeface="Times New Roman" panose="02020603050405020304" pitchFamily="18" charset="0"/>
              </a:rPr>
              <a:t>SBBR/STIR Planning Award</a:t>
            </a:r>
          </a:p>
          <a:p>
            <a:pPr marL="0" marR="0">
              <a:spcBef>
                <a:spcPts val="600"/>
              </a:spcBef>
              <a:spcAft>
                <a:spcPts val="0"/>
              </a:spcAft>
            </a:pPr>
            <a:r>
              <a:rPr lang="en-US" sz="1800" dirty="0">
                <a:effectLst/>
                <a:ea typeface="Calibri" panose="020F0502020204030204" pitchFamily="34" charset="0"/>
                <a:cs typeface="Times New Roman" panose="02020603050405020304" pitchFamily="18" charset="0"/>
              </a:rPr>
              <a:t>Collaborative Planning Research Award</a:t>
            </a:r>
          </a:p>
        </p:txBody>
      </p:sp>
      <p:cxnSp>
        <p:nvCxnSpPr>
          <p:cNvPr id="24" name="Straight Arrow Connector 23">
            <a:extLst>
              <a:ext uri="{FF2B5EF4-FFF2-40B4-BE49-F238E27FC236}">
                <a16:creationId xmlns:a16="http://schemas.microsoft.com/office/drawing/2014/main" id="{39228FED-2078-E1CE-45FC-23EFF5652C17}"/>
              </a:ext>
            </a:extLst>
          </p:cNvPr>
          <p:cNvCxnSpPr>
            <a:cxnSpLocks/>
          </p:cNvCxnSpPr>
          <p:nvPr/>
        </p:nvCxnSpPr>
        <p:spPr>
          <a:xfrm>
            <a:off x="4671391" y="3647184"/>
            <a:ext cx="90777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1FCC072-F745-D5C0-81AC-B461AAA55110}"/>
              </a:ext>
            </a:extLst>
          </p:cNvPr>
          <p:cNvSpPr txBox="1"/>
          <p:nvPr/>
        </p:nvSpPr>
        <p:spPr>
          <a:xfrm>
            <a:off x="3809171" y="1821183"/>
            <a:ext cx="4573657" cy="369332"/>
          </a:xfrm>
          <a:prstGeom prst="rect">
            <a:avLst/>
          </a:prstGeom>
          <a:noFill/>
        </p:spPr>
        <p:txBody>
          <a:bodyPr wrap="square">
            <a:spAutoFit/>
          </a:bodyPr>
          <a:lstStyle/>
          <a:p>
            <a:pPr algn="ctr">
              <a:spcBef>
                <a:spcPts val="600"/>
              </a:spcBef>
              <a:spcAft>
                <a:spcPts val="600"/>
              </a:spcAft>
            </a:pPr>
            <a:r>
              <a:rPr lang="en-US" b="1" dirty="0">
                <a:solidFill>
                  <a:srgbClr val="991B1E"/>
                </a:solidFill>
                <a:effectLst/>
                <a:latin typeface="+mj-lt"/>
                <a:ea typeface="Calibri" panose="020F0502020204030204" pitchFamily="34" charset="0"/>
              </a:rPr>
              <a:t>NEW AWARD  &amp;  GRANT PROGRAMS </a:t>
            </a:r>
            <a:endParaRPr lang="en-US" dirty="0">
              <a:latin typeface="+mj-lt"/>
              <a:ea typeface="Times New Roman" panose="02020603050405020304" pitchFamily="18" charset="0"/>
            </a:endParaRPr>
          </a:p>
        </p:txBody>
      </p:sp>
      <p:sp>
        <p:nvSpPr>
          <p:cNvPr id="4" name="TextBox 3">
            <a:extLst>
              <a:ext uri="{FF2B5EF4-FFF2-40B4-BE49-F238E27FC236}">
                <a16:creationId xmlns:a16="http://schemas.microsoft.com/office/drawing/2014/main" id="{92B8353F-A382-DC03-79A3-37DA7AE1029D}"/>
              </a:ext>
            </a:extLst>
          </p:cNvPr>
          <p:cNvSpPr txBox="1"/>
          <p:nvPr/>
        </p:nvSpPr>
        <p:spPr>
          <a:xfrm>
            <a:off x="5705061" y="5494413"/>
            <a:ext cx="6217920" cy="369332"/>
          </a:xfrm>
          <a:prstGeom prst="rect">
            <a:avLst/>
          </a:prstGeom>
          <a:noFill/>
        </p:spPr>
        <p:txBody>
          <a:bodyPr wrap="square">
            <a:spAutoFit/>
          </a:bodyPr>
          <a:lstStyle/>
          <a:p>
            <a:r>
              <a:rPr lang="en-US" dirty="0"/>
              <a:t>Alternative Methods to Animal Research (AMAR)</a:t>
            </a:r>
          </a:p>
        </p:txBody>
      </p:sp>
      <p:sp>
        <p:nvSpPr>
          <p:cNvPr id="7" name="TextBox 6">
            <a:extLst>
              <a:ext uri="{FF2B5EF4-FFF2-40B4-BE49-F238E27FC236}">
                <a16:creationId xmlns:a16="http://schemas.microsoft.com/office/drawing/2014/main" id="{BF51E43E-FE69-7A12-C9BA-7D74138923C7}"/>
              </a:ext>
            </a:extLst>
          </p:cNvPr>
          <p:cNvSpPr txBox="1"/>
          <p:nvPr/>
        </p:nvSpPr>
        <p:spPr>
          <a:xfrm>
            <a:off x="228816" y="5479025"/>
            <a:ext cx="1968168" cy="369332"/>
          </a:xfrm>
          <a:prstGeom prst="rect">
            <a:avLst/>
          </a:prstGeom>
          <a:noFill/>
        </p:spPr>
        <p:txBody>
          <a:bodyPr wrap="none" rtlCol="0">
            <a:spAutoFit/>
          </a:bodyPr>
          <a:lstStyle/>
          <a:p>
            <a:r>
              <a:rPr lang="en-US" dirty="0"/>
              <a:t>Special Solicitation</a:t>
            </a:r>
          </a:p>
        </p:txBody>
      </p:sp>
      <p:cxnSp>
        <p:nvCxnSpPr>
          <p:cNvPr id="10" name="Straight Arrow Connector 9">
            <a:extLst>
              <a:ext uri="{FF2B5EF4-FFF2-40B4-BE49-F238E27FC236}">
                <a16:creationId xmlns:a16="http://schemas.microsoft.com/office/drawing/2014/main" id="{A12FAFD4-C577-B8A8-4DF8-C6299B6EDBE1}"/>
              </a:ext>
            </a:extLst>
          </p:cNvPr>
          <p:cNvCxnSpPr>
            <a:cxnSpLocks/>
          </p:cNvCxnSpPr>
          <p:nvPr/>
        </p:nvCxnSpPr>
        <p:spPr>
          <a:xfrm>
            <a:off x="2208144" y="5637564"/>
            <a:ext cx="337102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4977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38355DE-973C-ED62-13E9-E19556DE846E}"/>
              </a:ext>
            </a:extLst>
          </p:cNvPr>
          <p:cNvSpPr/>
          <p:nvPr/>
        </p:nvSpPr>
        <p:spPr>
          <a:xfrm>
            <a:off x="0" y="0"/>
            <a:ext cx="12192000" cy="1517713"/>
          </a:xfrm>
          <a:prstGeom prst="rect">
            <a:avLst/>
          </a:prstGeom>
          <a:solidFill>
            <a:srgbClr val="991B1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tabLst>
                <a:tab pos="2628900" algn="l"/>
              </a:tabLst>
            </a:pP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Text&#10;&#10;Description automatically generated with medium confidence">
            <a:extLst>
              <a:ext uri="{FF2B5EF4-FFF2-40B4-BE49-F238E27FC236}">
                <a16:creationId xmlns:a16="http://schemas.microsoft.com/office/drawing/2014/main" id="{36C5AEB0-57DD-DFAC-5071-504ACFB7DC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816" y="278399"/>
            <a:ext cx="3517985" cy="1045303"/>
          </a:xfrm>
          <a:prstGeom prst="rect">
            <a:avLst/>
          </a:prstGeom>
        </p:spPr>
      </p:pic>
      <p:sp>
        <p:nvSpPr>
          <p:cNvPr id="7" name="Title 4">
            <a:extLst>
              <a:ext uri="{FF2B5EF4-FFF2-40B4-BE49-F238E27FC236}">
                <a16:creationId xmlns:a16="http://schemas.microsoft.com/office/drawing/2014/main" id="{01D5D91A-2FA6-782C-0827-5BD748F3C679}"/>
              </a:ext>
            </a:extLst>
          </p:cNvPr>
          <p:cNvSpPr>
            <a:spLocks noGrp="1"/>
          </p:cNvSpPr>
          <p:nvPr>
            <p:ph type="title"/>
          </p:nvPr>
        </p:nvSpPr>
        <p:spPr>
          <a:xfrm>
            <a:off x="3975618" y="0"/>
            <a:ext cx="8216384" cy="1517713"/>
          </a:xfrm>
        </p:spPr>
        <p:txBody>
          <a:bodyPr>
            <a:normAutofit/>
          </a:bodyPr>
          <a:lstStyle/>
          <a:p>
            <a:pPr algn="r"/>
            <a:r>
              <a:rPr lang="en-US" dirty="0"/>
              <a:t> </a:t>
            </a:r>
            <a:r>
              <a:rPr lang="en-US" sz="3100" spc="-5" dirty="0">
                <a:solidFill>
                  <a:schemeClr val="bg1"/>
                </a:solidFill>
                <a:latin typeface="Adobe Caslon Pro" panose="0205050205050A020403" pitchFamily="18" charset="0"/>
                <a:cs typeface="Times New Roman" panose="02020603050405020304" pitchFamily="18" charset="0"/>
              </a:rPr>
              <a:t>Research and Innovation (R&amp;I) </a:t>
            </a:r>
            <a:br>
              <a:rPr lang="en-US" sz="3100" spc="-5" dirty="0">
                <a:solidFill>
                  <a:schemeClr val="bg1"/>
                </a:solidFill>
                <a:latin typeface="Adobe Caslon Pro" panose="0205050205050A020403" pitchFamily="18" charset="0"/>
                <a:cs typeface="Times New Roman" panose="02020603050405020304" pitchFamily="18" charset="0"/>
              </a:rPr>
            </a:br>
            <a:r>
              <a:rPr lang="en-US" sz="3100" spc="-5" dirty="0">
                <a:solidFill>
                  <a:schemeClr val="bg1"/>
                </a:solidFill>
                <a:latin typeface="Adobe Caslon Pro" panose="0205050205050A020403" pitchFamily="18" charset="0"/>
                <a:cs typeface="Times New Roman" panose="02020603050405020304" pitchFamily="18" charset="0"/>
              </a:rPr>
              <a:t>Award Programs</a:t>
            </a:r>
            <a:endParaRPr lang="en-US" dirty="0"/>
          </a:p>
        </p:txBody>
      </p:sp>
      <p:pic>
        <p:nvPicPr>
          <p:cNvPr id="2" name="Picture 1">
            <a:extLst>
              <a:ext uri="{FF2B5EF4-FFF2-40B4-BE49-F238E27FC236}">
                <a16:creationId xmlns:a16="http://schemas.microsoft.com/office/drawing/2014/main" id="{0AE929E1-CF5E-BD1F-E7E2-B91AD6789C80}"/>
              </a:ext>
            </a:extLst>
          </p:cNvPr>
          <p:cNvPicPr>
            <a:picLocks noChangeAspect="1"/>
          </p:cNvPicPr>
          <p:nvPr/>
        </p:nvPicPr>
        <p:blipFill>
          <a:blip r:embed="rId4"/>
          <a:stretch>
            <a:fillRect/>
          </a:stretch>
        </p:blipFill>
        <p:spPr>
          <a:xfrm>
            <a:off x="2702283" y="1663684"/>
            <a:ext cx="6787434" cy="5115941"/>
          </a:xfrm>
          <a:prstGeom prst="rect">
            <a:avLst/>
          </a:prstGeom>
        </p:spPr>
      </p:pic>
    </p:spTree>
    <p:extLst>
      <p:ext uri="{BB962C8B-B14F-4D97-AF65-F5344CB8AC3E}">
        <p14:creationId xmlns:p14="http://schemas.microsoft.com/office/powerpoint/2010/main" val="3384596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38355DE-973C-ED62-13E9-E19556DE846E}"/>
              </a:ext>
            </a:extLst>
          </p:cNvPr>
          <p:cNvSpPr/>
          <p:nvPr/>
        </p:nvSpPr>
        <p:spPr>
          <a:xfrm>
            <a:off x="0" y="0"/>
            <a:ext cx="12192000" cy="1517713"/>
          </a:xfrm>
          <a:prstGeom prst="rect">
            <a:avLst/>
          </a:prstGeom>
          <a:solidFill>
            <a:srgbClr val="991B1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tabLst>
                <a:tab pos="2628900" algn="l"/>
              </a:tabLst>
            </a:pP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Text&#10;&#10;Description automatically generated with medium confidence">
            <a:extLst>
              <a:ext uri="{FF2B5EF4-FFF2-40B4-BE49-F238E27FC236}">
                <a16:creationId xmlns:a16="http://schemas.microsoft.com/office/drawing/2014/main" id="{36C5AEB0-57DD-DFAC-5071-504ACFB7DC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816" y="278399"/>
            <a:ext cx="3517985" cy="1045303"/>
          </a:xfrm>
          <a:prstGeom prst="rect">
            <a:avLst/>
          </a:prstGeom>
        </p:spPr>
      </p:pic>
      <p:sp>
        <p:nvSpPr>
          <p:cNvPr id="7" name="Title 4">
            <a:extLst>
              <a:ext uri="{FF2B5EF4-FFF2-40B4-BE49-F238E27FC236}">
                <a16:creationId xmlns:a16="http://schemas.microsoft.com/office/drawing/2014/main" id="{01D5D91A-2FA6-782C-0827-5BD748F3C679}"/>
              </a:ext>
            </a:extLst>
          </p:cNvPr>
          <p:cNvSpPr>
            <a:spLocks noGrp="1"/>
          </p:cNvSpPr>
          <p:nvPr>
            <p:ph type="title"/>
          </p:nvPr>
        </p:nvSpPr>
        <p:spPr>
          <a:xfrm>
            <a:off x="3975618" y="0"/>
            <a:ext cx="8216384" cy="1517713"/>
          </a:xfrm>
        </p:spPr>
        <p:txBody>
          <a:bodyPr>
            <a:normAutofit/>
          </a:bodyPr>
          <a:lstStyle/>
          <a:p>
            <a:pPr algn="r"/>
            <a:r>
              <a:rPr lang="en-US" dirty="0"/>
              <a:t> </a:t>
            </a:r>
            <a:r>
              <a:rPr lang="en-US" sz="3100" spc="-5" dirty="0">
                <a:solidFill>
                  <a:schemeClr val="bg1"/>
                </a:solidFill>
                <a:latin typeface="Adobe Caslon Pro" panose="0205050205050A020403" pitchFamily="18" charset="0"/>
                <a:cs typeface="Times New Roman" panose="02020603050405020304" pitchFamily="18" charset="0"/>
              </a:rPr>
              <a:t>Research and Innovation (R&amp;I) </a:t>
            </a:r>
            <a:br>
              <a:rPr lang="en-US" sz="3100" spc="-5" dirty="0">
                <a:solidFill>
                  <a:schemeClr val="bg1"/>
                </a:solidFill>
                <a:latin typeface="Adobe Caslon Pro" panose="0205050205050A020403" pitchFamily="18" charset="0"/>
                <a:cs typeface="Times New Roman" panose="02020603050405020304" pitchFamily="18" charset="0"/>
              </a:rPr>
            </a:br>
            <a:r>
              <a:rPr lang="en-US" sz="3100" spc="-5" dirty="0">
                <a:solidFill>
                  <a:schemeClr val="bg1"/>
                </a:solidFill>
                <a:latin typeface="Adobe Caslon Pro" panose="0205050205050A020403" pitchFamily="18" charset="0"/>
                <a:cs typeface="Times New Roman" panose="02020603050405020304" pitchFamily="18" charset="0"/>
              </a:rPr>
              <a:t>Award Programs</a:t>
            </a:r>
            <a:endParaRPr lang="en-US" dirty="0"/>
          </a:p>
        </p:txBody>
      </p:sp>
      <p:pic>
        <p:nvPicPr>
          <p:cNvPr id="4" name="Picture 3">
            <a:extLst>
              <a:ext uri="{FF2B5EF4-FFF2-40B4-BE49-F238E27FC236}">
                <a16:creationId xmlns:a16="http://schemas.microsoft.com/office/drawing/2014/main" id="{821D369C-7CBC-F0D2-3DEF-879ACC7A7ED3}"/>
              </a:ext>
            </a:extLst>
          </p:cNvPr>
          <p:cNvPicPr>
            <a:picLocks noChangeAspect="1"/>
          </p:cNvPicPr>
          <p:nvPr/>
        </p:nvPicPr>
        <p:blipFill>
          <a:blip r:embed="rId4"/>
          <a:stretch>
            <a:fillRect/>
          </a:stretch>
        </p:blipFill>
        <p:spPr>
          <a:xfrm>
            <a:off x="296364" y="2409900"/>
            <a:ext cx="6513739" cy="3224137"/>
          </a:xfrm>
          <a:prstGeom prst="rect">
            <a:avLst/>
          </a:prstGeom>
        </p:spPr>
      </p:pic>
      <p:pic>
        <p:nvPicPr>
          <p:cNvPr id="5" name="Picture 4">
            <a:extLst>
              <a:ext uri="{FF2B5EF4-FFF2-40B4-BE49-F238E27FC236}">
                <a16:creationId xmlns:a16="http://schemas.microsoft.com/office/drawing/2014/main" id="{545040B2-A8CE-5758-E480-0B79BE9FCC52}"/>
              </a:ext>
            </a:extLst>
          </p:cNvPr>
          <p:cNvPicPr>
            <a:picLocks noChangeAspect="1"/>
          </p:cNvPicPr>
          <p:nvPr/>
        </p:nvPicPr>
        <p:blipFill>
          <a:blip r:embed="rId5"/>
          <a:stretch>
            <a:fillRect/>
          </a:stretch>
        </p:blipFill>
        <p:spPr>
          <a:xfrm>
            <a:off x="7595779" y="2989012"/>
            <a:ext cx="3916952" cy="2221980"/>
          </a:xfrm>
          <a:prstGeom prst="rect">
            <a:avLst/>
          </a:prstGeom>
        </p:spPr>
      </p:pic>
    </p:spTree>
    <p:extLst>
      <p:ext uri="{BB962C8B-B14F-4D97-AF65-F5344CB8AC3E}">
        <p14:creationId xmlns:p14="http://schemas.microsoft.com/office/powerpoint/2010/main" val="3658923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38355DE-973C-ED62-13E9-E19556DE846E}"/>
              </a:ext>
            </a:extLst>
          </p:cNvPr>
          <p:cNvSpPr/>
          <p:nvPr/>
        </p:nvSpPr>
        <p:spPr>
          <a:xfrm>
            <a:off x="0" y="0"/>
            <a:ext cx="12192000" cy="1517713"/>
          </a:xfrm>
          <a:prstGeom prst="rect">
            <a:avLst/>
          </a:prstGeom>
          <a:solidFill>
            <a:srgbClr val="991B1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tabLst>
                <a:tab pos="2628900" algn="l"/>
              </a:tabLst>
            </a:pP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Text&#10;&#10;Description automatically generated with medium confidence">
            <a:extLst>
              <a:ext uri="{FF2B5EF4-FFF2-40B4-BE49-F238E27FC236}">
                <a16:creationId xmlns:a16="http://schemas.microsoft.com/office/drawing/2014/main" id="{36C5AEB0-57DD-DFAC-5071-504ACFB7DC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816" y="278399"/>
            <a:ext cx="3517985" cy="1045303"/>
          </a:xfrm>
          <a:prstGeom prst="rect">
            <a:avLst/>
          </a:prstGeom>
        </p:spPr>
      </p:pic>
      <p:sp>
        <p:nvSpPr>
          <p:cNvPr id="7" name="Title 4">
            <a:extLst>
              <a:ext uri="{FF2B5EF4-FFF2-40B4-BE49-F238E27FC236}">
                <a16:creationId xmlns:a16="http://schemas.microsoft.com/office/drawing/2014/main" id="{01D5D91A-2FA6-782C-0827-5BD748F3C679}"/>
              </a:ext>
            </a:extLst>
          </p:cNvPr>
          <p:cNvSpPr>
            <a:spLocks noGrp="1"/>
          </p:cNvSpPr>
          <p:nvPr>
            <p:ph type="title"/>
          </p:nvPr>
        </p:nvSpPr>
        <p:spPr>
          <a:xfrm>
            <a:off x="3975618" y="0"/>
            <a:ext cx="8216384" cy="1517713"/>
          </a:xfrm>
        </p:spPr>
        <p:txBody>
          <a:bodyPr>
            <a:normAutofit/>
          </a:bodyPr>
          <a:lstStyle/>
          <a:p>
            <a:pPr algn="r"/>
            <a:r>
              <a:rPr lang="en-US" dirty="0"/>
              <a:t> </a:t>
            </a:r>
            <a:r>
              <a:rPr lang="en-US" sz="3100" spc="-5" dirty="0">
                <a:solidFill>
                  <a:schemeClr val="bg1"/>
                </a:solidFill>
                <a:latin typeface="Adobe Caslon Pro" panose="0205050205050A020403" pitchFamily="18" charset="0"/>
                <a:cs typeface="Times New Roman" panose="02020603050405020304" pitchFamily="18" charset="0"/>
              </a:rPr>
              <a:t>Research and Innovation (R&amp;I) </a:t>
            </a:r>
            <a:br>
              <a:rPr lang="en-US" sz="3100" spc="-5" dirty="0">
                <a:solidFill>
                  <a:schemeClr val="bg1"/>
                </a:solidFill>
                <a:latin typeface="Adobe Caslon Pro" panose="0205050205050A020403" pitchFamily="18" charset="0"/>
                <a:cs typeface="Times New Roman" panose="02020603050405020304" pitchFamily="18" charset="0"/>
              </a:rPr>
            </a:br>
            <a:r>
              <a:rPr lang="en-US" sz="3100" spc="-5" dirty="0">
                <a:solidFill>
                  <a:schemeClr val="bg1"/>
                </a:solidFill>
                <a:latin typeface="Adobe Caslon Pro" panose="0205050205050A020403" pitchFamily="18" charset="0"/>
                <a:cs typeface="Times New Roman" panose="02020603050405020304" pitchFamily="18" charset="0"/>
              </a:rPr>
              <a:t>Award Programs</a:t>
            </a:r>
            <a:endParaRPr lang="en-US" dirty="0"/>
          </a:p>
        </p:txBody>
      </p:sp>
      <p:sp>
        <p:nvSpPr>
          <p:cNvPr id="15" name="TextBox 14">
            <a:extLst>
              <a:ext uri="{FF2B5EF4-FFF2-40B4-BE49-F238E27FC236}">
                <a16:creationId xmlns:a16="http://schemas.microsoft.com/office/drawing/2014/main" id="{7148A382-D329-1F76-429F-726F1A9F9F8D}"/>
              </a:ext>
            </a:extLst>
          </p:cNvPr>
          <p:cNvSpPr txBox="1"/>
          <p:nvPr/>
        </p:nvSpPr>
        <p:spPr>
          <a:xfrm>
            <a:off x="3809171" y="1669448"/>
            <a:ext cx="4573657" cy="369332"/>
          </a:xfrm>
          <a:prstGeom prst="rect">
            <a:avLst/>
          </a:prstGeom>
          <a:noFill/>
        </p:spPr>
        <p:txBody>
          <a:bodyPr wrap="square">
            <a:spAutoFit/>
          </a:bodyPr>
          <a:lstStyle/>
          <a:p>
            <a:pPr algn="ctr">
              <a:spcBef>
                <a:spcPts val="600"/>
              </a:spcBef>
              <a:spcAft>
                <a:spcPts val="600"/>
              </a:spcAft>
            </a:pPr>
            <a:r>
              <a:rPr lang="en-US" b="1" dirty="0">
                <a:solidFill>
                  <a:srgbClr val="991B1E"/>
                </a:solidFill>
                <a:effectLst/>
                <a:latin typeface="+mj-lt"/>
                <a:ea typeface="Calibri" panose="020F0502020204030204" pitchFamily="34" charset="0"/>
              </a:rPr>
              <a:t>ELIGIBLE EXPENSES – AT A GLANCE</a:t>
            </a:r>
            <a:endParaRPr lang="en-US" dirty="0">
              <a:latin typeface="+mj-lt"/>
              <a:ea typeface="Times New Roman" panose="02020603050405020304" pitchFamily="18" charset="0"/>
            </a:endParaRPr>
          </a:p>
        </p:txBody>
      </p:sp>
      <p:pic>
        <p:nvPicPr>
          <p:cNvPr id="4" name="Picture 3">
            <a:extLst>
              <a:ext uri="{FF2B5EF4-FFF2-40B4-BE49-F238E27FC236}">
                <a16:creationId xmlns:a16="http://schemas.microsoft.com/office/drawing/2014/main" id="{540A55D8-98AB-65FA-A5DE-9BB8D6702F9C}"/>
              </a:ext>
            </a:extLst>
          </p:cNvPr>
          <p:cNvPicPr>
            <a:picLocks noChangeAspect="1"/>
          </p:cNvPicPr>
          <p:nvPr/>
        </p:nvPicPr>
        <p:blipFill>
          <a:blip r:embed="rId4"/>
          <a:stretch>
            <a:fillRect/>
          </a:stretch>
        </p:blipFill>
        <p:spPr>
          <a:xfrm>
            <a:off x="1952968" y="2117161"/>
            <a:ext cx="8286062" cy="4549210"/>
          </a:xfrm>
          <a:prstGeom prst="rect">
            <a:avLst/>
          </a:prstGeom>
        </p:spPr>
      </p:pic>
    </p:spTree>
    <p:extLst>
      <p:ext uri="{BB962C8B-B14F-4D97-AF65-F5344CB8AC3E}">
        <p14:creationId xmlns:p14="http://schemas.microsoft.com/office/powerpoint/2010/main" val="41691738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CP">
      <a:majorFont>
        <a:latin typeface="Adobe Caslon Pro Bold"/>
        <a:ea typeface=""/>
        <a:cs typeface=""/>
      </a:majorFont>
      <a:minorFont>
        <a:latin typeface="Adobe Caslon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10009</TotalTime>
  <Words>4629</Words>
  <Application>Microsoft Office PowerPoint</Application>
  <PresentationFormat>Widescreen</PresentationFormat>
  <Paragraphs>548</Paragraphs>
  <Slides>41</Slides>
  <Notes>41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Adobe Caslon Pro</vt:lpstr>
      <vt:lpstr>Adobe Caslon Pro Bold</vt:lpstr>
      <vt:lpstr>Arial</vt:lpstr>
      <vt:lpstr>Calibri</vt:lpstr>
      <vt:lpstr>Symbol</vt:lpstr>
      <vt:lpstr>Office Theme</vt:lpstr>
      <vt:lpstr> </vt:lpstr>
      <vt:lpstr> Reorganization of the Office of Research</vt:lpstr>
      <vt:lpstr> www.rii.usc.edu</vt:lpstr>
      <vt:lpstr> Research and Innovation (R&amp;I)  Award Programs</vt:lpstr>
      <vt:lpstr> </vt:lpstr>
      <vt:lpstr> </vt:lpstr>
      <vt:lpstr> Research and Innovation (R&amp;I)  Award Programs</vt:lpstr>
      <vt:lpstr> Research and Innovation (R&amp;I)  Award Programs</vt:lpstr>
      <vt:lpstr> Research and Innovation (R&amp;I)  Award Programs</vt:lpstr>
      <vt:lpstr> Research and Innovation (R&amp;I)  Award Programs</vt:lpstr>
      <vt:lpstr> Research and Innovation (R&amp;I)  Award Programs</vt:lpstr>
      <vt:lpstr> </vt:lpstr>
      <vt:lpstr> </vt:lpstr>
      <vt:lpstr> </vt:lpstr>
      <vt:lpstr> </vt:lpstr>
      <vt:lpstr> </vt:lpstr>
      <vt:lpstr> </vt:lpstr>
      <vt:lpstr> </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 Research and Innovation (R&amp;I)  Award Programs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Silvia R. Da Costa</dc:creator>
  <cp:lastModifiedBy>Silvia R. Da Costa</cp:lastModifiedBy>
  <cp:revision>161</cp:revision>
  <dcterms:created xsi:type="dcterms:W3CDTF">2023-03-07T16:13:19Z</dcterms:created>
  <dcterms:modified xsi:type="dcterms:W3CDTF">2023-04-11T22:54:14Z</dcterms:modified>
</cp:coreProperties>
</file>